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96" r:id="rId1"/>
  </p:sldMasterIdLst>
  <p:sldIdLst>
    <p:sldId id="256" r:id="rId2"/>
    <p:sldId id="304" r:id="rId3"/>
    <p:sldId id="305" r:id="rId4"/>
    <p:sldId id="306" r:id="rId5"/>
    <p:sldId id="307" r:id="rId6"/>
    <p:sldId id="261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A4AF281-304B-4979-A347-5CC1B46D321C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8B30C3AB-EABA-486E-A1BB-BB4B79EA543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A4AF281-304B-4979-A347-5CC1B46D321C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B30C3AB-EABA-486E-A1BB-BB4B79EA543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A4AF281-304B-4979-A347-5CC1B46D321C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8B30C3AB-EABA-486E-A1BB-BB4B79EA543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AF281-304B-4979-A347-5CC1B46D321C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0C3AB-EABA-486E-A1BB-BB4B79EA543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AF281-304B-4979-A347-5CC1B46D321C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0C3AB-EABA-486E-A1BB-BB4B79EA543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A4AF281-304B-4979-A347-5CC1B46D321C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B30C3AB-EABA-486E-A1BB-BB4B79EA543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AF281-304B-4979-A347-5CC1B46D321C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0C3AB-EABA-486E-A1BB-BB4B79EA54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A4AF281-304B-4979-A347-5CC1B46D321C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B30C3AB-EABA-486E-A1BB-BB4B79EA5431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A4AF281-304B-4979-A347-5CC1B46D321C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B30C3AB-EABA-486E-A1BB-BB4B79EA5431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AF281-304B-4979-A347-5CC1B46D321C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0C3AB-EABA-486E-A1BB-BB4B79EA54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AF281-304B-4979-A347-5CC1B46D321C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0C3AB-EABA-486E-A1BB-BB4B79EA54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A4AF281-304B-4979-A347-5CC1B46D321C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B30C3AB-EABA-486E-A1BB-BB4B79EA543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97" r:id="rId1"/>
    <p:sldLayoutId id="2147483998" r:id="rId2"/>
    <p:sldLayoutId id="2147483999" r:id="rId3"/>
    <p:sldLayoutId id="2147484000" r:id="rId4"/>
    <p:sldLayoutId id="2147484001" r:id="rId5"/>
    <p:sldLayoutId id="2147484002" r:id="rId6"/>
    <p:sldLayoutId id="2147484003" r:id="rId7"/>
    <p:sldLayoutId id="2147484004" r:id="rId8"/>
    <p:sldLayoutId id="2147484005" r:id="rId9"/>
    <p:sldLayoutId id="2147484006" r:id="rId10"/>
    <p:sldLayoutId id="2147484007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hyperlink" Target="http://cs.wikipedia.org/wiki/%C5%BDivo%C4%8Dichov%C3%A9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hyperlink" Target="http://cs.wikipedia.org/wiki/Prvoci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file:///\\commons.wikimedia.org\wiki\Hlavn%25C3%25AD_strana%3fuselang=cs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Wilson1900Fig3.jpg" TargetMode="External"/><Relationship Id="rId5" Type="http://schemas.openxmlformats.org/officeDocument/2006/relationships/hyperlink" Target="http://cs.wikipedia.org/wiki/Prvoci" TargetMode="External"/><Relationship Id="rId4" Type="http://schemas.openxmlformats.org/officeDocument/2006/relationships/hyperlink" Target="http://cs.wikipedia.org/wiki/%C5%BDivo%C4%8Dichov%C3%A9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1988840"/>
            <a:ext cx="7414592" cy="2808312"/>
          </a:xfrm>
        </p:spPr>
        <p:txBody>
          <a:bodyPr>
            <a:normAutofit/>
          </a:bodyPr>
          <a:lstStyle/>
          <a:p>
            <a:r>
              <a:rPr lang="cs-CZ" sz="1800" dirty="0"/>
              <a:t>Název školy: ZŠ Štětí, Ostrovní 300</a:t>
            </a:r>
            <a:br>
              <a:rPr lang="cs-CZ" sz="1800" dirty="0"/>
            </a:br>
            <a:r>
              <a:rPr lang="cs-CZ" sz="1800" dirty="0"/>
              <a:t>Autor: Mgr. Štěpánka Beranová</a:t>
            </a:r>
            <a:br>
              <a:rPr lang="cs-CZ" sz="1800" dirty="0"/>
            </a:br>
            <a:r>
              <a:rPr lang="cs-CZ" sz="1800" dirty="0"/>
              <a:t>Datum: </a:t>
            </a:r>
            <a:r>
              <a:rPr lang="cs-CZ" sz="1800" dirty="0" smtClean="0"/>
              <a:t>16.5. 2013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Člověk a jeho svět, </a:t>
            </a:r>
            <a:r>
              <a:rPr lang="cs-CZ" sz="1800" dirty="0" smtClean="0"/>
              <a:t>Rozmanitost přírody.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Název materiálu: </a:t>
            </a:r>
            <a:r>
              <a:rPr lang="cs-CZ" sz="1800" dirty="0" smtClean="0"/>
              <a:t>VY_32_INOVACE_CAJS.4.B.19_ziva_priroda_zivocichove</a:t>
            </a:r>
            <a:br>
              <a:rPr lang="cs-CZ" sz="1800" dirty="0" smtClean="0"/>
            </a:br>
            <a:r>
              <a:rPr lang="cs-CZ" sz="1800" dirty="0" smtClean="0"/>
              <a:t>Název</a:t>
            </a:r>
            <a:r>
              <a:rPr lang="cs-CZ" sz="1800" dirty="0"/>
              <a:t>: </a:t>
            </a:r>
            <a:r>
              <a:rPr lang="cs-CZ" sz="1800" dirty="0" smtClean="0"/>
              <a:t>Živá příroda, živočichové</a:t>
            </a:r>
            <a:br>
              <a:rPr lang="cs-CZ" sz="1800" dirty="0" smtClean="0"/>
            </a:br>
            <a:r>
              <a:rPr lang="cs-CZ" sz="1800" dirty="0" smtClean="0"/>
              <a:t>Číslo </a:t>
            </a:r>
            <a:r>
              <a:rPr lang="cs-CZ" sz="1800" dirty="0"/>
              <a:t>operačního programu: CZ.1.07/1.4.00/21.1693</a:t>
            </a:r>
            <a:br>
              <a:rPr lang="cs-CZ" sz="1800" dirty="0"/>
            </a:br>
            <a:r>
              <a:rPr lang="cs-CZ" sz="1800" dirty="0"/>
              <a:t>Název projektu: PRIMA ŠKOLA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66367" y="5373216"/>
            <a:ext cx="6491833" cy="1001706"/>
          </a:xfrm>
        </p:spPr>
        <p:txBody>
          <a:bodyPr>
            <a:normAutofit/>
          </a:bodyPr>
          <a:lstStyle/>
          <a:p>
            <a:r>
              <a:rPr lang="cs-CZ" dirty="0"/>
              <a:t>Anotace: Materiál je určen pro žáky </a:t>
            </a:r>
            <a:r>
              <a:rPr lang="cs-CZ" dirty="0" smtClean="0"/>
              <a:t>4. </a:t>
            </a:r>
            <a:r>
              <a:rPr lang="cs-CZ" dirty="0"/>
              <a:t>ročníku, </a:t>
            </a:r>
            <a:r>
              <a:rPr lang="cs-CZ" dirty="0" smtClean="0"/>
              <a:t>slouží </a:t>
            </a:r>
            <a:r>
              <a:rPr lang="cs-CZ" dirty="0" smtClean="0"/>
              <a:t>k </a:t>
            </a:r>
            <a:r>
              <a:rPr lang="cs-CZ" dirty="0"/>
              <a:t>výkladu nového </a:t>
            </a:r>
            <a:r>
              <a:rPr lang="cs-CZ" dirty="0" smtClean="0"/>
              <a:t>učiva </a:t>
            </a:r>
            <a:r>
              <a:rPr lang="cs-CZ" dirty="0"/>
              <a:t> </a:t>
            </a:r>
            <a:r>
              <a:rPr lang="cs-CZ" dirty="0" smtClean="0"/>
              <a:t>o živočiších.</a:t>
            </a:r>
            <a:endParaRPr lang="cs-CZ" dirty="0"/>
          </a:p>
          <a:p>
            <a:endParaRPr lang="cs-CZ" dirty="0"/>
          </a:p>
        </p:txBody>
      </p:sp>
      <p:pic>
        <p:nvPicPr>
          <p:cNvPr id="4" name="obrázek 3" descr="Hlavička"/>
          <p:cNvPicPr/>
          <p:nvPr/>
        </p:nvPicPr>
        <p:blipFill>
          <a:blip r:embed="rId2" cstate="print"/>
          <a:srcRect t="15385" r="79313"/>
          <a:stretch>
            <a:fillRect/>
          </a:stretch>
        </p:blipFill>
        <p:spPr bwMode="auto">
          <a:xfrm>
            <a:off x="1966367" y="818872"/>
            <a:ext cx="1466850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1076046"/>
            <a:ext cx="3398520" cy="6572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555214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 smtClean="0"/>
              <a:t>Živočichové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Živočichové</a:t>
            </a:r>
            <a:r>
              <a:rPr lang="cs-CZ" dirty="0" smtClean="0"/>
              <a:t> – jejich těla tvoří živočišné buňky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- jsou schopni aktivního pohybu,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v dospělosti nerostou,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vyvinuli se u nich smyslové orgány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- neumí si vytvořit látky potřebné k životu,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</a:t>
            </a:r>
            <a:r>
              <a:rPr lang="cs-CZ" smtClean="0"/>
              <a:t>proto přijímají </a:t>
            </a:r>
            <a:r>
              <a:rPr lang="cs-CZ" dirty="0" smtClean="0"/>
              <a:t>potravu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- žijí v různých prostředích – ve vodě,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ve vzduchu i na souši </a:t>
            </a:r>
            <a:endParaRPr lang="cs-CZ" dirty="0"/>
          </a:p>
        </p:txBody>
      </p:sp>
      <p:pic>
        <p:nvPicPr>
          <p:cNvPr id="1026" name="Picture 2" descr="C:\Users\Štěpánka\AppData\Local\Microsoft\Windows\Temporary Internet Files\Content.IE5\8I3XG40K\MM900356645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941167"/>
            <a:ext cx="2237012" cy="1576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9675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/>
              <a:t>Živočichové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Dělení živočichů: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15616" y="2708920"/>
            <a:ext cx="6552728" cy="2664296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Živočichové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jednobuněční</a:t>
            </a:r>
          </a:p>
          <a:p>
            <a:endParaRPr lang="cs-CZ" sz="2400" dirty="0"/>
          </a:p>
          <a:p>
            <a:r>
              <a:rPr lang="cs-CZ" sz="2400" dirty="0" smtClean="0"/>
              <a:t>                           </a:t>
            </a:r>
            <a:r>
              <a:rPr lang="cs-CZ" sz="2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mnohobuněční – bezobratlí</a:t>
            </a:r>
          </a:p>
          <a:p>
            <a:endParaRPr lang="cs-CZ" sz="24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         obratlovci</a:t>
            </a:r>
            <a:r>
              <a:rPr lang="cs-CZ" sz="2400" dirty="0" smtClean="0"/>
              <a:t>    </a:t>
            </a:r>
            <a:endParaRPr lang="cs-CZ" sz="2400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3142833" y="3471272"/>
            <a:ext cx="216024" cy="50405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5508104" y="4225794"/>
            <a:ext cx="216024" cy="43204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1133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/>
              <a:t>Živočichové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Prvoci</a:t>
            </a:r>
            <a:r>
              <a:rPr lang="cs-CZ" dirty="0" smtClean="0"/>
              <a:t> – jednobuněční živočichové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- je jich mnoho druhů (trepka, měňavka)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- většina jich je viditelná pouze pod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  <a:r>
              <a:rPr lang="cs-CZ" dirty="0" smtClean="0"/>
              <a:t>mikroskopem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- žijí ve vodě nebo ve vlhkém prostředí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- někteří mohou způsobit vážné choroby</a:t>
            </a:r>
          </a:p>
          <a:p>
            <a:pPr marL="0" indent="0">
              <a:buNone/>
            </a:pPr>
            <a:r>
              <a:rPr lang="cs-CZ" dirty="0" smtClean="0"/>
              <a:t>        </a:t>
            </a:r>
            <a:r>
              <a:rPr lang="cs-CZ" dirty="0" smtClean="0"/>
              <a:t>(</a:t>
            </a:r>
            <a:r>
              <a:rPr lang="cs-CZ" dirty="0" smtClean="0"/>
              <a:t>malárie, spavá nemoc)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3" name="Picture 5" descr="C:\Users\Štěpánka\AppData\Local\Microsoft\Windows\Temporary Internet Files\Content.IE5\8I3XG40K\MC90039820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4" y="4077072"/>
            <a:ext cx="2124863" cy="2169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017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4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 smtClean="0"/>
              <a:t>Prvoci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</a:t>
            </a:r>
            <a:endParaRPr lang="cs-CZ" dirty="0"/>
          </a:p>
        </p:txBody>
      </p:sp>
      <p:pic>
        <p:nvPicPr>
          <p:cNvPr id="3074" name="Picture 2" descr="C:\Users\Štěpánka\AppData\Local\Microsoft\Windows\Temporary Internet Files\Content.IE5\RKVPO2UT\MP90039020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655" y="1700808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752981" y="4309896"/>
            <a:ext cx="149694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Trepka velká</a:t>
            </a: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636912"/>
            <a:ext cx="3617336" cy="27039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624584" y="5494031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Měňavka velká</a:t>
            </a:r>
          </a:p>
        </p:txBody>
      </p:sp>
    </p:spTree>
    <p:extLst>
      <p:ext uri="{BB962C8B-B14F-4D97-AF65-F5344CB8AC3E}">
        <p14:creationId xmlns:p14="http://schemas.microsoft.com/office/powerpoint/2010/main" val="3911934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0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 smtClean="0"/>
              <a:t>Použité zdroje: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435280" cy="525780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DANČÁK, M. </a:t>
            </a:r>
            <a:r>
              <a:rPr lang="cs-CZ" sz="2000" i="1" dirty="0" smtClean="0"/>
              <a:t>Rozmanitost přírody</a:t>
            </a:r>
            <a:r>
              <a:rPr lang="cs-CZ" sz="2000" dirty="0" smtClean="0"/>
              <a:t>. </a:t>
            </a:r>
            <a:r>
              <a:rPr lang="cs-CZ" sz="2000" dirty="0"/>
              <a:t>Olomouc, 2008, </a:t>
            </a:r>
            <a:r>
              <a:rPr lang="cs-CZ" sz="2000" dirty="0" smtClean="0"/>
              <a:t>s.38-40. </a:t>
            </a:r>
            <a:r>
              <a:rPr lang="cs-CZ" sz="2000" dirty="0"/>
              <a:t>ISBN </a:t>
            </a:r>
            <a:r>
              <a:rPr lang="cs-CZ" sz="2000" dirty="0" smtClean="0"/>
              <a:t>978-80-7230-227-7.</a:t>
            </a:r>
          </a:p>
          <a:p>
            <a:r>
              <a:rPr lang="cs-CZ" sz="2000" dirty="0"/>
              <a:t>Ilustrace </a:t>
            </a:r>
            <a:r>
              <a:rPr lang="cs-CZ" sz="2000" dirty="0">
                <a:hlinkClick r:id="rId2"/>
              </a:rPr>
              <a:t>www.office.microsoft.com</a:t>
            </a:r>
            <a:r>
              <a:rPr lang="cs-CZ" sz="2000" dirty="0"/>
              <a:t>  </a:t>
            </a:r>
          </a:p>
          <a:p>
            <a:r>
              <a:rPr lang="cs-CZ" sz="2000" dirty="0" smtClean="0"/>
              <a:t>Obrázky</a:t>
            </a:r>
            <a:r>
              <a:rPr lang="cs-CZ" sz="2000" dirty="0"/>
              <a:t>: [cit. </a:t>
            </a:r>
            <a:r>
              <a:rPr lang="cs-CZ" sz="2000" dirty="0" smtClean="0"/>
              <a:t>2013-05-16] </a:t>
            </a: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Dostupné </a:t>
            </a:r>
            <a:r>
              <a:rPr lang="cs-CZ" sz="2000" dirty="0"/>
              <a:t>pod licencí </a:t>
            </a:r>
            <a:r>
              <a:rPr lang="cs-CZ" sz="2000" dirty="0" err="1">
                <a:hlinkClick r:id="rId3" action="ppaction://hlinkfile"/>
              </a:rPr>
              <a:t>Wikimedia</a:t>
            </a:r>
            <a:r>
              <a:rPr lang="cs-CZ" sz="2000" dirty="0">
                <a:hlinkClick r:id="rId3" action="ppaction://hlinkfile"/>
              </a:rPr>
              <a:t> </a:t>
            </a:r>
            <a:r>
              <a:rPr lang="cs-CZ" sz="2000" dirty="0" err="1">
                <a:hlinkClick r:id="rId3" action="ppaction://hlinkfile"/>
              </a:rPr>
              <a:t>Commons</a:t>
            </a:r>
            <a:r>
              <a:rPr lang="cs-CZ" sz="2000" dirty="0">
                <a:hlinkClick r:id="rId3" action="ppaction://hlinkfile"/>
              </a:rPr>
              <a:t> </a:t>
            </a:r>
            <a:r>
              <a:rPr lang="cs-CZ" sz="2000" dirty="0"/>
              <a:t>na WWW</a:t>
            </a:r>
            <a:r>
              <a:rPr lang="cs-CZ" sz="2000" dirty="0" smtClean="0"/>
              <a:t>: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1) 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4"/>
              </a:rPr>
              <a:t>http://cs.wikipedia.org/wiki/%C5%BDivo%C4%8Dichov%C3%A9</a:t>
            </a:r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2) 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&lt;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5"/>
              </a:rPr>
              <a:t>http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5"/>
              </a:rPr>
              <a:t>://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5"/>
              </a:rPr>
              <a:t>cs.wikipedia.org/wiki/Prvoci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3) 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Edmund </a:t>
            </a:r>
            <a:r>
              <a:rPr lang="cs-CZ" sz="2000" dirty="0" err="1">
                <a:solidFill>
                  <a:schemeClr val="accent1">
                    <a:lumMod val="75000"/>
                  </a:schemeClr>
                </a:solidFill>
              </a:rPr>
              <a:t>Beecher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Wilson</a:t>
            </a:r>
            <a:r>
              <a:rPr lang="cs-CZ" sz="2000" dirty="0" smtClean="0"/>
              <a:t> </a:t>
            </a:r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6"/>
              </a:rPr>
              <a:t>&lt;http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6"/>
              </a:rPr>
              <a:t>://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6"/>
              </a:rPr>
              <a:t>cs.wikipedia.org/wiki/Soubor:Wilson1900Fig3.jpg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pPr marL="0" indent="0">
              <a:buNone/>
            </a:pPr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457200" indent="-457200">
              <a:buFont typeface="+mj-lt"/>
              <a:buAutoNum type="arabicPeriod"/>
            </a:pPr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000" dirty="0"/>
          </a:p>
          <a:p>
            <a:pPr marL="0" indent="0">
              <a:buNone/>
            </a:pPr>
            <a:endParaRPr lang="cs-CZ" sz="2000" dirty="0" smtClean="0">
              <a:solidFill>
                <a:schemeClr val="accent1"/>
              </a:solidFill>
            </a:endParaRP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943086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 smtClean="0"/>
              <a:t>Metodický návod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Pomocí jednotlivých stran vyložíme žákům nové </a:t>
            </a:r>
            <a:r>
              <a:rPr lang="cs-CZ" dirty="0" smtClean="0"/>
              <a:t>učivo o živočiších.</a:t>
            </a:r>
            <a:endParaRPr lang="cs-CZ" dirty="0"/>
          </a:p>
          <a:p>
            <a:r>
              <a:rPr lang="cs-CZ" dirty="0"/>
              <a:t>Při výkladu si ukazujeme obrázky, pomocí odkazů si přečteme na internetu více informací </a:t>
            </a:r>
            <a:r>
              <a:rPr lang="cs-CZ" dirty="0" smtClean="0"/>
              <a:t>o živočiších a prvocích.</a:t>
            </a:r>
            <a:endParaRPr lang="cs-CZ" dirty="0"/>
          </a:p>
          <a:p>
            <a:r>
              <a:rPr lang="cs-CZ" dirty="0"/>
              <a:t>Prezentaci pustíme ještě jednou – žáci si dělají výpisky a připomínají si novou látku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5332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2082</TotalTime>
  <Words>262</Words>
  <Application>Microsoft Office PowerPoint</Application>
  <PresentationFormat>Předvádění na obrazovce (4:3)</PresentationFormat>
  <Paragraphs>52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Název školy: ZŠ Štětí, Ostrovní 300 Autor: Mgr. Štěpánka Beranová Datum: 16.5. 2013 Člověk a jeho svět, Rozmanitost přírody. Název materiálu: VY_32_INOVACE_CAJS.4.B.19_ziva_priroda_zivocichove Název: Živá příroda, živočichové Číslo operačního programu: CZ.1.07/1.4.00/21.1693 Název projektu: PRIMA ŠKOLA</vt:lpstr>
      <vt:lpstr>Živočichové</vt:lpstr>
      <vt:lpstr>Živočichové</vt:lpstr>
      <vt:lpstr>Živočichové</vt:lpstr>
      <vt:lpstr>Prvoci</vt:lpstr>
      <vt:lpstr>Použité zdroje:</vt:lpstr>
      <vt:lpstr>Metodický návod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Štětí, Ostrovní 300 Autor: Mgr. Štěpánka Beranová Datum: 13.10.2011 Člověk a jeho svět, člověk a jeho zdraví. Název materiálu: VY_32_INOVACE_ČaJS.5.B.02_SOUSTAVY LIDSKÉHO TĚLA II. Název: SOUSTAVY LIDSKÉHO TĚLA II. Číslo operačního programu: CZ.1.07/1.4.00/21.1693 Název projektu: PRIMA ŠKOLA</dc:title>
  <dc:creator>Martin</dc:creator>
  <cp:lastModifiedBy>User</cp:lastModifiedBy>
  <cp:revision>185</cp:revision>
  <dcterms:created xsi:type="dcterms:W3CDTF">2011-11-11T20:20:27Z</dcterms:created>
  <dcterms:modified xsi:type="dcterms:W3CDTF">2013-05-27T15:38:29Z</dcterms:modified>
</cp:coreProperties>
</file>