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4" r:id="rId9"/>
    <p:sldId id="265" r:id="rId10"/>
    <p:sldId id="268" r:id="rId11"/>
    <p:sldId id="267" r:id="rId12"/>
    <p:sldId id="266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1A33F4-389B-4F2A-8E33-1506EE1AD4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E5309B-CE18-41FE-A6BC-F604421B56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81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77773B3-438B-41D0-959B-592B1075C3E5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19461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/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S4ncYfhH3E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Wz0ig3IdIHQ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FqbELCivSn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toaparat.cz/image/615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2.emf"/><Relationship Id="rId4" Type="http://schemas.openxmlformats.org/officeDocument/2006/relationships/package" Target="../embeddings/Microsoft_Excel_Worksheet1.xlsx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3.emf"/><Relationship Id="rId4" Type="http://schemas.openxmlformats.org/officeDocument/2006/relationships/package" Target="../embeddings/Microsoft_Excel_Worksheet2.xlsx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arfang_en_vol_2.jpg" TargetMode="External"/><Relationship Id="rId3" Type="http://schemas.openxmlformats.org/officeDocument/2006/relationships/hyperlink" Target="http://cs.wikipedia.org/wiki/Soubor:Long_eared_owl_young_gfdl.jpeg" TargetMode="External"/><Relationship Id="rId7" Type="http://schemas.openxmlformats.org/officeDocument/2006/relationships/hyperlink" Target="http://cs.wikipedia.org/wiki/Soubor:Strix_aluco_2_(Martin_Mecnarowski).jpg" TargetMode="External"/><Relationship Id="rId2" Type="http://schemas.openxmlformats.org/officeDocument/2006/relationships/hyperlink" Target="http://cs.wikipedia.org/wiki/Soubor:Waldohreule_in_freier_Wildbah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chuelo_Com%C3%BAn_(_Athene_noctua_)(1).jpg" TargetMode="External"/><Relationship Id="rId5" Type="http://schemas.openxmlformats.org/officeDocument/2006/relationships/hyperlink" Target="http://cs.wikipedia.org/wiki/Soubor:Tyto_alba_close_up.jpg" TargetMode="External"/><Relationship Id="rId4" Type="http://schemas.openxmlformats.org/officeDocument/2006/relationships/hyperlink" Target="http://cs.wikipedia.org/wiki/Soubor:Uhu-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Vy_52_Inovace_42_Sovy</a:t>
            </a:r>
            <a:endParaRPr lang="cs-CZ" sz="3600" dirty="0" smtClean="0">
              <a:latin typeface="Verdana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418021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Digitální studijní materiál je určen pro zoologii na základní škole. Zaobírá se učivem o plazech, konkrétně  o třídě ptáci konkrétně o řádu sovy. Digitální studijní materiál je doplněn o zvukové, obrazové materiály. Dále v prezentaci najdete odkazy a otázky vztahující se k tématu.</a:t>
            </a:r>
          </a:p>
        </p:txBody>
      </p:sp>
      <p:pic>
        <p:nvPicPr>
          <p:cNvPr id="307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otázka</a:t>
            </a:r>
          </a:p>
        </p:txBody>
      </p:sp>
      <p:pic>
        <p:nvPicPr>
          <p:cNvPr id="6" name="Picture 2" descr="C:\Users\Petr\AppData\Local\Microsoft\Windows\Temporary Internet Files\Content.IE5\3Y3Q5E6M\MC9003310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523926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57150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42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Vědecká klasifikace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91064" cy="3340968"/>
          </a:xfrm>
        </p:spPr>
        <p:txBody>
          <a:bodyPr>
            <a:normAutofit/>
          </a:bodyPr>
          <a:lstStyle/>
          <a:p>
            <a:r>
              <a:rPr lang="cs-CZ" sz="2800" dirty="0"/>
              <a:t>Říše: 	</a:t>
            </a:r>
            <a:r>
              <a:rPr lang="cs-CZ" sz="2800" dirty="0" smtClean="0"/>
              <a:t>	živočichové </a:t>
            </a:r>
            <a:r>
              <a:rPr lang="cs-CZ" sz="2800" dirty="0"/>
              <a:t>(</a:t>
            </a:r>
            <a:r>
              <a:rPr lang="cs-CZ" sz="2800" dirty="0" err="1"/>
              <a:t>Animalia</a:t>
            </a:r>
            <a:r>
              <a:rPr lang="cs-CZ" sz="2800" dirty="0"/>
              <a:t>)</a:t>
            </a:r>
          </a:p>
          <a:p>
            <a:r>
              <a:rPr lang="cs-CZ" sz="2800" dirty="0"/>
              <a:t>Kmen: 	</a:t>
            </a:r>
            <a:r>
              <a:rPr lang="cs-CZ" sz="2800" dirty="0" smtClean="0"/>
              <a:t>	strunatci </a:t>
            </a:r>
            <a:r>
              <a:rPr lang="cs-CZ" sz="2800" dirty="0"/>
              <a:t>(</a:t>
            </a:r>
            <a:r>
              <a:rPr lang="cs-CZ" sz="2800" dirty="0" err="1"/>
              <a:t>Chordata</a:t>
            </a:r>
            <a:r>
              <a:rPr lang="cs-CZ" sz="2800" dirty="0"/>
              <a:t>)</a:t>
            </a:r>
          </a:p>
          <a:p>
            <a:r>
              <a:rPr lang="cs-CZ" sz="2800" dirty="0"/>
              <a:t>Podkmen: 	obratlovci (</a:t>
            </a:r>
            <a:r>
              <a:rPr lang="cs-CZ" sz="2800" dirty="0" err="1"/>
              <a:t>Vertebrata</a:t>
            </a:r>
            <a:r>
              <a:rPr lang="cs-CZ" sz="2800" dirty="0"/>
              <a:t>)</a:t>
            </a:r>
          </a:p>
          <a:p>
            <a:r>
              <a:rPr lang="cs-CZ" sz="2800" dirty="0"/>
              <a:t>Třída: 	</a:t>
            </a:r>
            <a:r>
              <a:rPr lang="cs-CZ" sz="2800" dirty="0" smtClean="0"/>
              <a:t>	ptáci </a:t>
            </a:r>
            <a:r>
              <a:rPr lang="cs-CZ" sz="2800" dirty="0"/>
              <a:t>(</a:t>
            </a:r>
            <a:r>
              <a:rPr lang="cs-CZ" sz="2800" dirty="0" err="1"/>
              <a:t>Aves</a:t>
            </a:r>
            <a:r>
              <a:rPr lang="cs-CZ" sz="2800" dirty="0"/>
              <a:t>)</a:t>
            </a:r>
          </a:p>
          <a:p>
            <a:r>
              <a:rPr lang="cs-CZ" sz="2800" dirty="0"/>
              <a:t>Podtřída: 	</a:t>
            </a:r>
            <a:r>
              <a:rPr lang="cs-CZ" sz="2800" dirty="0" smtClean="0"/>
              <a:t>	letci </a:t>
            </a:r>
            <a:r>
              <a:rPr lang="cs-CZ" sz="2800" dirty="0"/>
              <a:t>(</a:t>
            </a:r>
            <a:r>
              <a:rPr lang="cs-CZ" sz="2800" dirty="0" err="1"/>
              <a:t>Neognathae</a:t>
            </a:r>
            <a:r>
              <a:rPr lang="cs-CZ" sz="2800" dirty="0"/>
              <a:t>)</a:t>
            </a:r>
          </a:p>
          <a:p>
            <a:r>
              <a:rPr lang="cs-CZ" sz="2800" dirty="0"/>
              <a:t>Řád: 	</a:t>
            </a:r>
            <a:r>
              <a:rPr lang="cs-CZ" sz="2800" dirty="0" smtClean="0"/>
              <a:t>	sovy </a:t>
            </a:r>
            <a:r>
              <a:rPr lang="cs-CZ" sz="2800" dirty="0"/>
              <a:t>(</a:t>
            </a:r>
            <a:r>
              <a:rPr lang="cs-CZ" sz="2800" dirty="0" err="1"/>
              <a:t>Strigiformes</a:t>
            </a:r>
            <a:r>
              <a:rPr lang="cs-CZ" sz="2800" dirty="0"/>
              <a:t>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03648" y="5173508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Proč se mohou ptáci hladit jen na břiše a směrem shora dolů?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7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41973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312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600" dirty="0"/>
              <a:t>noční ptáci</a:t>
            </a:r>
          </a:p>
          <a:p>
            <a:pPr lvl="0"/>
            <a:r>
              <a:rPr lang="cs-CZ" sz="2600" dirty="0"/>
              <a:t>mají přizpůsobený zrak, velmi pohyblivou hlavu a výborný sluch</a:t>
            </a:r>
          </a:p>
          <a:p>
            <a:pPr lvl="0"/>
            <a:r>
              <a:rPr lang="cs-CZ" sz="2600" dirty="0"/>
              <a:t>jemné peří – tichý let</a:t>
            </a:r>
          </a:p>
          <a:p>
            <a:pPr lvl="0"/>
            <a:r>
              <a:rPr lang="cs-CZ" sz="2600" dirty="0"/>
              <a:t>prsty na nohou mají porostlé peřím</a:t>
            </a:r>
          </a:p>
          <a:p>
            <a:pPr lvl="0"/>
            <a:r>
              <a:rPr lang="cs-CZ" sz="2600" dirty="0"/>
              <a:t>živí se drobnými savci a ptáky, loví i jiná zvířata</a:t>
            </a:r>
          </a:p>
          <a:p>
            <a:pPr lvl="0"/>
            <a:r>
              <a:rPr lang="cs-CZ" sz="2600" dirty="0"/>
              <a:t>hnízdí v dutinách stromů i v lidských obydlích (půdy</a:t>
            </a:r>
            <a:r>
              <a:rPr lang="cs-CZ" sz="2600" dirty="0" smtClean="0"/>
              <a:t>)</a:t>
            </a:r>
          </a:p>
          <a:p>
            <a:pPr lvl="0"/>
            <a:r>
              <a:rPr lang="cs-CZ" sz="2600" dirty="0" smtClean="0"/>
              <a:t>velmi mnoho druhů (asi 200)</a:t>
            </a:r>
            <a:endParaRPr lang="cs-CZ" sz="2600" dirty="0"/>
          </a:p>
          <a:p>
            <a:endParaRPr lang="cs-CZ" dirty="0"/>
          </a:p>
        </p:txBody>
      </p:sp>
      <p:pic>
        <p:nvPicPr>
          <p:cNvPr id="4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74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05599" y="5793065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Mají sovy vratiprst?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92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Kalous </a:t>
            </a:r>
            <a:r>
              <a:rPr lang="cs-CZ" b="1" dirty="0" smtClean="0"/>
              <a:t>ušatý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9444" y="1559941"/>
            <a:ext cx="5256584" cy="4876800"/>
          </a:xfrm>
        </p:spPr>
        <p:txBody>
          <a:bodyPr/>
          <a:lstStyle/>
          <a:p>
            <a:pPr lvl="0"/>
            <a:r>
              <a:rPr lang="cs-CZ" sz="2600" dirty="0" smtClean="0"/>
              <a:t>na </a:t>
            </a:r>
            <a:r>
              <a:rPr lang="cs-CZ" sz="2600" dirty="0"/>
              <a:t>hlavě má 2 postavená </a:t>
            </a:r>
            <a:endParaRPr lang="cs-CZ" sz="2600" dirty="0" smtClean="0"/>
          </a:p>
          <a:p>
            <a:pPr marL="0" lvl="0" indent="0">
              <a:buNone/>
            </a:pPr>
            <a:r>
              <a:rPr lang="cs-CZ" sz="2600" dirty="0" smtClean="0"/>
              <a:t>peříčka </a:t>
            </a:r>
            <a:endParaRPr lang="cs-CZ" sz="2600" dirty="0"/>
          </a:p>
          <a:p>
            <a:pPr lvl="0"/>
            <a:r>
              <a:rPr lang="cs-CZ" sz="2600" dirty="0"/>
              <a:t>využívá hnízda jiných </a:t>
            </a:r>
            <a:r>
              <a:rPr lang="cs-CZ" sz="2600" dirty="0" smtClean="0"/>
              <a:t>ptáků</a:t>
            </a:r>
          </a:p>
          <a:p>
            <a:pPr lvl="0"/>
            <a:r>
              <a:rPr lang="cs-CZ" sz="2600" dirty="0" smtClean="0"/>
              <a:t>v ČR se </a:t>
            </a:r>
            <a:r>
              <a:rPr lang="cs-CZ" sz="2600" dirty="0"/>
              <a:t>jedná </a:t>
            </a:r>
            <a:r>
              <a:rPr lang="cs-CZ" sz="2600" dirty="0" smtClean="0"/>
              <a:t>o</a:t>
            </a:r>
            <a:r>
              <a:rPr lang="cs-CZ" sz="2600" dirty="0"/>
              <a:t> jednu z </a:t>
            </a:r>
          </a:p>
          <a:p>
            <a:pPr lvl="0"/>
            <a:r>
              <a:rPr lang="cs-CZ" sz="2600" dirty="0" smtClean="0"/>
              <a:t>nejhojnější a nejrozšířenější</a:t>
            </a:r>
          </a:p>
          <a:p>
            <a:pPr marL="0" lvl="0" indent="0">
              <a:buNone/>
            </a:pPr>
            <a:r>
              <a:rPr lang="cs-CZ" sz="2600" dirty="0" smtClean="0"/>
              <a:t> druh sov </a:t>
            </a:r>
            <a:r>
              <a:rPr lang="cs-CZ" sz="2600" dirty="0"/>
              <a:t>vůbec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07933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55029"/>
            <a:ext cx="1812032" cy="2718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C:\Users\Petr\AppData\Local\Microsoft\Windows\Temporary Internet Files\Content.IE5\3Y3Q5E6M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60248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70297" y="6276951"/>
            <a:ext cx="817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48344" y="6421352"/>
            <a:ext cx="981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828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Výr </a:t>
            </a:r>
            <a:r>
              <a:rPr lang="cs-CZ" b="1" dirty="0" smtClean="0"/>
              <a:t>velký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600" dirty="0" smtClean="0"/>
              <a:t>naše </a:t>
            </a:r>
            <a:r>
              <a:rPr lang="cs-CZ" sz="2600" dirty="0"/>
              <a:t>největší sova</a:t>
            </a:r>
          </a:p>
          <a:p>
            <a:pPr lvl="0"/>
            <a:r>
              <a:rPr lang="cs-CZ" sz="2600" dirty="0"/>
              <a:t>rozpětí křídel až 160cm</a:t>
            </a:r>
          </a:p>
          <a:p>
            <a:pPr lvl="0"/>
            <a:r>
              <a:rPr lang="cs-CZ" sz="2600" dirty="0"/>
              <a:t>na hlavě má postavená peříčka</a:t>
            </a:r>
          </a:p>
          <a:p>
            <a:pPr lvl="0"/>
            <a:r>
              <a:rPr lang="cs-CZ" sz="2600" dirty="0"/>
              <a:t>loví drobné živočichy (hraboše, </a:t>
            </a:r>
            <a:endParaRPr lang="cs-CZ" sz="2600" dirty="0" smtClean="0"/>
          </a:p>
          <a:p>
            <a:pPr marL="0" lvl="0" indent="0">
              <a:buNone/>
            </a:pPr>
            <a:r>
              <a:rPr lang="cs-CZ" sz="2600" dirty="0" smtClean="0"/>
              <a:t>myši </a:t>
            </a:r>
            <a:r>
              <a:rPr lang="cs-CZ" sz="2600" dirty="0"/>
              <a:t>potkany), ale i ptáky</a:t>
            </a:r>
          </a:p>
          <a:p>
            <a:pPr lvl="0"/>
            <a:r>
              <a:rPr lang="cs-CZ" sz="2600" dirty="0"/>
              <a:t>přísně chráněný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64704"/>
            <a:ext cx="36385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74" y="5344641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75710" y="5291442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Je kulíšek trpasličí nejmenší sova?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62827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8" name="Picture 2" descr="C:\Users\Petr\AppData\Local\Microsoft\Windows\Temporary Internet Files\Content.IE5\3Y3Q5E6M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89032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64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Sova </a:t>
            </a:r>
            <a:r>
              <a:rPr lang="cs-CZ" b="1" dirty="0" smtClean="0"/>
              <a:t>pálená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39857"/>
            <a:ext cx="4038600" cy="4718304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jeden </a:t>
            </a:r>
            <a:r>
              <a:rPr lang="cs-CZ" dirty="0"/>
              <a:t>z nejrozšířenějších druhů</a:t>
            </a:r>
          </a:p>
          <a:p>
            <a:pPr lvl="0"/>
            <a:r>
              <a:rPr lang="cs-CZ" dirty="0"/>
              <a:t>vzácně se vyskytuje i v Čechách</a:t>
            </a:r>
          </a:p>
          <a:p>
            <a:pPr lvl="0"/>
            <a:r>
              <a:rPr lang="cs-CZ" dirty="0"/>
              <a:t>loví hraboše, myši, ptáky i plazy a hmyz</a:t>
            </a:r>
          </a:p>
          <a:p>
            <a:r>
              <a:rPr lang="cs-CZ" dirty="0"/>
              <a:t>na hlavě má </a:t>
            </a:r>
            <a:r>
              <a:rPr lang="cs-CZ" dirty="0" smtClean="0"/>
              <a:t>nezaměnitelný </a:t>
            </a:r>
            <a:r>
              <a:rPr lang="cs-CZ" dirty="0"/>
              <a:t>srdcovitý obličej </a:t>
            </a:r>
            <a:r>
              <a:rPr lang="cs-CZ" dirty="0" smtClean="0"/>
              <a:t>a růžový zobák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764704"/>
            <a:ext cx="50958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63655" y="6326596"/>
            <a:ext cx="888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9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Sýček </a:t>
            </a:r>
            <a:r>
              <a:rPr lang="cs-CZ" b="1" dirty="0" smtClean="0"/>
              <a:t>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malá sova velikosti holuba</a:t>
            </a:r>
          </a:p>
          <a:p>
            <a:pPr lvl="0"/>
            <a:r>
              <a:rPr lang="cs-CZ" dirty="0" smtClean="0"/>
              <a:t>má </a:t>
            </a:r>
            <a:r>
              <a:rPr lang="cs-CZ" dirty="0"/>
              <a:t>bíle skvrny</a:t>
            </a:r>
          </a:p>
          <a:p>
            <a:pPr lvl="0"/>
            <a:r>
              <a:rPr lang="cs-CZ" dirty="0"/>
              <a:t>může lovit i za </a:t>
            </a:r>
            <a:r>
              <a:rPr lang="cs-CZ" dirty="0" smtClean="0"/>
              <a:t>šera</a:t>
            </a:r>
          </a:p>
          <a:p>
            <a:pPr lvl="0"/>
            <a:r>
              <a:rPr lang="cs-CZ" dirty="0"/>
              <a:t>doprovázel bohyni moudrosti a boje Pallas Athénu </a:t>
            </a:r>
            <a:endParaRPr lang="cs-CZ" dirty="0" smtClean="0"/>
          </a:p>
          <a:p>
            <a:pPr lvl="0"/>
            <a:r>
              <a:rPr lang="cs-CZ" dirty="0" smtClean="0"/>
              <a:t>starověkém </a:t>
            </a:r>
            <a:r>
              <a:rPr lang="cs-CZ" dirty="0"/>
              <a:t>Římě se sýček však stal již poslem smrti a špatných zpráv</a:t>
            </a:r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81441"/>
            <a:ext cx="3912096" cy="5855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41361" y="6352694"/>
            <a:ext cx="889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32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4114800" cy="990600"/>
          </a:xfrm>
        </p:spPr>
        <p:txBody>
          <a:bodyPr>
            <a:normAutofit/>
          </a:bodyPr>
          <a:lstStyle/>
          <a:p>
            <a:r>
              <a:rPr lang="cs-CZ" b="1" dirty="0"/>
              <a:t>Puštík </a:t>
            </a:r>
            <a:r>
              <a:rPr lang="cs-CZ" b="1" dirty="0" smtClean="0"/>
              <a:t>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nejběžnější </a:t>
            </a:r>
            <a:r>
              <a:rPr lang="cs-CZ" dirty="0"/>
              <a:t>sova u nás</a:t>
            </a:r>
          </a:p>
          <a:p>
            <a:pPr lvl="0"/>
            <a:r>
              <a:rPr lang="cs-CZ" dirty="0"/>
              <a:t>má narezlé peří</a:t>
            </a:r>
          </a:p>
          <a:p>
            <a:pPr lvl="0"/>
            <a:r>
              <a:rPr lang="cs-CZ" dirty="0"/>
              <a:t>sídlí v dutinách stromů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cs-CZ" dirty="0" smtClean="0"/>
              <a:t>sova </a:t>
            </a:r>
            <a:r>
              <a:rPr lang="cs-CZ" dirty="0"/>
              <a:t>arktické tundry</a:t>
            </a:r>
          </a:p>
          <a:p>
            <a:pPr lvl="0"/>
            <a:r>
              <a:rPr lang="cs-CZ" dirty="0"/>
              <a:t>peří se zbarvuje bíle</a:t>
            </a:r>
            <a:r>
              <a:rPr lang="cs-CZ" dirty="0" smtClean="0"/>
              <a:t>,</a:t>
            </a:r>
          </a:p>
          <a:p>
            <a:pPr lvl="0"/>
            <a:r>
              <a:rPr lang="cs-CZ" dirty="0" smtClean="0"/>
              <a:t>starší </a:t>
            </a:r>
            <a:r>
              <a:rPr lang="cs-CZ" dirty="0"/>
              <a:t>jedinci mají bílé peří po celý rok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0" y="548680"/>
            <a:ext cx="4114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/>
              <a:t>Sovice </a:t>
            </a:r>
            <a:r>
              <a:rPr lang="cs-CZ" b="1" dirty="0" smtClean="0"/>
              <a:t>sněžná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0"/>
            <a:ext cx="3960440" cy="2809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3893599" cy="265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74153" y="62827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643361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10" name="Picture 2" descr="C:\Users\Petr\AppData\Local\Microsoft\Windows\Temporary Internet Files\Content.IE5\3Y3Q5E6M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8445" y="5526001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62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/>
              <a:t>Protože by se mohlo peří špatně poskládat a nekrylo by tělo. Mohlo by dojít k promočení, podchlazení. Nehledě na to, že by to nepřivítali s povděkem.</a:t>
            </a:r>
          </a:p>
          <a:p>
            <a:r>
              <a:rPr lang="cs-CZ" dirty="0" smtClean="0"/>
              <a:t>2. </a:t>
            </a:r>
            <a:r>
              <a:rPr lang="cs-CZ" dirty="0"/>
              <a:t>Ano. Sovy vratiprst mají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3. Ano je. (</a:t>
            </a:r>
            <a:r>
              <a:rPr lang="cs-CZ" dirty="0" smtClean="0">
                <a:hlinkClick r:id="rId2"/>
              </a:rPr>
              <a:t>kulíšek nejmenší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2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6432132"/>
              </p:ext>
            </p:extLst>
          </p:nvPr>
        </p:nvGraphicFramePr>
        <p:xfrm>
          <a:off x="179512" y="1628800"/>
          <a:ext cx="8768326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0" name="List" r:id="rId4" imgW="6715124" imgH="3419519" progId="Excel.Sheet.12">
                  <p:embed/>
                </p:oleObj>
              </mc:Choice>
              <mc:Fallback>
                <p:oleObj name="List" r:id="rId4" imgW="6715124" imgH="341951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9512" y="1628800"/>
                        <a:ext cx="8768326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457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 - řešení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9407808"/>
              </p:ext>
            </p:extLst>
          </p:nvPr>
        </p:nvGraphicFramePr>
        <p:xfrm>
          <a:off x="323528" y="1772816"/>
          <a:ext cx="8625916" cy="4392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4" name="List" r:id="rId4" imgW="6715124" imgH="3419519" progId="Excel.Sheet.12">
                  <p:embed/>
                </p:oleObj>
              </mc:Choice>
              <mc:Fallback>
                <p:oleObj name="List" r:id="rId4" imgW="6715124" imgH="341951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1772816"/>
                        <a:ext cx="8625916" cy="43924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3680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>
                <a:cs typeface="Arial" charset="0"/>
              </a:rPr>
              <a:t>Všechny uveřejněné odkazy [cit. </a:t>
            </a:r>
            <a:r>
              <a:rPr lang="cs-CZ" sz="1800" dirty="0" smtClean="0">
                <a:cs typeface="Arial" charset="0"/>
              </a:rPr>
              <a:t>2012-11-06]. </a:t>
            </a:r>
            <a:r>
              <a:rPr lang="cs-CZ" sz="1800" dirty="0">
                <a:cs typeface="Arial" charset="0"/>
              </a:rPr>
              <a:t>Dostupné pod licencí </a:t>
            </a:r>
            <a:r>
              <a:rPr lang="cs-CZ" sz="1800" dirty="0" err="1">
                <a:cs typeface="Arial" charset="0"/>
              </a:rPr>
              <a:t>Creative</a:t>
            </a:r>
            <a:r>
              <a:rPr lang="cs-CZ" sz="1800" dirty="0">
                <a:cs typeface="Arial" charset="0"/>
              </a:rPr>
              <a:t> </a:t>
            </a:r>
            <a:r>
              <a:rPr lang="cs-CZ" sz="1800" dirty="0" err="1">
                <a:cs typeface="Arial" charset="0"/>
              </a:rPr>
              <a:t>Commons</a:t>
            </a:r>
            <a:r>
              <a:rPr lang="cs-CZ" sz="1800" dirty="0">
                <a:cs typeface="Arial" charset="0"/>
              </a:rPr>
              <a:t> na WWW:</a:t>
            </a:r>
          </a:p>
          <a:p>
            <a:endParaRPr lang="cs-CZ" sz="1600" dirty="0" smtClean="0"/>
          </a:p>
          <a:p>
            <a:r>
              <a:rPr lang="cs-CZ" sz="1600" dirty="0" smtClean="0"/>
              <a:t>Obr. 1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cs.wikipedia.org/wiki/Soubor:Waldohreule_in_freier_Wildbahn.jpg</a:t>
            </a:r>
            <a:endParaRPr lang="cs-CZ" sz="1600" dirty="0" smtClean="0"/>
          </a:p>
          <a:p>
            <a:r>
              <a:rPr lang="cs-CZ" sz="1600" dirty="0" smtClean="0"/>
              <a:t>Obr. 2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cs.wikipedia.org/wiki/Soubor:Long_eared_owl_young_gfdl.jpeg</a:t>
            </a:r>
            <a:endParaRPr lang="cs-CZ" sz="1600" dirty="0" smtClean="0"/>
          </a:p>
          <a:p>
            <a:r>
              <a:rPr lang="cs-CZ" sz="1600" dirty="0" smtClean="0"/>
              <a:t>Obr. 3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cs.wikipedia.org/wiki/Soubor:Uhu-3.jpg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4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cs.wikipedia.org/wiki/Soubor:Tyto_alba_close_up.jpg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5 </a:t>
            </a:r>
            <a:r>
              <a:rPr lang="cs-CZ" sz="1600" dirty="0">
                <a:hlinkClick r:id="rId6"/>
              </a:rPr>
              <a:t>http://cs.wikipedia.org/wiki/Soubor:Mochuelo_Com%C3%BAn_%28_Athene_noctua_%</a:t>
            </a:r>
            <a:r>
              <a:rPr lang="cs-CZ" sz="1600" dirty="0" smtClean="0">
                <a:hlinkClick r:id="rId6"/>
              </a:rPr>
              <a:t>29%281%29.jpg</a:t>
            </a:r>
            <a:endParaRPr lang="cs-CZ" sz="1600" dirty="0" smtClean="0"/>
          </a:p>
          <a:p>
            <a:r>
              <a:rPr lang="cs-CZ" sz="1800" dirty="0" smtClean="0"/>
              <a:t>Obr. </a:t>
            </a:r>
            <a:r>
              <a:rPr lang="cs-CZ" sz="1800" dirty="0"/>
              <a:t>6 </a:t>
            </a:r>
            <a:r>
              <a:rPr lang="cs-CZ" sz="1800" dirty="0">
                <a:hlinkClick r:id="rId7"/>
              </a:rPr>
              <a:t>http://cs.wikipedia.org/wiki/Soubor:Strix_aluco_2_%</a:t>
            </a:r>
            <a:r>
              <a:rPr lang="cs-CZ" sz="1800" dirty="0" smtClean="0">
                <a:hlinkClick r:id="rId7"/>
              </a:rPr>
              <a:t>28Martin_Mecnarowski%29.jpg</a:t>
            </a:r>
            <a:endParaRPr lang="cs-CZ" sz="1800" dirty="0" smtClean="0"/>
          </a:p>
          <a:p>
            <a:r>
              <a:rPr lang="cs-CZ" sz="1800" dirty="0" smtClean="0"/>
              <a:t>Obr. </a:t>
            </a:r>
            <a:r>
              <a:rPr lang="cs-CZ" sz="1800" dirty="0"/>
              <a:t>7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cs.wikipedia.org/wiki/Soubor:Harfang_en_vol_2.jpg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53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221</TotalTime>
  <Words>397</Words>
  <Application>Microsoft Office PowerPoint</Application>
  <PresentationFormat>Předvádění na obrazovce (4:3)</PresentationFormat>
  <Paragraphs>87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Přehlednost</vt:lpstr>
      <vt:lpstr>List</vt:lpstr>
      <vt:lpstr>Vy_52_Inovace_42_Sovy</vt:lpstr>
      <vt:lpstr>Anotace</vt:lpstr>
      <vt:lpstr>Vědecká klasifikace</vt:lpstr>
      <vt:lpstr>Sovy</vt:lpstr>
      <vt:lpstr>Kalous ušatý</vt:lpstr>
      <vt:lpstr>Výr velký</vt:lpstr>
      <vt:lpstr>Sova pálená</vt:lpstr>
      <vt:lpstr>Sýček obecný</vt:lpstr>
      <vt:lpstr>Puštík obecný</vt:lpstr>
      <vt:lpstr>Odpověď na otázky:</vt:lpstr>
      <vt:lpstr>Křížovka</vt:lpstr>
      <vt:lpstr>Křížovka - řešení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Vy_32_Inovace_B07_Sovy</dc:title>
  <dc:creator>Petr</dc:creator>
  <cp:lastModifiedBy>pcbazar</cp:lastModifiedBy>
  <cp:revision>16</cp:revision>
  <dcterms:created xsi:type="dcterms:W3CDTF">2012-11-17T16:31:04Z</dcterms:created>
  <dcterms:modified xsi:type="dcterms:W3CDTF">2013-05-18T07:20:18Z</dcterms:modified>
</cp:coreProperties>
</file>