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62" r:id="rId2"/>
    <p:sldId id="263" r:id="rId3"/>
    <p:sldId id="258" r:id="rId4"/>
    <p:sldId id="257" r:id="rId5"/>
    <p:sldId id="271" r:id="rId6"/>
    <p:sldId id="268" r:id="rId7"/>
    <p:sldId id="269" r:id="rId8"/>
    <p:sldId id="270" r:id="rId9"/>
    <p:sldId id="260" r:id="rId10"/>
    <p:sldId id="264" r:id="rId11"/>
    <p:sldId id="259" r:id="rId12"/>
    <p:sldId id="267" r:id="rId13"/>
    <p:sldId id="266" r:id="rId14"/>
    <p:sldId id="272" r:id="rId15"/>
    <p:sldId id="261" r:id="rId16"/>
    <p:sldId id="265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FACAF6-9A51-493B-8D07-E1902A11B410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F740DE-06EE-47BF-A170-216223BD12F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7565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905BF13-DE17-4DFF-B3FB-026DCF598CE9}" type="slidenum">
              <a:rPr lang="cs-CZ" smtClean="0"/>
              <a:pPr eaLnBrk="1" hangingPunct="1"/>
              <a:t>1</a:t>
            </a:fld>
            <a:endParaRPr lang="cs-CZ" dirty="0" smtClean="0"/>
          </a:p>
        </p:txBody>
      </p:sp>
      <p:sp>
        <p:nvSpPr>
          <p:cNvPr id="24581" name="Zástupný symbol pro zápatí 4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dirty="0" smtClean="0"/>
              <a:t>Bc. Petr Grossmann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27.5.2013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7Z8fgjSWUqs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://www.youtube.com/watch?v=F6tfOjkUUE8" TargetMode="Externa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zhlas.cz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Snider-Pellegrini_Wegener_fossil_map.gif" TargetMode="External"/><Relationship Id="rId3" Type="http://schemas.openxmlformats.org/officeDocument/2006/relationships/hyperlink" Target="http://cs.wikipedia.org/wiki/Soubor:Kiwifugl.jpg" TargetMode="External"/><Relationship Id="rId7" Type="http://schemas.openxmlformats.org/officeDocument/2006/relationships/hyperlink" Target="http://cs.wikipedia.org/wiki/Soubor:Blue_Penguin_Kapiti.jpg" TargetMode="External"/><Relationship Id="rId2" Type="http://schemas.openxmlformats.org/officeDocument/2006/relationships/hyperlink" Target="http://cs.wikipedia.org/wiki/Soubor:Strigops_habroptilus_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Galapagos_penguins_(Spheniscus_mendiculus)_-Tagus_Cove_-Isabela.jpg" TargetMode="External"/><Relationship Id="rId5" Type="http://schemas.openxmlformats.org/officeDocument/2006/relationships/hyperlink" Target="http://cs.wikipedia.org/wiki/Soubor:Emoe.jpg" TargetMode="External"/><Relationship Id="rId4" Type="http://schemas.openxmlformats.org/officeDocument/2006/relationships/hyperlink" Target="http://cs.wikipedia.org/wiki/Soubor:Emperor_Penguin_Manchot_empereur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3820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600" dirty="0" smtClean="0"/>
              <a:t>Vy_52_Inovace_44_Nelétaví ptáci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733800"/>
            <a:ext cx="6400800" cy="13716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/>
              <a:t>Základní škola Jindřicha Pravečka Výprachtice 390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/>
              <a:t>Reg.č. CZ.1.07/1.4.00/21.1674</a:t>
            </a:r>
          </a:p>
        </p:txBody>
      </p:sp>
      <p:pic>
        <p:nvPicPr>
          <p:cNvPr id="6148" name="Picture 4" descr="eu_log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33400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85800" y="5486400"/>
            <a:ext cx="34290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Autor: Bc. Petr Grossmann</a:t>
            </a:r>
          </a:p>
        </p:txBody>
      </p:sp>
    </p:spTree>
    <p:extLst>
      <p:ext uri="{BB962C8B-B14F-4D97-AF65-F5344CB8AC3E}">
        <p14:creationId xmlns:p14="http://schemas.microsoft.com/office/powerpoint/2010/main" xmlns="" val="3836527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95536" y="476672"/>
            <a:ext cx="8183562" cy="105251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accent1">
                    <a:tint val="88000"/>
                    <a:satMod val="150000"/>
                  </a:schemeClr>
                </a:solidFill>
              </a:rPr>
              <a:t>Anotace</a:t>
            </a:r>
            <a:endParaRPr lang="cs-CZ" dirty="0">
              <a:solidFill>
                <a:schemeClr val="accent1">
                  <a:tint val="88000"/>
                  <a:satMod val="150000"/>
                </a:schemeClr>
              </a:solidFill>
            </a:endParaRPr>
          </a:p>
        </p:txBody>
      </p:sp>
      <p:sp>
        <p:nvSpPr>
          <p:cNvPr id="7171" name="Zástupný symbol pro obsah 4"/>
          <p:cNvSpPr>
            <a:spLocks noGrp="1"/>
          </p:cNvSpPr>
          <p:nvPr>
            <p:ph idx="1"/>
          </p:nvPr>
        </p:nvSpPr>
        <p:spPr>
          <a:xfrm>
            <a:off x="323528" y="1484784"/>
            <a:ext cx="8183562" cy="4187825"/>
          </a:xfrm>
        </p:spPr>
        <p:txBody>
          <a:bodyPr/>
          <a:lstStyle/>
          <a:p>
            <a:pPr eaLnBrk="1" hangingPunct="1"/>
            <a:r>
              <a:rPr lang="cs-CZ" dirty="0" smtClean="0"/>
              <a:t>Digitální studijní materiál je určen pro učivo zoologie na základní škole. Zaobírá se učivem o třídě ptáci. Konkrétně o skupině běžci, pštrosi a řádu tučňáci. Digitální studijní materiál je doplněn o opakovací otázky </a:t>
            </a:r>
            <a:r>
              <a:rPr lang="cs-CZ" dirty="0" smtClean="0"/>
              <a:t>     a </a:t>
            </a:r>
            <a:r>
              <a:rPr lang="cs-CZ" dirty="0" smtClean="0"/>
              <a:t>videa.</a:t>
            </a:r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2771775" y="6381750"/>
            <a:ext cx="3200400" cy="3651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Bc. Petr Grossmann</a:t>
            </a:r>
            <a:endParaRPr lang="cs-CZ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7612" y="4344579"/>
            <a:ext cx="67627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TextovéPole 1"/>
          <p:cNvSpPr txBox="1">
            <a:spLocks noChangeArrowheads="1"/>
          </p:cNvSpPr>
          <p:nvPr/>
        </p:nvSpPr>
        <p:spPr bwMode="auto">
          <a:xfrm>
            <a:off x="1473887" y="4836902"/>
            <a:ext cx="1905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dirty="0"/>
              <a:t>Odkaz na video</a:t>
            </a:r>
          </a:p>
        </p:txBody>
      </p:sp>
      <p:pic>
        <p:nvPicPr>
          <p:cNvPr id="4098" name="Picture 2" descr="C:\Users\Petr\AppData\Local\Microsoft\Windows\Temporary Internet Files\Content.IE5\HOUGVK9B\MP900289434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344579"/>
            <a:ext cx="648226" cy="98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1"/>
          <p:cNvSpPr txBox="1">
            <a:spLocks noChangeArrowheads="1"/>
          </p:cNvSpPr>
          <p:nvPr/>
        </p:nvSpPr>
        <p:spPr bwMode="auto">
          <a:xfrm>
            <a:off x="6248115" y="4900953"/>
            <a:ext cx="1905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dirty="0" smtClean="0"/>
              <a:t>otázka</a:t>
            </a:r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B7DC5-8074-4919-B735-177AA00490D5}" type="datetime1">
              <a:rPr lang="cs-CZ" smtClean="0"/>
              <a:pPr/>
              <a:t>27.5.2013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16749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Nelétaví ptáci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měli společného nelétavého předka, který obýval prakontinent </a:t>
            </a:r>
            <a:r>
              <a:rPr lang="cs-CZ" dirty="0" smtClean="0"/>
              <a:t>Gondwanu; </a:t>
            </a:r>
          </a:p>
          <a:p>
            <a:r>
              <a:rPr lang="cs-CZ" dirty="0" smtClean="0"/>
              <a:t>po rozpadu Gondwany se </a:t>
            </a:r>
            <a:r>
              <a:rPr lang="cs-CZ" dirty="0"/>
              <a:t>z něj měly vyvinout druhy, které známe </a:t>
            </a:r>
            <a:r>
              <a:rPr lang="cs-CZ" dirty="0" smtClean="0"/>
              <a:t>dnes, tedy:</a:t>
            </a:r>
          </a:p>
          <a:p>
            <a:endParaRPr lang="cs-CZ" dirty="0" smtClean="0"/>
          </a:p>
          <a:p>
            <a:pPr lvl="1">
              <a:buFont typeface="Wingdings" pitchFamily="2" charset="2"/>
              <a:buChar char="q"/>
            </a:pPr>
            <a:r>
              <a:rPr lang="cs-CZ" dirty="0" smtClean="0"/>
              <a:t> </a:t>
            </a:r>
            <a:r>
              <a:rPr lang="cs-CZ" sz="2400" dirty="0"/>
              <a:t>afričtí </a:t>
            </a:r>
            <a:r>
              <a:rPr lang="cs-CZ" sz="2400" dirty="0" smtClean="0"/>
              <a:t>pštrosi; </a:t>
            </a:r>
          </a:p>
          <a:p>
            <a:pPr lvl="1">
              <a:buFont typeface="Wingdings" pitchFamily="2" charset="2"/>
              <a:buChar char="q"/>
            </a:pPr>
            <a:r>
              <a:rPr lang="cs-CZ" sz="2400" dirty="0" smtClean="0"/>
              <a:t> jihoameričtí nanduové; </a:t>
            </a:r>
          </a:p>
          <a:p>
            <a:pPr lvl="1">
              <a:buFont typeface="Wingdings" pitchFamily="2" charset="2"/>
              <a:buChar char="q"/>
            </a:pPr>
            <a:r>
              <a:rPr lang="cs-CZ" sz="2400" dirty="0" smtClean="0"/>
              <a:t> australští </a:t>
            </a:r>
            <a:r>
              <a:rPr lang="cs-CZ" sz="2400" dirty="0"/>
              <a:t>emuové a </a:t>
            </a:r>
            <a:r>
              <a:rPr lang="cs-CZ" sz="2400" dirty="0" smtClean="0"/>
              <a:t>kasuáři;</a:t>
            </a:r>
          </a:p>
          <a:p>
            <a:pPr lvl="1">
              <a:buFont typeface="Wingdings" pitchFamily="2" charset="2"/>
              <a:buChar char="q"/>
            </a:pPr>
            <a:r>
              <a:rPr lang="cs-CZ" sz="2400" dirty="0" smtClean="0"/>
              <a:t> novozélandský papoušek kakapo soví; </a:t>
            </a:r>
          </a:p>
          <a:p>
            <a:pPr lvl="1">
              <a:buFont typeface="Wingdings" pitchFamily="2" charset="2"/>
              <a:buChar char="q"/>
            </a:pPr>
            <a:r>
              <a:rPr lang="cs-CZ" sz="2400" dirty="0" smtClean="0"/>
              <a:t> novozélandští </a:t>
            </a:r>
            <a:r>
              <a:rPr lang="cs-CZ" sz="2400" dirty="0"/>
              <a:t>kiviové.</a:t>
            </a:r>
          </a:p>
        </p:txBody>
      </p:sp>
      <p:pic>
        <p:nvPicPr>
          <p:cNvPr id="4" name="Picture 2" descr="C:\Users\Petr\AppData\Local\Microsoft\Windows\Temporary Internet Files\Content.IE5\HOUGVK9B\MP900289434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852255"/>
            <a:ext cx="648226" cy="98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204963" y="3744413"/>
            <a:ext cx="1728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Které kontinenty se </a:t>
            </a:r>
            <a:r>
              <a:rPr lang="cs-CZ" dirty="0" smtClean="0"/>
              <a:t>               z </a:t>
            </a:r>
            <a:r>
              <a:rPr lang="cs-CZ" dirty="0" smtClean="0"/>
              <a:t>Gondwany vytvořily</a:t>
            </a:r>
            <a:r>
              <a:rPr lang="cs-CZ" dirty="0"/>
              <a:t>?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6768321" y="5103674"/>
            <a:ext cx="2232248" cy="1754326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Z </a:t>
            </a:r>
            <a:r>
              <a:rPr lang="cs-CZ" dirty="0" err="1" smtClean="0"/>
              <a:t>Gondwany</a:t>
            </a:r>
            <a:r>
              <a:rPr lang="cs-CZ" dirty="0" smtClean="0"/>
              <a:t> </a:t>
            </a:r>
            <a:r>
              <a:rPr lang="cs-CZ" dirty="0"/>
              <a:t>vzešla  území dnešní Jižní Ameriky, Afriky, Arábie, Indie, Austrálie </a:t>
            </a:r>
            <a:r>
              <a:rPr lang="cs-CZ" dirty="0" smtClean="0"/>
              <a:t>                              a </a:t>
            </a:r>
            <a:r>
              <a:rPr lang="cs-CZ" dirty="0"/>
              <a:t>Antarktidy</a:t>
            </a:r>
          </a:p>
        </p:txBody>
      </p:sp>
    </p:spTree>
    <p:extLst>
      <p:ext uri="{BB962C8B-B14F-4D97-AF65-F5344CB8AC3E}">
        <p14:creationId xmlns:p14="http://schemas.microsoft.com/office/powerpoint/2010/main" xmlns="" val="3208253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Nelétaví </a:t>
            </a:r>
            <a:r>
              <a:rPr lang="cs-CZ" dirty="0" smtClean="0"/>
              <a:t>ptáci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4401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dirty="0" smtClean="0"/>
              <a:t>do nadřádu běžců jsou zařazeni velcí, nelétaví ptáci se zakrnělými křídly, kteří mají dobře vyvinuté běhy,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papoušek </a:t>
            </a:r>
            <a:r>
              <a:rPr lang="cs-CZ" dirty="0"/>
              <a:t>kakapo soví </a:t>
            </a:r>
            <a:r>
              <a:rPr lang="cs-CZ" dirty="0" smtClean="0"/>
              <a:t>- </a:t>
            </a:r>
            <a:r>
              <a:rPr lang="cs-CZ" dirty="0"/>
              <a:t>větší </a:t>
            </a:r>
            <a:r>
              <a:rPr lang="cs-CZ" dirty="0" smtClean="0"/>
              <a:t>slepice </a:t>
            </a:r>
            <a:r>
              <a:rPr lang="cs-CZ" dirty="0"/>
              <a:t>a je aktivní především za soumraku a v noci, obývá výhradně Nový Zéland a přilehlé </a:t>
            </a:r>
            <a:r>
              <a:rPr lang="cs-CZ" dirty="0" smtClean="0"/>
              <a:t>ostrovy;</a:t>
            </a:r>
          </a:p>
          <a:p>
            <a:r>
              <a:rPr lang="cs-CZ" dirty="0" smtClean="0"/>
              <a:t>je </a:t>
            </a:r>
            <a:r>
              <a:rPr lang="cs-CZ" dirty="0"/>
              <a:t>nejtěžší ze všech papoušků a neumí </a:t>
            </a:r>
            <a:r>
              <a:rPr lang="cs-CZ" dirty="0" smtClean="0"/>
              <a:t>létat; </a:t>
            </a:r>
          </a:p>
          <a:p>
            <a:r>
              <a:rPr lang="cs-CZ" dirty="0" smtClean="0"/>
              <a:t>délka </a:t>
            </a:r>
            <a:r>
              <a:rPr lang="cs-CZ" dirty="0"/>
              <a:t>života je až 100 let.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93830"/>
            <a:ext cx="2996378" cy="2247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563888" y="6125751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 Kakapo soví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9948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Kiviové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mají </a:t>
            </a:r>
            <a:r>
              <a:rPr lang="cs-CZ" dirty="0"/>
              <a:t>silně redukovaná křídla, chybí </a:t>
            </a:r>
            <a:r>
              <a:rPr lang="cs-CZ" dirty="0" smtClean="0"/>
              <a:t>jim </a:t>
            </a:r>
            <a:r>
              <a:rPr lang="cs-CZ" dirty="0"/>
              <a:t>obrysové peří </a:t>
            </a:r>
            <a:r>
              <a:rPr lang="cs-CZ" dirty="0" smtClean="0"/>
              <a:t>                 i </a:t>
            </a:r>
            <a:r>
              <a:rPr lang="cs-CZ" dirty="0"/>
              <a:t>letky a peří připomíná </a:t>
            </a:r>
            <a:r>
              <a:rPr lang="cs-CZ" dirty="0" smtClean="0"/>
              <a:t>srst; </a:t>
            </a:r>
          </a:p>
          <a:p>
            <a:r>
              <a:rPr lang="cs-CZ" dirty="0" smtClean="0"/>
              <a:t>kiviové </a:t>
            </a:r>
            <a:r>
              <a:rPr lang="cs-CZ" dirty="0"/>
              <a:t>mají vynikající hmat a čich a při hledání potravy spoléhají na tyto dva </a:t>
            </a:r>
            <a:r>
              <a:rPr lang="cs-CZ" dirty="0" smtClean="0"/>
              <a:t>smysly;</a:t>
            </a:r>
          </a:p>
          <a:p>
            <a:r>
              <a:rPr lang="cs-CZ" dirty="0" smtClean="0"/>
              <a:t>zrak </a:t>
            </a:r>
            <a:r>
              <a:rPr lang="cs-CZ" dirty="0"/>
              <a:t>je </a:t>
            </a:r>
            <a:r>
              <a:rPr lang="cs-CZ" dirty="0" smtClean="0"/>
              <a:t>slabý;</a:t>
            </a:r>
            <a:endParaRPr lang="cs-CZ" dirty="0"/>
          </a:p>
          <a:p>
            <a:r>
              <a:rPr lang="cs-CZ" dirty="0" smtClean="0"/>
              <a:t>aktivní </a:t>
            </a:r>
            <a:r>
              <a:rPr lang="cs-CZ" dirty="0"/>
              <a:t>v noci, kdy loví červy a larvy, které najdou v </a:t>
            </a:r>
            <a:r>
              <a:rPr lang="cs-CZ" dirty="0" smtClean="0"/>
              <a:t>půdě; </a:t>
            </a:r>
          </a:p>
          <a:p>
            <a:r>
              <a:rPr lang="cs-CZ" dirty="0" smtClean="0"/>
              <a:t>vyskytuje </a:t>
            </a:r>
            <a:r>
              <a:rPr lang="cs-CZ" dirty="0"/>
              <a:t>se u nich pohlavní </a:t>
            </a: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dimorfismus</a:t>
            </a:r>
            <a:r>
              <a:rPr lang="cs-CZ" dirty="0"/>
              <a:t>, samec je o 40% </a:t>
            </a: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menší </a:t>
            </a:r>
            <a:r>
              <a:rPr lang="cs-CZ" dirty="0"/>
              <a:t>než samice a je to on, </a:t>
            </a: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kdo </a:t>
            </a:r>
            <a:r>
              <a:rPr lang="cs-CZ" dirty="0"/>
              <a:t>pečuje o potomstvo.</a:t>
            </a:r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500185"/>
            <a:ext cx="1954228" cy="1808981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10799977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860032" y="6124500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 Kivi jižní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438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Nandu </a:t>
            </a:r>
            <a:r>
              <a:rPr lang="cs-CZ" dirty="0"/>
              <a:t>pampový 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velký </a:t>
            </a:r>
            <a:r>
              <a:rPr lang="cs-CZ" dirty="0"/>
              <a:t>nelétavý pták podobný </a:t>
            </a:r>
            <a:r>
              <a:rPr lang="cs-CZ" dirty="0" smtClean="0"/>
              <a:t>pštrosovi;</a:t>
            </a:r>
          </a:p>
          <a:p>
            <a:r>
              <a:rPr lang="cs-CZ" dirty="0" smtClean="0"/>
              <a:t>váží </a:t>
            </a:r>
            <a:r>
              <a:rPr lang="cs-CZ" dirty="0"/>
              <a:t>více než </a:t>
            </a:r>
            <a:r>
              <a:rPr lang="cs-CZ" dirty="0" smtClean="0"/>
              <a:t>20 kg </a:t>
            </a:r>
            <a:r>
              <a:rPr lang="cs-CZ" dirty="0" smtClean="0"/>
              <a:t>a dožívá </a:t>
            </a:r>
            <a:r>
              <a:rPr lang="cs-CZ" dirty="0"/>
              <a:t>se 15 a více </a:t>
            </a:r>
            <a:r>
              <a:rPr lang="cs-CZ" dirty="0" smtClean="0"/>
              <a:t>let; </a:t>
            </a:r>
          </a:p>
          <a:p>
            <a:r>
              <a:rPr lang="cs-CZ" dirty="0" smtClean="0"/>
              <a:t>velmi </a:t>
            </a:r>
            <a:r>
              <a:rPr lang="cs-CZ" dirty="0"/>
              <a:t>rychle </a:t>
            </a:r>
            <a:r>
              <a:rPr lang="cs-CZ" dirty="0" smtClean="0"/>
              <a:t>běhá; </a:t>
            </a:r>
          </a:p>
          <a:p>
            <a:r>
              <a:rPr lang="cs-CZ" dirty="0" smtClean="0"/>
              <a:t>žije </a:t>
            </a:r>
            <a:r>
              <a:rPr lang="cs-CZ" dirty="0"/>
              <a:t>v stepích a savanách Argentiny, </a:t>
            </a:r>
            <a:r>
              <a:rPr lang="cs-CZ" dirty="0" smtClean="0"/>
              <a:t>severovýchodní </a:t>
            </a:r>
            <a:r>
              <a:rPr lang="cs-CZ" dirty="0"/>
              <a:t>Brazílie a východní </a:t>
            </a:r>
            <a:r>
              <a:rPr lang="cs-CZ" dirty="0" smtClean="0"/>
              <a:t>Bolívie;</a:t>
            </a:r>
          </a:p>
          <a:p>
            <a:r>
              <a:rPr lang="cs-CZ" dirty="0" smtClean="0"/>
              <a:t>dospělí </a:t>
            </a:r>
            <a:r>
              <a:rPr lang="cs-CZ" dirty="0"/>
              <a:t>se živí semeny, listy a </a:t>
            </a:r>
            <a:r>
              <a:rPr lang="cs-CZ" dirty="0" smtClean="0"/>
              <a:t>plody, hmyzem </a:t>
            </a:r>
            <a:r>
              <a:rPr lang="cs-CZ" dirty="0"/>
              <a:t>a menšími </a:t>
            </a:r>
            <a:r>
              <a:rPr lang="cs-CZ" dirty="0" smtClean="0"/>
              <a:t>obratlovci; </a:t>
            </a:r>
          </a:p>
          <a:p>
            <a:r>
              <a:rPr lang="cs-CZ" dirty="0" smtClean="0"/>
              <a:t>mláďata </a:t>
            </a:r>
            <a:r>
              <a:rPr lang="cs-CZ" dirty="0"/>
              <a:t>se živí hlavně hmyzem.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466770"/>
            <a:ext cx="2584833" cy="2067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91880" y="6165304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 Nandu pampový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5323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Emu australský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Emu hnědý </a:t>
            </a:r>
            <a:r>
              <a:rPr lang="cs-CZ" dirty="0" smtClean="0"/>
              <a:t>(emu australský) </a:t>
            </a:r>
            <a:r>
              <a:rPr lang="cs-CZ" dirty="0"/>
              <a:t>je druh pštrosa a zároveň taky druhým největším nelétavým ptákem </a:t>
            </a:r>
            <a:r>
              <a:rPr lang="cs-CZ" dirty="0" smtClean="0"/>
              <a:t>světa; </a:t>
            </a:r>
          </a:p>
          <a:p>
            <a:r>
              <a:rPr lang="cs-CZ" dirty="0" smtClean="0"/>
              <a:t>největší původní pták Austrálie;</a:t>
            </a:r>
          </a:p>
          <a:p>
            <a:r>
              <a:rPr lang="cs-CZ" dirty="0" smtClean="0"/>
              <a:t>váží </a:t>
            </a:r>
            <a:r>
              <a:rPr lang="cs-CZ" dirty="0"/>
              <a:t>20–55 kg, měří 150–190 </a:t>
            </a:r>
            <a:r>
              <a:rPr lang="cs-CZ" dirty="0" smtClean="0"/>
              <a:t>cm;</a:t>
            </a:r>
          </a:p>
          <a:p>
            <a:r>
              <a:rPr lang="cs-CZ" dirty="0"/>
              <a:t>chovají </a:t>
            </a:r>
            <a:r>
              <a:rPr lang="cs-CZ" dirty="0" smtClean="0"/>
              <a:t>se ve </a:t>
            </a:r>
            <a:r>
              <a:rPr lang="cs-CZ" dirty="0" err="1"/>
              <a:t>farmových</a:t>
            </a:r>
            <a:r>
              <a:rPr lang="cs-CZ" dirty="0"/>
              <a:t> </a:t>
            </a:r>
            <a:r>
              <a:rPr lang="cs-CZ" dirty="0" smtClean="0"/>
              <a:t>chovech </a:t>
            </a:r>
            <a:r>
              <a:rPr lang="cs-CZ" dirty="0"/>
              <a:t>pro maso, olej a kůži.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689802"/>
            <a:ext cx="2881341" cy="2977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760642" y="618484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 Emu hnědý</a:t>
            </a:r>
            <a:endParaRPr lang="cs-CZ" dirty="0"/>
          </a:p>
        </p:txBody>
      </p:sp>
      <p:pic>
        <p:nvPicPr>
          <p:cNvPr id="6" name="Picture 2" descr="C:\Users\Petr\AppData\Local\Microsoft\Windows\Temporary Internet Files\Content.IE5\HOUGVK9B\MP900289434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5477" y="4440744"/>
            <a:ext cx="648226" cy="98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03648" y="4535582"/>
            <a:ext cx="38162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Nelétaví ptáci mají přirozené hnízdiště na severní nebo jižní polokouli?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941927" y="5522379"/>
            <a:ext cx="2663865" cy="923330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r>
              <a:rPr lang="cs-CZ" dirty="0"/>
              <a:t>Nelétaví ptáci obývají </a:t>
            </a:r>
            <a:r>
              <a:rPr lang="cs-CZ" dirty="0" smtClean="0"/>
              <a:t>              z </a:t>
            </a:r>
            <a:r>
              <a:rPr lang="cs-CZ" dirty="0"/>
              <a:t>drtivé většiny jižní polokouli</a:t>
            </a:r>
          </a:p>
        </p:txBody>
      </p:sp>
    </p:spTree>
    <p:extLst>
      <p:ext uri="{BB962C8B-B14F-4D97-AF65-F5344CB8AC3E}">
        <p14:creationId xmlns:p14="http://schemas.microsoft.com/office/powerpoint/2010/main" xmlns="" val="2465201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Pštros </a:t>
            </a:r>
            <a:r>
              <a:rPr lang="cs-CZ" dirty="0"/>
              <a:t>dvouprstý 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</a:t>
            </a:r>
            <a:r>
              <a:rPr lang="cs-CZ" dirty="0"/>
              <a:t>zvláštní </a:t>
            </a:r>
            <a:r>
              <a:rPr lang="cs-CZ" dirty="0" smtClean="0"/>
              <a:t>vzhledem</a:t>
            </a:r>
            <a:r>
              <a:rPr lang="cs-CZ" dirty="0"/>
              <a:t>, dlouhým krkem a nohama </a:t>
            </a:r>
            <a:r>
              <a:rPr lang="cs-CZ" dirty="0" smtClean="0"/>
              <a:t>                       a </a:t>
            </a:r>
            <a:r>
              <a:rPr lang="cs-CZ" dirty="0"/>
              <a:t>schopností dosáhnout při běhu rychlosti až 70 </a:t>
            </a:r>
            <a:r>
              <a:rPr lang="cs-CZ" dirty="0" smtClean="0"/>
              <a:t>km/h;</a:t>
            </a:r>
          </a:p>
          <a:p>
            <a:r>
              <a:rPr lang="cs-CZ" dirty="0" smtClean="0"/>
              <a:t>jsou </a:t>
            </a:r>
            <a:r>
              <a:rPr lang="cs-CZ" dirty="0"/>
              <a:t>největšími žijícími ptáky světa a jsou chováni po celém </a:t>
            </a:r>
            <a:r>
              <a:rPr lang="cs-CZ" dirty="0" smtClean="0"/>
              <a:t>světě;</a:t>
            </a:r>
          </a:p>
          <a:p>
            <a:r>
              <a:rPr lang="cs-CZ" dirty="0" smtClean="0"/>
              <a:t>obvykle </a:t>
            </a:r>
            <a:r>
              <a:rPr lang="cs-CZ" dirty="0"/>
              <a:t>váží mezi 90 a 130 </a:t>
            </a:r>
            <a:r>
              <a:rPr lang="cs-CZ" dirty="0" smtClean="0"/>
              <a:t>kg;</a:t>
            </a:r>
          </a:p>
          <a:p>
            <a:r>
              <a:rPr lang="nl-NL" dirty="0" smtClean="0"/>
              <a:t>pták </a:t>
            </a:r>
            <a:r>
              <a:rPr lang="nl-NL" dirty="0"/>
              <a:t>s nejdelším krkem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142985"/>
            <a:ext cx="3736851" cy="2629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33159" y="6165304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 Pštros dvouprstý</a:t>
            </a:r>
            <a:endParaRPr lang="cs-CZ" dirty="0"/>
          </a:p>
        </p:txBody>
      </p:sp>
      <p:pic>
        <p:nvPicPr>
          <p:cNvPr id="6" name="Picture 5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586" y="4997261"/>
            <a:ext cx="676275" cy="92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6470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Tučňáci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55984"/>
          </a:xfrm>
        </p:spPr>
        <p:txBody>
          <a:bodyPr>
            <a:normAutofit/>
          </a:bodyPr>
          <a:lstStyle/>
          <a:p>
            <a:r>
              <a:rPr lang="cs-CZ" dirty="0" smtClean="0"/>
              <a:t>jsou </a:t>
            </a:r>
            <a:r>
              <a:rPr lang="cs-CZ" dirty="0"/>
              <a:t>nelétaví </a:t>
            </a:r>
            <a:r>
              <a:rPr lang="cs-CZ" dirty="0" smtClean="0"/>
              <a:t>ptáci, jsou však dokonale přizpůsobeni </a:t>
            </a:r>
            <a:r>
              <a:rPr lang="cs-CZ" dirty="0"/>
              <a:t>lovu a potápění ve </a:t>
            </a:r>
            <a:r>
              <a:rPr lang="cs-CZ" dirty="0" smtClean="0"/>
              <a:t>vodě; </a:t>
            </a:r>
          </a:p>
          <a:p>
            <a:r>
              <a:rPr lang="cs-CZ" dirty="0" smtClean="0"/>
              <a:t>žijí </a:t>
            </a:r>
            <a:r>
              <a:rPr lang="cs-CZ" dirty="0"/>
              <a:t>výhradně v oblastech chladných mořských proudů </a:t>
            </a:r>
            <a:r>
              <a:rPr lang="cs-CZ" dirty="0" smtClean="0"/>
              <a:t>            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</a:t>
            </a:r>
            <a:r>
              <a:rPr lang="cs-CZ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jižní 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polokouli</a:t>
            </a:r>
            <a:r>
              <a:rPr lang="cs-CZ" dirty="0" smtClean="0"/>
              <a:t>;</a:t>
            </a:r>
          </a:p>
          <a:p>
            <a:r>
              <a:rPr lang="cs-CZ" dirty="0" smtClean="0"/>
              <a:t>jeden </a:t>
            </a:r>
            <a:r>
              <a:rPr lang="cs-CZ" dirty="0"/>
              <a:t>druh, hnízdící na Galapágách, okrajově </a:t>
            </a:r>
            <a:r>
              <a:rPr lang="cs-CZ" dirty="0" smtClean="0"/>
              <a:t>tedy zasahuje </a:t>
            </a:r>
            <a:r>
              <a:rPr lang="cs-CZ" dirty="0"/>
              <a:t>na severní </a:t>
            </a:r>
            <a:r>
              <a:rPr lang="cs-CZ" dirty="0" smtClean="0"/>
              <a:t>polokouli; </a:t>
            </a:r>
          </a:p>
          <a:p>
            <a:r>
              <a:rPr lang="cs-CZ" dirty="0" smtClean="0"/>
              <a:t>v </a:t>
            </a:r>
            <a:r>
              <a:rPr lang="cs-CZ" dirty="0"/>
              <a:t>současné době žije na světě 18 druhů, řazených do šesti rodů jediné čeledi </a:t>
            </a:r>
            <a:r>
              <a:rPr lang="cs-CZ" dirty="0" smtClean="0"/>
              <a:t>tučňákovití; </a:t>
            </a:r>
          </a:p>
          <a:p>
            <a:r>
              <a:rPr lang="cs-CZ" dirty="0" smtClean="0"/>
              <a:t>snášejí </a:t>
            </a:r>
            <a:r>
              <a:rPr lang="cs-CZ" dirty="0"/>
              <a:t>jedno nebo dvě vejce, které zahřívají svým </a:t>
            </a:r>
            <a:r>
              <a:rPr lang="cs-CZ" dirty="0" smtClean="0"/>
              <a:t>tělem.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38761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852936"/>
            <a:ext cx="6096000" cy="372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7" y="404663"/>
            <a:ext cx="3384377" cy="3658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6" y="4149080"/>
            <a:ext cx="2232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6 Tučňák císařský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2234055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 Tučňák galapážský</a:t>
            </a:r>
            <a:endParaRPr lang="cs-CZ" dirty="0"/>
          </a:p>
        </p:txBody>
      </p:sp>
      <p:pic>
        <p:nvPicPr>
          <p:cNvPr id="8" name="Picture 2" descr="C:\Users\Petr\AppData\Local\Microsoft\Windows\Temporary Internet Files\Content.IE5\HOUGVK9B\MP900289434[2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1846" y="474382"/>
            <a:ext cx="648226" cy="98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220072" y="836712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Mají tučňáci peří nebo srst?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5867357" y="1274363"/>
            <a:ext cx="1945789" cy="369332"/>
          </a:xfrm>
          <a:prstGeom prst="rect">
            <a:avLst/>
          </a:prstGeom>
          <a:solidFill>
            <a:schemeClr val="accent4"/>
          </a:solidFill>
        </p:spPr>
        <p:txBody>
          <a:bodyPr wrap="none">
            <a:spAutoFit/>
          </a:bodyPr>
          <a:lstStyle/>
          <a:p>
            <a:r>
              <a:rPr lang="cs-CZ" dirty="0"/>
              <a:t>Tučňáci mají peří</a:t>
            </a:r>
          </a:p>
        </p:txBody>
      </p:sp>
    </p:spTree>
    <p:extLst>
      <p:ext uri="{BB962C8B-B14F-4D97-AF65-F5344CB8AC3E}">
        <p14:creationId xmlns:p14="http://schemas.microsoft.com/office/powerpoint/2010/main" xmlns="" val="739767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Vědecká klasifikace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Říše: 	</a:t>
            </a:r>
            <a:r>
              <a:rPr lang="cs-CZ" dirty="0" smtClean="0"/>
              <a:t>	Živočichové </a:t>
            </a:r>
            <a:r>
              <a:rPr lang="cs-CZ" dirty="0"/>
              <a:t>(Animalia)</a:t>
            </a:r>
          </a:p>
          <a:p>
            <a:r>
              <a:rPr lang="cs-CZ" dirty="0"/>
              <a:t>Kmen: 	</a:t>
            </a:r>
            <a:r>
              <a:rPr lang="cs-CZ" dirty="0" smtClean="0"/>
              <a:t>	Strunatci </a:t>
            </a:r>
            <a:r>
              <a:rPr lang="cs-CZ" dirty="0"/>
              <a:t>(Chordata)</a:t>
            </a:r>
          </a:p>
          <a:p>
            <a:r>
              <a:rPr lang="cs-CZ" dirty="0"/>
              <a:t>Podkmen: 	</a:t>
            </a:r>
            <a:r>
              <a:rPr lang="cs-CZ" dirty="0" smtClean="0"/>
              <a:t>	obratlovci </a:t>
            </a:r>
            <a:r>
              <a:rPr lang="cs-CZ" dirty="0"/>
              <a:t>(Vertebrata)</a:t>
            </a:r>
          </a:p>
          <a:p>
            <a:r>
              <a:rPr lang="cs-CZ" dirty="0"/>
              <a:t>Třída: 	</a:t>
            </a:r>
            <a:r>
              <a:rPr lang="cs-CZ" dirty="0" smtClean="0"/>
              <a:t>	Ptáci </a:t>
            </a:r>
            <a:r>
              <a:rPr lang="cs-CZ" dirty="0"/>
              <a:t>(Aves)</a:t>
            </a:r>
          </a:p>
          <a:p>
            <a:r>
              <a:rPr lang="cs-CZ" dirty="0"/>
              <a:t>Podtřída: 	</a:t>
            </a:r>
            <a:r>
              <a:rPr lang="cs-CZ" dirty="0" smtClean="0"/>
              <a:t>	Letci </a:t>
            </a:r>
            <a:r>
              <a:rPr lang="cs-CZ" dirty="0"/>
              <a:t>(Neognathae)</a:t>
            </a:r>
          </a:p>
          <a:p>
            <a:r>
              <a:rPr lang="cs-CZ" dirty="0"/>
              <a:t>Řád: 	</a:t>
            </a:r>
            <a:r>
              <a:rPr lang="cs-CZ" dirty="0" smtClean="0"/>
              <a:t>		Tučňáci </a:t>
            </a:r>
            <a:r>
              <a:rPr lang="cs-CZ" dirty="0"/>
              <a:t>(Sphenisciformes)</a:t>
            </a:r>
          </a:p>
          <a:p>
            <a:r>
              <a:rPr lang="cs-CZ" dirty="0"/>
              <a:t>Čeleď: 	</a:t>
            </a:r>
            <a:r>
              <a:rPr lang="cs-CZ" dirty="0" smtClean="0"/>
              <a:t>	Tučňákovití </a:t>
            </a:r>
            <a:r>
              <a:rPr lang="cs-CZ" dirty="0"/>
              <a:t>(Spheniscidae)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55576" y="5013176"/>
            <a:ext cx="7560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několik </a:t>
            </a:r>
            <a:r>
              <a:rPr lang="cs-CZ" dirty="0"/>
              <a:t>druhů - patagonský, uzdičkový, brýlový, oslí, kroužkový, žlutooký, nejmenší, skalní, </a:t>
            </a:r>
            <a:r>
              <a:rPr lang="cs-CZ" dirty="0" smtClean="0"/>
              <a:t>královský, galapážský, císařský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11996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Tělo tučňáků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cs-CZ" dirty="0" smtClean="0"/>
              <a:t>tělo </a:t>
            </a:r>
            <a:r>
              <a:rPr lang="cs-CZ" dirty="0"/>
              <a:t>má </a:t>
            </a:r>
            <a:r>
              <a:rPr lang="cs-CZ" dirty="0" smtClean="0"/>
              <a:t>torpédovitý tvar; </a:t>
            </a:r>
          </a:p>
          <a:p>
            <a:r>
              <a:rPr lang="cs-CZ" dirty="0" smtClean="0"/>
              <a:t>kosti </a:t>
            </a:r>
            <a:r>
              <a:rPr lang="cs-CZ" dirty="0"/>
              <a:t>tučňáků nejsou </a:t>
            </a:r>
            <a:r>
              <a:rPr lang="cs-CZ" dirty="0" smtClean="0"/>
              <a:t>duté, což </a:t>
            </a:r>
            <a:r>
              <a:rPr lang="cs-CZ" dirty="0"/>
              <a:t>usnadňuje </a:t>
            </a:r>
            <a:r>
              <a:rPr lang="cs-CZ" dirty="0" smtClean="0"/>
              <a:t>potápění; </a:t>
            </a:r>
          </a:p>
          <a:p>
            <a:r>
              <a:rPr lang="cs-CZ" dirty="0" smtClean="0"/>
              <a:t>mezi </a:t>
            </a:r>
            <a:r>
              <a:rPr lang="cs-CZ" dirty="0"/>
              <a:t>třemi prsty mají plovací </a:t>
            </a:r>
            <a:r>
              <a:rPr lang="cs-CZ" dirty="0" smtClean="0"/>
              <a:t>blánu; </a:t>
            </a:r>
          </a:p>
          <a:p>
            <a:r>
              <a:rPr lang="cs-CZ" dirty="0" smtClean="0"/>
              <a:t>při </a:t>
            </a:r>
            <a:r>
              <a:rPr lang="cs-CZ" dirty="0"/>
              <a:t>plavání jsou používány pouze jako </a:t>
            </a:r>
            <a:r>
              <a:rPr lang="cs-CZ" dirty="0" smtClean="0"/>
              <a:t>kormidlo; </a:t>
            </a:r>
          </a:p>
          <a:p>
            <a:r>
              <a:rPr lang="cs-CZ" dirty="0" smtClean="0"/>
              <a:t>kvůli </a:t>
            </a:r>
            <a:r>
              <a:rPr lang="cs-CZ" dirty="0"/>
              <a:t>umístění nohou se tučňáci pohybují na souši </a:t>
            </a:r>
            <a:r>
              <a:rPr lang="cs-CZ" dirty="0" smtClean="0"/>
              <a:t>vzpřímeně; </a:t>
            </a:r>
          </a:p>
          <a:p>
            <a:r>
              <a:rPr lang="cs-CZ" dirty="0" smtClean="0"/>
              <a:t>páteř </a:t>
            </a:r>
            <a:r>
              <a:rPr lang="cs-CZ" dirty="0"/>
              <a:t>je velmi ohebná, umožňující ve vodě prudké </a:t>
            </a:r>
            <a:r>
              <a:rPr lang="cs-CZ" dirty="0" smtClean="0"/>
              <a:t>obraty;</a:t>
            </a:r>
          </a:p>
          <a:p>
            <a:r>
              <a:rPr lang="cs-CZ" dirty="0" smtClean="0"/>
              <a:t>hlavním </a:t>
            </a:r>
            <a:r>
              <a:rPr lang="cs-CZ" dirty="0"/>
              <a:t>orgánem pohybu ve vodě jsou křídla, přeměněná ve veslovité útvary.</a:t>
            </a:r>
          </a:p>
        </p:txBody>
      </p:sp>
    </p:spTree>
    <p:extLst>
      <p:ext uri="{BB962C8B-B14F-4D97-AF65-F5344CB8AC3E}">
        <p14:creationId xmlns:p14="http://schemas.microsoft.com/office/powerpoint/2010/main" xmlns="" val="2594209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Zajímavosti ze světa tučňáků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r>
              <a:rPr lang="cs-CZ" dirty="0"/>
              <a:t>Nejmenší druh, </a:t>
            </a:r>
            <a:r>
              <a:rPr lang="cs-CZ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tučňák nejmenší </a:t>
            </a:r>
            <a:r>
              <a:rPr lang="cs-CZ" dirty="0" smtClean="0"/>
              <a:t>dorůstá </a:t>
            </a:r>
            <a:r>
              <a:rPr lang="cs-CZ" dirty="0"/>
              <a:t>40 cm </a:t>
            </a:r>
            <a:r>
              <a:rPr lang="cs-CZ" dirty="0" smtClean="0"/>
              <a:t>                         a </a:t>
            </a:r>
            <a:r>
              <a:rPr lang="cs-CZ" dirty="0"/>
              <a:t>hmotnosti 1,5–2 </a:t>
            </a:r>
            <a:r>
              <a:rPr lang="cs-CZ" dirty="0" smtClean="0"/>
              <a:t>kg;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na </a:t>
            </a:r>
            <a:r>
              <a:rPr lang="cs-CZ" dirty="0"/>
              <a:t>druhé straně </a:t>
            </a:r>
            <a:r>
              <a:rPr lang="cs-CZ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tučňák císařský </a:t>
            </a:r>
            <a:r>
              <a:rPr lang="cs-CZ" dirty="0" smtClean="0"/>
              <a:t>může </a:t>
            </a:r>
            <a:r>
              <a:rPr lang="cs-CZ" dirty="0"/>
              <a:t>být až 115 cm vysoký při hmotnosti až 46 kg.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36912"/>
            <a:ext cx="2955720" cy="197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01014" y="2027682"/>
            <a:ext cx="2466147" cy="266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Petr\AppData\Local\Microsoft\Windows\Temporary Internet Files\Content.IE5\HOUGVK9B\MP900289434[2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2335" y="5552314"/>
            <a:ext cx="648226" cy="984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713907" y="5527101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Jak chrání tučňáci své peří?</a:t>
            </a:r>
            <a:endParaRPr lang="cs-CZ" dirty="0">
              <a:solidFill>
                <a:srgbClr val="0070C0"/>
              </a:solidFill>
            </a:endParaRPr>
          </a:p>
        </p:txBody>
      </p:sp>
      <p:pic>
        <p:nvPicPr>
          <p:cNvPr id="9" name="Picture 5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2993" y="3162546"/>
            <a:ext cx="777480" cy="1058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146491" y="4324454"/>
            <a:ext cx="1001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0" y="4203118"/>
            <a:ext cx="1001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6067091" y="5896433"/>
            <a:ext cx="2500070" cy="923330"/>
          </a:xfrm>
          <a:prstGeom prst="rect">
            <a:avLst/>
          </a:prstGeom>
          <a:solidFill>
            <a:schemeClr val="accent4"/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Tučňáci mají mazové žlázy, kterými si peří mažou a tím chrání.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16301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Odpovědi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 </a:t>
            </a:r>
            <a:r>
              <a:rPr lang="cs-CZ" dirty="0" err="1" smtClean="0"/>
              <a:t>Gondwany</a:t>
            </a:r>
            <a:r>
              <a:rPr lang="cs-CZ" dirty="0" smtClean="0"/>
              <a:t> </a:t>
            </a:r>
            <a:r>
              <a:rPr lang="cs-CZ" dirty="0" smtClean="0"/>
              <a:t>vzešla  </a:t>
            </a:r>
            <a:r>
              <a:rPr lang="cs-CZ" dirty="0"/>
              <a:t>území dnešní Jižní Ameriky, Afriky, Arábie, Indie, Austrálie a Antarktidy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Nelétaví ptáci obývají z drtivé většiny jižní polokouli</a:t>
            </a:r>
          </a:p>
          <a:p>
            <a:r>
              <a:rPr lang="cs-CZ" dirty="0" smtClean="0"/>
              <a:t>Tučňáci mají peří</a:t>
            </a:r>
          </a:p>
          <a:p>
            <a:r>
              <a:rPr lang="cs-CZ" dirty="0" smtClean="0"/>
              <a:t>Peří tučňáků je velmi mastné a tím odpuzuje vodu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492896"/>
            <a:ext cx="3035995" cy="2330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165242" y="4324454"/>
            <a:ext cx="1001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31176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Otčenášková, M. </a:t>
            </a:r>
            <a:r>
              <a:rPr lang="cs-CZ" sz="2800" dirty="0"/>
              <a:t>Evoluce nelétavých </a:t>
            </a:r>
            <a:r>
              <a:rPr lang="cs-CZ" sz="2800" dirty="0" smtClean="0"/>
              <a:t>ptáků.</a:t>
            </a:r>
            <a:r>
              <a:rPr lang="cs-CZ" sz="2800" dirty="0"/>
              <a:t> </a:t>
            </a:r>
            <a:r>
              <a:rPr lang="cs-CZ" sz="2800" dirty="0" smtClean="0">
                <a:hlinkClick r:id="rId2"/>
              </a:rPr>
              <a:t>www.rozhlas.cz</a:t>
            </a:r>
            <a:r>
              <a:rPr lang="cs-CZ" sz="2800" dirty="0" smtClean="0"/>
              <a:t>, 4</a:t>
            </a:r>
            <a:r>
              <a:rPr lang="cs-CZ" sz="2800" dirty="0"/>
              <a:t>. září  </a:t>
            </a:r>
            <a:r>
              <a:rPr lang="cs-CZ" sz="2800" dirty="0" smtClean="0"/>
              <a:t>2008 [</a:t>
            </a:r>
            <a:r>
              <a:rPr lang="cs-CZ" sz="2800" dirty="0"/>
              <a:t>online], [vid. 17. </a:t>
            </a:r>
            <a:r>
              <a:rPr lang="cs-CZ" sz="2800" dirty="0" smtClean="0"/>
              <a:t>prosince </a:t>
            </a:r>
            <a:r>
              <a:rPr lang="cs-CZ" sz="2800" dirty="0"/>
              <a:t>2012, 22:38 CET]. Dostupné z:</a:t>
            </a:r>
            <a:endParaRPr lang="cs-CZ" sz="2800" b="1" dirty="0"/>
          </a:p>
          <a:p>
            <a:pPr marL="109728" indent="0">
              <a:buNone/>
            </a:pPr>
            <a:r>
              <a:rPr lang="cs-CZ" sz="2800" dirty="0" smtClean="0"/>
              <a:t>http</a:t>
            </a:r>
            <a:r>
              <a:rPr lang="cs-CZ" sz="2800" dirty="0"/>
              <a:t>://www.rozhlas.cz/leonardo/zpravy/_zprava/491360</a:t>
            </a:r>
          </a:p>
        </p:txBody>
      </p:sp>
    </p:spTree>
    <p:extLst>
      <p:ext uri="{BB962C8B-B14F-4D97-AF65-F5344CB8AC3E}">
        <p14:creationId xmlns:p14="http://schemas.microsoft.com/office/powerpoint/2010/main" xmlns="" val="1697949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obrazového materiálu: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000" dirty="0"/>
              <a:t>Všechny uveřejněné odkazy [cit. </a:t>
            </a:r>
            <a:r>
              <a:rPr lang="cs-CZ" sz="2000" dirty="0" smtClean="0"/>
              <a:t>2012-11-12]. </a:t>
            </a:r>
            <a:r>
              <a:rPr lang="cs-CZ" sz="2000" dirty="0"/>
              <a:t>Dostupné pod licencí Creative Commons na WWW: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</a:t>
            </a:r>
            <a:r>
              <a:rPr lang="cs-CZ" sz="2000" dirty="0"/>
              <a:t>. </a:t>
            </a:r>
            <a:r>
              <a:rPr lang="cs-CZ" sz="2000" dirty="0" smtClean="0"/>
              <a:t>1 </a:t>
            </a:r>
            <a:r>
              <a:rPr lang="cs-CZ" sz="2000" dirty="0">
                <a:hlinkClick r:id="rId2"/>
              </a:rPr>
              <a:t>http://cs.wikipedia.org/wiki/Soubor:Strigops_habroptilus</a:t>
            </a:r>
            <a:r>
              <a:rPr lang="cs-CZ" sz="2000" dirty="0" smtClean="0">
                <a:hlinkClick r:id="rId2"/>
              </a:rPr>
              <a:t>_ 1.jpg</a:t>
            </a: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Obr. 2 </a:t>
            </a:r>
            <a:r>
              <a:rPr lang="cs-CZ" sz="2000" dirty="0">
                <a:hlinkClick r:id="rId3"/>
              </a:rPr>
              <a:t>http://</a:t>
            </a:r>
            <a:r>
              <a:rPr lang="cs-CZ" sz="2000" dirty="0" smtClean="0">
                <a:hlinkClick r:id="rId3"/>
              </a:rPr>
              <a:t>cs.wikipedia.org/wiki/Soubor:Kiwifugl.jpg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Obr. 3 </a:t>
            </a:r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://cs.wikipedia.org/wiki/Soubor:Greater_Rhea</a:t>
            </a:r>
            <a:r>
              <a:rPr lang="cs-CZ" sz="2000" dirty="0" smtClean="0">
                <a:hlinkClick r:id="rId4"/>
              </a:rPr>
              <a:t>_ %</a:t>
            </a:r>
            <a:r>
              <a:rPr lang="cs-CZ" sz="2000" dirty="0">
                <a:hlinkClick r:id="rId4"/>
              </a:rPr>
              <a:t>28Rhea_americana%29_-</a:t>
            </a:r>
            <a:r>
              <a:rPr lang="cs-CZ" sz="2000" dirty="0" smtClean="0">
                <a:hlinkClick r:id="rId4"/>
              </a:rPr>
              <a:t>Argentina-8.jpg</a:t>
            </a:r>
          </a:p>
          <a:p>
            <a:pPr marL="0" indent="0">
              <a:buNone/>
            </a:pPr>
            <a:r>
              <a:rPr lang="cs-CZ" sz="2000" dirty="0" smtClean="0"/>
              <a:t>Obr. 4 </a:t>
            </a:r>
            <a:r>
              <a:rPr lang="cs-CZ" sz="2000" dirty="0">
                <a:hlinkClick r:id="rId5"/>
              </a:rPr>
              <a:t>http://</a:t>
            </a:r>
            <a:r>
              <a:rPr lang="cs-CZ" sz="2000" dirty="0" smtClean="0">
                <a:hlinkClick r:id="rId5"/>
              </a:rPr>
              <a:t>cs.wikipedia.org/wiki/Soubor:Emoe.jpg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Obr. 5 </a:t>
            </a:r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://cs.wikipedia.org/wiki/Soubor:Ostriches_cape_point</a:t>
            </a:r>
            <a:r>
              <a:rPr lang="cs-CZ" sz="2000" dirty="0" smtClean="0">
                <a:hlinkClick r:id="rId4"/>
              </a:rPr>
              <a:t>_ cropped.jpg</a:t>
            </a:r>
          </a:p>
          <a:p>
            <a:pPr marL="0" indent="0">
              <a:buNone/>
            </a:pPr>
            <a:r>
              <a:rPr lang="cs-CZ" sz="2000" dirty="0" smtClean="0"/>
              <a:t>Obr. 6,9 </a:t>
            </a:r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</a:t>
            </a:r>
            <a:r>
              <a:rPr lang="cs-CZ" sz="2000" dirty="0" smtClean="0">
                <a:hlinkClick r:id="rId4"/>
              </a:rPr>
              <a:t>cs.wikipedia.org/wiki/Soubor:Emperor_Penguin_ Manchot_ empereur.jpg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Obr. 7 </a:t>
            </a:r>
            <a:r>
              <a:rPr lang="cs-CZ" sz="2000" dirty="0">
                <a:hlinkClick r:id="rId6"/>
              </a:rPr>
              <a:t>http://cs.wikipedia.org/wiki/Soubor:Galapagos_penguins</a:t>
            </a:r>
            <a:r>
              <a:rPr lang="cs-CZ" sz="2000" dirty="0" smtClean="0">
                <a:hlinkClick r:id="rId6"/>
              </a:rPr>
              <a:t>_ %</a:t>
            </a:r>
            <a:r>
              <a:rPr lang="cs-CZ" sz="2000" dirty="0">
                <a:hlinkClick r:id="rId6"/>
              </a:rPr>
              <a:t>28Spheniscus_mendiculus%29_-Tagus_Cove_-</a:t>
            </a:r>
            <a:r>
              <a:rPr lang="cs-CZ" sz="2000" dirty="0" smtClean="0">
                <a:hlinkClick r:id="rId6"/>
              </a:rPr>
              <a:t>Isabela.jpg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Obr. 8 </a:t>
            </a:r>
            <a:r>
              <a:rPr lang="cs-CZ" sz="2000" dirty="0">
                <a:hlinkClick r:id="rId7"/>
              </a:rPr>
              <a:t>http://</a:t>
            </a:r>
            <a:r>
              <a:rPr lang="cs-CZ" sz="2000" dirty="0" smtClean="0">
                <a:hlinkClick r:id="rId7"/>
              </a:rPr>
              <a:t>cs.wikipedia.org/wiki/Soubor:Blue_Penguin_Kapiti.jpg</a:t>
            </a: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Obr. </a:t>
            </a:r>
            <a:r>
              <a:rPr lang="cs-CZ" sz="2000" dirty="0"/>
              <a:t>10 </a:t>
            </a:r>
            <a:r>
              <a:rPr lang="cs-CZ" sz="2000" dirty="0">
                <a:hlinkClick r:id="rId8"/>
              </a:rPr>
              <a:t>http://</a:t>
            </a:r>
            <a:r>
              <a:rPr lang="cs-CZ" sz="2000" dirty="0" smtClean="0">
                <a:hlinkClick r:id="rId8"/>
              </a:rPr>
              <a:t>cs.wikipedia.org/wiki/Soubor:Snider-Pellegrini_Wegener_fossil_map.gif</a:t>
            </a:r>
            <a:endParaRPr lang="cs-CZ" sz="2000" dirty="0" smtClean="0"/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017173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138</TotalTime>
  <Words>842</Words>
  <Application>Microsoft Office PowerPoint</Application>
  <PresentationFormat>Předvádění na obrazovce (4:3)</PresentationFormat>
  <Paragraphs>129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Přehlednost</vt:lpstr>
      <vt:lpstr>Vy_52_Inovace_44_Nelétaví ptáci</vt:lpstr>
      <vt:lpstr>Anotace</vt:lpstr>
      <vt:lpstr>Nelétaví ptáci</vt:lpstr>
      <vt:lpstr>Nelétaví ptáci</vt:lpstr>
      <vt:lpstr>Kiviové</vt:lpstr>
      <vt:lpstr>Nandu pampový </vt:lpstr>
      <vt:lpstr>Emu australský</vt:lpstr>
      <vt:lpstr>Pštros dvouprstý </vt:lpstr>
      <vt:lpstr>Tučňáci</vt:lpstr>
      <vt:lpstr>Snímek 10</vt:lpstr>
      <vt:lpstr>Vědecká klasifikace</vt:lpstr>
      <vt:lpstr>Tělo tučňáků</vt:lpstr>
      <vt:lpstr>Zajímavosti ze světa tučňáků</vt:lpstr>
      <vt:lpstr>Odpovědi na otázky:</vt:lpstr>
      <vt:lpstr>Použitá literatura</vt:lpstr>
      <vt:lpstr>Zdroje obrazového materiálu: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Vy_52_Inovace_B01_Paryby</dc:title>
  <dc:creator>Petr</dc:creator>
  <cp:lastModifiedBy>Dum</cp:lastModifiedBy>
  <cp:revision>24</cp:revision>
  <dcterms:created xsi:type="dcterms:W3CDTF">2013-04-28T06:51:51Z</dcterms:created>
  <dcterms:modified xsi:type="dcterms:W3CDTF">2013-05-27T19:52:40Z</dcterms:modified>
</cp:coreProperties>
</file>