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16" r:id="rId1"/>
    <p:sldMasterId id="2147483828" r:id="rId2"/>
  </p:sldMasterIdLst>
  <p:notesMasterIdLst>
    <p:notesMasterId r:id="rId17"/>
  </p:notesMasterIdLst>
  <p:handoutMasterIdLst>
    <p:handoutMasterId r:id="rId18"/>
  </p:handoutMasterIdLst>
  <p:sldIdLst>
    <p:sldId id="265" r:id="rId3"/>
    <p:sldId id="256" r:id="rId4"/>
    <p:sldId id="266" r:id="rId5"/>
    <p:sldId id="257" r:id="rId6"/>
    <p:sldId id="258" r:id="rId7"/>
    <p:sldId id="259" r:id="rId8"/>
    <p:sldId id="261" r:id="rId9"/>
    <p:sldId id="262" r:id="rId10"/>
    <p:sldId id="269" r:id="rId11"/>
    <p:sldId id="260" r:id="rId12"/>
    <p:sldId id="263" r:id="rId13"/>
    <p:sldId id="267" r:id="rId14"/>
    <p:sldId id="264" r:id="rId15"/>
    <p:sldId id="26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DADA845-F35B-407E-B825-7788B97B8B21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Bc. Petr Grossmann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DC0D600-7056-43D6-9082-1C5C67D29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001154-E33B-4DD0-8462-C67B5FFAF747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Bc. Petr Grossmann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4DFC83-EF5F-412C-A41F-661E5EF6DE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86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3E8A7CF-9B29-4147-8A61-C30447BD87D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  <p:sp>
        <p:nvSpPr>
          <p:cNvPr id="28676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Bc. Petr Grossmann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EFDEB0B-C666-4271-8D51-15734A586466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1B98442-E200-43F3-A491-1BF53106DA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5CC410A-B40B-420C-A76B-31DA0CD1CF48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69CC28E-65AD-4CD4-A255-DB35DA2F0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CAFB62D-06C0-4B05-AF05-C38C94148797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ED1B706-F327-4D9F-A5EB-EEED6DE5F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75DC037-CA63-41E6-8D58-4EF823352950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ECA06FD-C8BC-4ED5-9896-0C7D57DF0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53BB0AA-89AD-4C59-AA70-7FCCA554586C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67DD00C-D7F7-4A47-B4BD-6A3217CBBC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E5B4113-3335-4C3B-B3D6-977883957556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1BB33AD-D105-4303-A958-610DF6B965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B2C1FC8-792E-4B03-96CB-F701A62146AF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390D5DA-3534-4A53-BA70-42B12C4331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19419DA-CC5A-49A7-AF81-D70E1AB89845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69C87DC-82CE-4FC1-9051-3B9437CAC6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88F0CC9-BC5A-4452-9006-B3791BE00FF4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101A743-4EF3-4E16-8B4F-3ADBD599F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55D58D7-DD5E-4068-99F3-7DF417D61ADB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6481EF2-5DDF-438D-8BE0-49E03DE19D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3715ACD-CDD6-4B1F-A3B9-B22255C838AE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6462E7E-4213-4B7F-B00C-4F1C3D944A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4E62644-25C6-4857-B88A-B0FA53F72B1D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18F3424-9549-455C-89D6-9796A75CB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E46EE34-AA19-4942-91B4-257FB69C864D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19F4655-AD2D-49A2-98BF-012A5C95C7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85DD84B-10E4-45ED-A8D1-8068072C2A1B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0C1DFC8-EE82-467E-AF01-F70B769CA8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D2CC548-E0CC-474F-9E77-E897430ED26E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DCD4944-7213-49B4-9D8E-1AC1FAD533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AAE80AF-5A7B-4626-BB1F-47CCA0986BDA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5EF3CA1-0455-4412-AE03-E035FCD1F4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DD85D7F-1580-4CD7-9954-5670E585F73C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A5E5644-BE74-4E80-A93B-32FE3E0D20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3244B60-77FD-4218-9050-C0B1CED77425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3DEB066-F3DB-4FAB-B64D-21376D590E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1F41297-1C35-4DEF-B447-AE4BFFD281FC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6AE3E3E-B0F7-4CF6-8518-90C4E38FF3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ED3FA5B-E238-480A-AF10-53A9ED096406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E744E6B-2AD4-478A-A112-71C04C3692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93FAC5F-D492-4710-AAE2-438D6EAF5145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BEB3D28-6540-45A0-95DC-442373B944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E058F99-157D-4BDC-AD91-D566E6A3E2DB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r>
              <a:rPr lang="cs-CZ"/>
              <a:t>Bc. Petr Grossmann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3243536-2D4A-4009-A590-498CC94EE0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ECD36D3-2A96-496C-96AF-064FB7979AE1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smtClean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Bc. Petr Grossmann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 smtClean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842B992-1BED-4796-9E4E-C8BF85F87A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54" r:id="rId4"/>
    <p:sldLayoutId id="2147483855" r:id="rId5"/>
    <p:sldLayoutId id="2147483856" r:id="rId6"/>
    <p:sldLayoutId id="2147483857" r:id="rId7"/>
    <p:sldLayoutId id="2147483858" r:id="rId8"/>
    <p:sldLayoutId id="2147483859" r:id="rId9"/>
    <p:sldLayoutId id="2147483860" r:id="rId10"/>
    <p:sldLayoutId id="2147483861" r:id="rId11"/>
  </p:sldLayoutIdLst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182563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316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9FAB552-9F5C-40B5-B0FA-08B6C78535AB}" type="datetime1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smtClean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Bc. Petr Grossmann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 smtClean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D3806E-CCA4-4582-A67C-8919582E2E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</p:sldLayoutIdLst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182563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youtube.com/watch?v=7Z8fgjSWUqs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youtube.com/watch?v=7Z8fgjSWUqs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kem.cz/www?docid=1005912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medixa.org/nemoci/zilni-tromboza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amneza.cz/Ortostaticka-hypotenze/nemoc/306" TargetMode="External"/><Relationship Id="rId2" Type="http://schemas.openxmlformats.org/officeDocument/2006/relationships/hyperlink" Target="http://vysoky-krevni-tlak-hypertenze.zdrave.cz/arterialni-hypertenze-vysoky-krevni-tlak/" TargetMode="Externa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phygmomanometer.jpg" TargetMode="External"/><Relationship Id="rId2" Type="http://schemas.openxmlformats.org/officeDocument/2006/relationships/hyperlink" Target="http://cs.wikipedia.org/wiki/Soubor:Blutdruck.jpg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wikipedia.org/wiki/Soubor:Mercury_manomet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latin typeface="Verdana" pitchFamily="34" charset="0"/>
              </a:rPr>
              <a:t>Vy_52_Inovace_50_Krevní tlak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Verdana" pitchFamily="34" charset="0"/>
              </a:rPr>
              <a:t>Základní škola Jindřicha </a:t>
            </a:r>
            <a:r>
              <a:rPr lang="cs-CZ" dirty="0" err="1" smtClean="0">
                <a:latin typeface="Verdana" pitchFamily="34" charset="0"/>
              </a:rPr>
              <a:t>Pravečka</a:t>
            </a:r>
            <a:r>
              <a:rPr lang="cs-CZ" dirty="0" smtClean="0">
                <a:latin typeface="Verdana" pitchFamily="34" charset="0"/>
              </a:rPr>
              <a:t> Výprachtice 390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>
                <a:latin typeface="Verdana" pitchFamily="34" charset="0"/>
              </a:rPr>
              <a:t>Reg.č</a:t>
            </a:r>
            <a:r>
              <a:rPr lang="cs-CZ" dirty="0" smtClean="0">
                <a:latin typeface="Verdana" pitchFamily="34" charset="0"/>
              </a:rPr>
              <a:t>. CZ.1.07/1.4.00/21.1674</a:t>
            </a:r>
          </a:p>
        </p:txBody>
      </p:sp>
      <p:pic>
        <p:nvPicPr>
          <p:cNvPr id="27651" name="Picture 4" descr="eu_log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2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42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29698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Digitální studijní materiál je určen pro biologii člověka na základní škole. Popisuje diastolický, systolický tlak a věnuje se měření tlaku. Ve studijním materiálu je uvedena část o následcích při poruchách krevního tlaku.</a:t>
            </a:r>
          </a:p>
        </p:txBody>
      </p:sp>
      <p:sp>
        <p:nvSpPr>
          <p:cNvPr id="29699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Bc. Petr Grossmann</a:t>
            </a:r>
          </a:p>
        </p:txBody>
      </p:sp>
      <p:pic>
        <p:nvPicPr>
          <p:cNvPr id="29700" name="Picture 2" descr="C:\Users\Petr\AppData\Local\Microsoft\Windows\Temporary Internet Files\Content.IE5\HOUGVK9B\MC900331048[2].wm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4773613"/>
            <a:ext cx="792162" cy="1074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1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750" y="4721225"/>
            <a:ext cx="587375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2" name="TextovéPole 1"/>
          <p:cNvSpPr txBox="1">
            <a:spLocks noChangeArrowheads="1"/>
          </p:cNvSpPr>
          <p:nvPr/>
        </p:nvSpPr>
        <p:spPr bwMode="auto">
          <a:xfrm>
            <a:off x="1258888" y="4941888"/>
            <a:ext cx="15128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otázka</a:t>
            </a:r>
          </a:p>
        </p:txBody>
      </p:sp>
      <p:sp>
        <p:nvSpPr>
          <p:cNvPr id="29703" name="TextovéPole 2"/>
          <p:cNvSpPr txBox="1">
            <a:spLocks noChangeArrowheads="1"/>
          </p:cNvSpPr>
          <p:nvPr/>
        </p:nvSpPr>
        <p:spPr bwMode="auto">
          <a:xfrm>
            <a:off x="6691313" y="4983163"/>
            <a:ext cx="2089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Odkaz na video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Krevní tlak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je vytvářen působením srdce jako krevní </a:t>
            </a:r>
            <a:r>
              <a:rPr lang="cs-CZ" sz="2800" dirty="0" smtClean="0"/>
              <a:t>pumpy;</a:t>
            </a:r>
            <a:endParaRPr lang="cs-CZ" sz="28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je to síla</a:t>
            </a:r>
            <a:r>
              <a:rPr lang="cs-CZ" sz="2800" dirty="0"/>
              <a:t>, kterou působí srdce na stěny </a:t>
            </a:r>
            <a:r>
              <a:rPr lang="cs-CZ" sz="2800" dirty="0" smtClean="0"/>
              <a:t>cév;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tlak </a:t>
            </a:r>
            <a:r>
              <a:rPr lang="cs-CZ" sz="2800" dirty="0"/>
              <a:t>je různý v různých částech krevního </a:t>
            </a:r>
            <a:r>
              <a:rPr lang="cs-CZ" sz="2800" dirty="0" smtClean="0"/>
              <a:t>řečiště;</a:t>
            </a:r>
            <a:endParaRPr lang="cs-CZ" sz="28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souvisí </a:t>
            </a:r>
            <a:r>
              <a:rPr lang="cs-CZ" sz="2800" dirty="0"/>
              <a:t>se stavbou a funkcemi krevního </a:t>
            </a:r>
            <a:r>
              <a:rPr lang="cs-CZ" sz="2800" dirty="0" smtClean="0"/>
              <a:t>oběhu;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není všude stejný.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3072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Bc. Petr Grossmann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Měření krevního tlaku</a:t>
            </a:r>
            <a:endParaRPr lang="cs-CZ" dirty="0"/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krevní tlak se zapisuje jako dvě čísla; </a:t>
            </a:r>
          </a:p>
          <a:p>
            <a:r>
              <a:rPr lang="cs-CZ" sz="2800" smtClean="0"/>
              <a:t>oddělují se lomítkem;</a:t>
            </a:r>
          </a:p>
          <a:p>
            <a:r>
              <a:rPr lang="cs-CZ" sz="2800" smtClean="0"/>
              <a:t>první hodnota je systolický tlak, druhá diastolický;</a:t>
            </a:r>
          </a:p>
          <a:p>
            <a:r>
              <a:rPr lang="cs-CZ" sz="2800" smtClean="0"/>
              <a:t>je vyjadřován v Torrech (milimetrech rtuťového sloupce)</a:t>
            </a:r>
          </a:p>
        </p:txBody>
      </p:sp>
      <p:sp>
        <p:nvSpPr>
          <p:cNvPr id="31747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Bc. Petr Grossmann</a:t>
            </a:r>
          </a:p>
        </p:txBody>
      </p:sp>
      <p:pic>
        <p:nvPicPr>
          <p:cNvPr id="31748" name="Picture 2" descr="C:\Users\Petr\AppData\Local\Microsoft\Windows\Temporary Internet Files\Content.IE5\HOUGVK9B\MC900331048[2].wm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32588" y="4737100"/>
            <a:ext cx="79216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9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750" y="4721225"/>
            <a:ext cx="587375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0" name="TextovéPole 7"/>
          <p:cNvSpPr txBox="1">
            <a:spLocks noChangeArrowheads="1"/>
          </p:cNvSpPr>
          <p:nvPr/>
        </p:nvSpPr>
        <p:spPr bwMode="auto">
          <a:xfrm>
            <a:off x="1258888" y="4868863"/>
            <a:ext cx="15128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Může krevní tlak měřit jen lékař?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068638" y="5605463"/>
            <a:ext cx="1655762" cy="12001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Ne nemusí. Můžete si ho změřit klidně i doma.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Měření krevního tlaku</a:t>
            </a:r>
            <a:endParaRPr lang="cs-CZ" dirty="0"/>
          </a:p>
        </p:txBody>
      </p:sp>
      <p:sp>
        <p:nvSpPr>
          <p:cNvPr id="32770" name="Zástupný symbol pro zápatí 9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Bc. Petr Grossmann</a:t>
            </a:r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441450"/>
            <a:ext cx="3960813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64163" y="1196975"/>
            <a:ext cx="3478212" cy="3881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74825" y="4187825"/>
            <a:ext cx="3589338" cy="245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4" name="TextovéPole 3"/>
          <p:cNvSpPr txBox="1">
            <a:spLocks noChangeArrowheads="1"/>
          </p:cNvSpPr>
          <p:nvPr/>
        </p:nvSpPr>
        <p:spPr bwMode="auto">
          <a:xfrm>
            <a:off x="323850" y="4365625"/>
            <a:ext cx="10080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1</a:t>
            </a:r>
          </a:p>
        </p:txBody>
      </p:sp>
      <p:sp>
        <p:nvSpPr>
          <p:cNvPr id="32775" name="TextovéPole 7"/>
          <p:cNvSpPr txBox="1">
            <a:spLocks noChangeArrowheads="1"/>
          </p:cNvSpPr>
          <p:nvPr/>
        </p:nvSpPr>
        <p:spPr bwMode="auto">
          <a:xfrm>
            <a:off x="5364163" y="6275388"/>
            <a:ext cx="10080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2</a:t>
            </a:r>
          </a:p>
        </p:txBody>
      </p:sp>
      <p:sp>
        <p:nvSpPr>
          <p:cNvPr id="32776" name="TextovéPole 8"/>
          <p:cNvSpPr txBox="1">
            <a:spLocks noChangeArrowheads="1"/>
          </p:cNvSpPr>
          <p:nvPr/>
        </p:nvSpPr>
        <p:spPr bwMode="auto">
          <a:xfrm>
            <a:off x="7834313" y="5232400"/>
            <a:ext cx="1008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3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Vysoký krevní tlak </a:t>
            </a: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/>
              <a:t>(hypertenze) nastává tehdy, pokud systolický tlak opakovaně dosahuje hodnot nad 140/90 mm Hg; </a:t>
            </a:r>
          </a:p>
          <a:p>
            <a:r>
              <a:rPr lang="cs-CZ" sz="3200" smtClean="0"/>
              <a:t>při dlouhodobém vysokém tlaku jsou ohroženy cévy, srdce a další orgány a tento stav je třeba léčit.</a:t>
            </a:r>
          </a:p>
        </p:txBody>
      </p:sp>
      <p:sp>
        <p:nvSpPr>
          <p:cNvPr id="3379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Bc. Petr Grossmann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Následky vysokého krevního tlaku</a:t>
            </a:r>
            <a:endParaRPr lang="cs-CZ" dirty="0"/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525962"/>
          </a:xfrm>
        </p:spPr>
        <p:txBody>
          <a:bodyPr/>
          <a:lstStyle/>
          <a:p>
            <a:r>
              <a:rPr lang="cs-CZ" sz="2800" smtClean="0"/>
              <a:t>má přímý vztah k rozvoji mrtvice;</a:t>
            </a:r>
          </a:p>
          <a:p>
            <a:r>
              <a:rPr lang="cs-CZ" sz="2800" smtClean="0"/>
              <a:t>ischemické choroby srdeční, která vede ke vzniku infarktu myokardu;</a:t>
            </a:r>
          </a:p>
          <a:p>
            <a:r>
              <a:rPr lang="cs-CZ" sz="2800" smtClean="0"/>
              <a:t>choroby postihující oběhovou soustavu; </a:t>
            </a:r>
          </a:p>
          <a:p>
            <a:r>
              <a:rPr lang="cs-CZ" sz="2800" smtClean="0"/>
              <a:t>patří k nejčastějším příčinám úmrtí                                    v průmyslových zemích;</a:t>
            </a:r>
          </a:p>
          <a:p>
            <a:r>
              <a:rPr lang="cs-CZ" sz="2800" smtClean="0"/>
              <a:t>hluboká žilní trombóza, infarkt myokardu, plicní embolie.</a:t>
            </a:r>
          </a:p>
        </p:txBody>
      </p:sp>
      <p:sp>
        <p:nvSpPr>
          <p:cNvPr id="34819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Bc. Petr Grossmann</a:t>
            </a:r>
          </a:p>
        </p:txBody>
      </p:sp>
      <p:pic>
        <p:nvPicPr>
          <p:cNvPr id="34820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5613400"/>
            <a:ext cx="587375" cy="89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1" name="TextovéPole 6"/>
          <p:cNvSpPr txBox="1">
            <a:spLocks noChangeArrowheads="1"/>
          </p:cNvSpPr>
          <p:nvPr/>
        </p:nvSpPr>
        <p:spPr bwMode="auto">
          <a:xfrm>
            <a:off x="1476375" y="5626100"/>
            <a:ext cx="14398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Co je to myokard a trombóza?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348038" y="5613400"/>
            <a:ext cx="3455987" cy="6461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7030A0"/>
                </a:solidFill>
                <a:hlinkClick r:id="rId3"/>
              </a:rPr>
              <a:t>Myokard</a:t>
            </a:r>
            <a:r>
              <a:rPr lang="cs-CZ">
                <a:solidFill>
                  <a:srgbClr val="7030A0"/>
                </a:solidFill>
              </a:rPr>
              <a:t> </a:t>
            </a:r>
            <a:r>
              <a:rPr lang="cs-CZ"/>
              <a:t> - srdeční sval</a:t>
            </a:r>
          </a:p>
          <a:p>
            <a:r>
              <a:rPr lang="cs-CZ">
                <a:hlinkClick r:id="rId4"/>
              </a:rPr>
              <a:t>Trombóza</a:t>
            </a:r>
            <a:r>
              <a:rPr lang="cs-CZ"/>
              <a:t> – krevní sraženina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Stupně hypertenze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51165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800" smtClean="0"/>
              <a:t>podle stupně poškození cév, očí, srdce, ledvin                  a doporučení WHO dělí na tři stupně:</a:t>
            </a:r>
          </a:p>
          <a:p>
            <a:pPr>
              <a:lnSpc>
                <a:spcPct val="90000"/>
              </a:lnSpc>
            </a:pPr>
            <a:endParaRPr lang="cs-CZ" sz="2800" smtClean="0"/>
          </a:p>
          <a:p>
            <a:pPr>
              <a:lnSpc>
                <a:spcPct val="90000"/>
              </a:lnSpc>
            </a:pPr>
            <a:r>
              <a:rPr lang="cs-CZ" sz="2800" smtClean="0"/>
              <a:t>    stupeň I: hypertenze bez orgánových změn (minimální změny);	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    stupeň II: hypertenze s orgánovými změnami (např. fundus hypertonikus, tvorba plaků ve velkých cévách);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    stupeň III: hypertenze s kardiovaskulárními projevy (angina pectoris, infarkt myokardu, cévní mozková příhoda).</a:t>
            </a:r>
            <a:r>
              <a:rPr lang="cs-CZ" sz="2800" baseline="30000" smtClean="0"/>
              <a:t>1</a:t>
            </a:r>
          </a:p>
          <a:p>
            <a:pPr>
              <a:lnSpc>
                <a:spcPct val="90000"/>
              </a:lnSpc>
            </a:pPr>
            <a:endParaRPr lang="cs-CZ" sz="2200" smtClean="0"/>
          </a:p>
        </p:txBody>
      </p:sp>
      <p:sp>
        <p:nvSpPr>
          <p:cNvPr id="3584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Bc. Petr Grossmann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3600" smtClean="0"/>
              <a:t>Hodnoty krevního tlaku ve vztahu                      k hraničním hodnotám</a:t>
            </a: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95288" y="2349500"/>
          <a:ext cx="8229600" cy="3144838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465943">
                <a:tc gridSpan="2">
                  <a:txBody>
                    <a:bodyPr/>
                    <a:lstStyle/>
                    <a:p>
                      <a:r>
                        <a:rPr lang="cs-CZ" dirty="0"/>
                        <a:t>HODNOTY KREVNÍHO TLAKU </a:t>
                      </a: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943">
                <a:tc>
                  <a:txBody>
                    <a:bodyPr/>
                    <a:lstStyle/>
                    <a:p>
                      <a:r>
                        <a:rPr lang="cs-CZ" b="1"/>
                        <a:t>Název rozsahu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Hodnoty rozsahu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65943">
                <a:tc>
                  <a:txBody>
                    <a:bodyPr/>
                    <a:lstStyle/>
                    <a:p>
                      <a:r>
                        <a:rPr lang="cs-CZ"/>
                        <a:t>Vysoký krevní tlak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větší než 154/93 mm Hg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65943">
                <a:tc>
                  <a:txBody>
                    <a:bodyPr/>
                    <a:lstStyle/>
                    <a:p>
                      <a:r>
                        <a:rPr lang="cs-CZ"/>
                        <a:t>Hraniční hodnoty krevního tlaku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130/90–160/95 mm Hg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65943">
                <a:tc>
                  <a:txBody>
                    <a:bodyPr/>
                    <a:lstStyle/>
                    <a:p>
                      <a:r>
                        <a:rPr lang="cs-CZ"/>
                        <a:t>Normální krevní tlak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menší než </a:t>
                      </a:r>
                      <a:r>
                        <a:rPr lang="cs-CZ" dirty="0" smtClean="0"/>
                        <a:t>120-136/80-92 </a:t>
                      </a:r>
                      <a:r>
                        <a:rPr lang="cs-CZ" dirty="0"/>
                        <a:t>mm </a:t>
                      </a:r>
                      <a:r>
                        <a:rPr lang="cs-CZ" dirty="0" err="1"/>
                        <a:t>Hg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815402">
                <a:tc>
                  <a:txBody>
                    <a:bodyPr/>
                    <a:lstStyle/>
                    <a:p>
                      <a:r>
                        <a:rPr lang="cs-CZ" dirty="0"/>
                        <a:t>Nízký krevní tlak systolický tlak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menší než 115 mm </a:t>
                      </a:r>
                      <a:r>
                        <a:rPr lang="cs-CZ" dirty="0" err="1" smtClean="0"/>
                        <a:t>Hg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6882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Bc. Petr Grossmann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Nízký krevní tlak </a:t>
            </a:r>
          </a:p>
        </p:txBody>
      </p:sp>
      <p:sp>
        <p:nvSpPr>
          <p:cNvPr id="3789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(hypotenze) nastává tehdy, pokud jsou hodnoty systolického tlaku krve dlouhodobě pod 100/65 mm Hg; </a:t>
            </a:r>
            <a:r>
              <a:rPr lang="cs-CZ" sz="2800" baseline="30000" smtClean="0"/>
              <a:t>2</a:t>
            </a:r>
            <a:endParaRPr lang="cs-CZ" sz="2800" smtClean="0"/>
          </a:p>
          <a:p>
            <a:r>
              <a:rPr lang="cs-CZ" sz="2800" smtClean="0"/>
              <a:t>nízký krevní tlak má za následek snížení prokrvení tkání a orgánů lidského těla;</a:t>
            </a:r>
          </a:p>
          <a:p>
            <a:r>
              <a:rPr lang="cs-CZ" sz="2800" smtClean="0"/>
              <a:t>průvodním jevem nízkého tlaku jsou závratě, pocení, pocit chladu.</a:t>
            </a:r>
          </a:p>
        </p:txBody>
      </p:sp>
      <p:sp>
        <p:nvSpPr>
          <p:cNvPr id="3789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Bc. Petr Grossmann</a:t>
            </a:r>
          </a:p>
        </p:txBody>
      </p:sp>
      <p:pic>
        <p:nvPicPr>
          <p:cNvPr id="37892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6125" y="5180013"/>
            <a:ext cx="587375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3" name="TextovéPole 3"/>
          <p:cNvSpPr txBox="1">
            <a:spLocks noChangeArrowheads="1"/>
          </p:cNvSpPr>
          <p:nvPr/>
        </p:nvSpPr>
        <p:spPr bwMode="auto">
          <a:xfrm>
            <a:off x="1476375" y="5180013"/>
            <a:ext cx="2087563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Na předchozím snímku se objevila zkratka WHO? Víš co znamená?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84663" y="5300663"/>
            <a:ext cx="3240087" cy="9239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WHO – World Health Organization – světová zdravotnická organizace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Následky nízkého krevního tlaku</a:t>
            </a:r>
            <a:endParaRPr lang="cs-CZ" dirty="0"/>
          </a:p>
        </p:txBody>
      </p:sp>
      <p:sp>
        <p:nvSpPr>
          <p:cNvPr id="389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</p:spPr>
        <p:txBody>
          <a:bodyPr/>
          <a:lstStyle/>
          <a:p>
            <a:r>
              <a:rPr lang="cs-CZ" sz="2800" smtClean="0"/>
              <a:t>konstantně sníženými hodnotami krevního tlaku;</a:t>
            </a:r>
          </a:p>
          <a:p>
            <a:r>
              <a:rPr lang="cs-CZ" sz="2800" smtClean="0"/>
              <a:t>celkovou únavou; </a:t>
            </a:r>
          </a:p>
          <a:p>
            <a:r>
              <a:rPr lang="cs-CZ" sz="2800" smtClean="0"/>
              <a:t>spavostí; </a:t>
            </a:r>
          </a:p>
          <a:p>
            <a:r>
              <a:rPr lang="cs-CZ" sz="2800" smtClean="0"/>
              <a:t>bolestmi hlavy; </a:t>
            </a:r>
          </a:p>
          <a:p>
            <a:r>
              <a:rPr lang="cs-CZ" sz="2800" smtClean="0"/>
              <a:t>závratěmi;</a:t>
            </a:r>
          </a:p>
          <a:p>
            <a:r>
              <a:rPr lang="cs-CZ" sz="2800" smtClean="0"/>
              <a:t>nedostatečným prokrvením končetin; </a:t>
            </a:r>
          </a:p>
          <a:p>
            <a:r>
              <a:rPr lang="cs-CZ" sz="2800" smtClean="0"/>
              <a:t>sníženou funkcí potních žláz.</a:t>
            </a:r>
          </a:p>
        </p:txBody>
      </p:sp>
      <p:sp>
        <p:nvSpPr>
          <p:cNvPr id="3891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Bc. Petr Grossmann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Prevence</a:t>
            </a:r>
            <a:endParaRPr lang="cs-CZ" dirty="0"/>
          </a:p>
        </p:txBody>
      </p:sp>
      <p:sp>
        <p:nvSpPr>
          <p:cNvPr id="399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pravidelné cvičení (plavání); </a:t>
            </a:r>
          </a:p>
          <a:p>
            <a:r>
              <a:rPr lang="cs-CZ" sz="2800" smtClean="0"/>
              <a:t>vyvarovat se náhlých změn polohy; </a:t>
            </a:r>
          </a:p>
          <a:p>
            <a:r>
              <a:rPr lang="cs-CZ" sz="2800" smtClean="0"/>
              <a:t>zvýšení příjmu soli na cca 10 a více gramů na den; </a:t>
            </a:r>
          </a:p>
          <a:p>
            <a:r>
              <a:rPr lang="cs-CZ" sz="2800" smtClean="0"/>
              <a:t>používání elastických punčoch, bandáže dolních končetin + farmakoterapie.</a:t>
            </a:r>
            <a:endParaRPr lang="cs-CZ" sz="2800" baseline="30000" smtClean="0"/>
          </a:p>
        </p:txBody>
      </p:sp>
      <p:sp>
        <p:nvSpPr>
          <p:cNvPr id="39939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Bc. Petr Grossmann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600200"/>
            <a:ext cx="8362950" cy="4525963"/>
          </a:xfrm>
        </p:spPr>
        <p:txBody>
          <a:bodyPr rtlCol="0">
            <a:normAutofit/>
          </a:bodyPr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000" b="1" dirty="0" err="1" smtClean="0"/>
              <a:t>Loyková</a:t>
            </a:r>
            <a:r>
              <a:rPr lang="cs-CZ" sz="2000" b="1" dirty="0"/>
              <a:t>, K. Arteriální hypertenze – vysoký krevní tlak. 17. prosinec, </a:t>
            </a:r>
            <a:r>
              <a:rPr lang="cs-CZ" sz="2000" b="1" dirty="0" smtClean="0"/>
              <a:t>2008</a:t>
            </a:r>
            <a:r>
              <a:rPr lang="cs-CZ" sz="2000" b="1" dirty="0"/>
              <a:t>. [online], [vid. </a:t>
            </a:r>
            <a:r>
              <a:rPr lang="cs-CZ" sz="2000" b="1" dirty="0" smtClean="0"/>
              <a:t>16. prosince 2012</a:t>
            </a:r>
            <a:r>
              <a:rPr lang="cs-CZ" sz="2000" b="1" dirty="0"/>
              <a:t>, </a:t>
            </a:r>
            <a:r>
              <a:rPr lang="cs-CZ" sz="2000" b="1" dirty="0" smtClean="0"/>
              <a:t>19:22 </a:t>
            </a:r>
            <a:r>
              <a:rPr lang="cs-CZ" sz="2000" b="1" dirty="0"/>
              <a:t>CET] Dostupné z: </a:t>
            </a:r>
            <a:r>
              <a:rPr lang="cs-CZ" sz="2000" b="1" dirty="0">
                <a:hlinkClick r:id="rId2"/>
              </a:rPr>
              <a:t>http://vysoky-krevni-tlak-hypertenze.zdrave.cz/arterialni-hypertenze-vysoky-krevni-tlak/</a:t>
            </a:r>
            <a:endParaRPr lang="cs-CZ" sz="2000" b="1" dirty="0" smtClean="0"/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000" b="1" dirty="0"/>
              <a:t>Anamneza.cz. Ortostatická </a:t>
            </a:r>
            <a:r>
              <a:rPr lang="cs-CZ" sz="2000" b="1" dirty="0" smtClean="0"/>
              <a:t>hypotenze</a:t>
            </a:r>
            <a:r>
              <a:rPr lang="cs-CZ" sz="2000" b="1" dirty="0"/>
              <a:t>. </a:t>
            </a:r>
            <a:r>
              <a:rPr lang="cs-CZ" sz="2000" b="1" dirty="0" smtClean="0"/>
              <a:t>anamneza.cz. © </a:t>
            </a:r>
            <a:r>
              <a:rPr lang="cs-CZ" sz="2000" b="1" dirty="0"/>
              <a:t>2003 </a:t>
            </a:r>
            <a:r>
              <a:rPr lang="cs-CZ" sz="2000" b="1" dirty="0" smtClean="0"/>
              <a:t>– 2012 </a:t>
            </a:r>
            <a:r>
              <a:rPr lang="fr-FR" sz="2000" b="1" dirty="0" smtClean="0"/>
              <a:t>[online</a:t>
            </a:r>
            <a:r>
              <a:rPr lang="fr-FR" sz="2000" b="1" dirty="0"/>
              <a:t>], [vid. </a:t>
            </a:r>
            <a:r>
              <a:rPr lang="fr-FR" sz="2000" b="1" dirty="0" smtClean="0"/>
              <a:t>1</a:t>
            </a:r>
            <a:r>
              <a:rPr lang="cs-CZ" sz="2000" b="1" dirty="0" smtClean="0"/>
              <a:t>7</a:t>
            </a:r>
            <a:r>
              <a:rPr lang="fr-FR" sz="2000" b="1" dirty="0" smtClean="0"/>
              <a:t>. </a:t>
            </a:r>
            <a:r>
              <a:rPr lang="fr-FR" sz="2000" b="1" dirty="0"/>
              <a:t>prosince 2012, </a:t>
            </a:r>
            <a:r>
              <a:rPr lang="fr-FR" sz="2000" b="1" dirty="0" smtClean="0"/>
              <a:t>19:4</a:t>
            </a:r>
            <a:r>
              <a:rPr lang="cs-CZ" sz="2000" b="1" dirty="0" smtClean="0"/>
              <a:t>9</a:t>
            </a:r>
            <a:r>
              <a:rPr lang="fr-FR" sz="2000" b="1" dirty="0" smtClean="0"/>
              <a:t> </a:t>
            </a:r>
            <a:r>
              <a:rPr lang="fr-FR" sz="2000" b="1" dirty="0"/>
              <a:t>CET] Dostupné z: </a:t>
            </a:r>
            <a:r>
              <a:rPr lang="fr-FR" sz="2000" b="1" dirty="0">
                <a:hlinkClick r:id="rId3"/>
              </a:rPr>
              <a:t>http://www.anamneza.cz</a:t>
            </a:r>
            <a:r>
              <a:rPr lang="fr-FR" sz="2000" b="1" dirty="0" smtClean="0">
                <a:hlinkClick r:id="rId3"/>
              </a:rPr>
              <a:t>/</a:t>
            </a:r>
            <a:endParaRPr lang="cs-CZ" sz="2000" b="1" dirty="0" smtClean="0">
              <a:hlinkClick r:id="rId3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	</a:t>
            </a:r>
            <a:r>
              <a:rPr lang="fr-FR" sz="2000" b="1" dirty="0" smtClean="0">
                <a:hlinkClick r:id="rId3"/>
              </a:rPr>
              <a:t>Ortostaticka-hypotenze/nemoc/306</a:t>
            </a:r>
            <a:endParaRPr lang="cs-CZ" sz="2000" b="1" dirty="0"/>
          </a:p>
        </p:txBody>
      </p:sp>
      <p:sp>
        <p:nvSpPr>
          <p:cNvPr id="4096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Bc. Petr Grossmann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 obrazového materiálu:</a:t>
            </a:r>
            <a:endParaRPr lang="cs-CZ" dirty="0"/>
          </a:p>
        </p:txBody>
      </p:sp>
      <p:sp>
        <p:nvSpPr>
          <p:cNvPr id="41986" name="Zástupný symbol pro obsah 2"/>
          <p:cNvSpPr>
            <a:spLocks noGrp="1"/>
          </p:cNvSpPr>
          <p:nvPr>
            <p:ph idx="1"/>
          </p:nvPr>
        </p:nvSpPr>
        <p:spPr>
          <a:xfrm>
            <a:off x="323850" y="1600200"/>
            <a:ext cx="8362950" cy="45259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000" b="1" smtClean="0"/>
              <a:t>Obr. 1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Blutdruck. cs.wikipedia.org. </a:t>
            </a:r>
            <a:r>
              <a:rPr lang="fr-FR" sz="2000" smtClean="0"/>
              <a:t>[online]. [vid. 16. </a:t>
            </a:r>
            <a:r>
              <a:rPr lang="cs-CZ" sz="2000" smtClean="0"/>
              <a:t>prosince</a:t>
            </a:r>
            <a:r>
              <a:rPr lang="fr-FR" sz="2000" smtClean="0"/>
              <a:t> 2012, 21:34 CET]</a:t>
            </a:r>
            <a:r>
              <a:rPr lang="cs-CZ" sz="2000" smtClean="0"/>
              <a:t> Dostupné z:  </a:t>
            </a:r>
            <a:r>
              <a:rPr lang="cs-CZ" sz="2000" smtClean="0">
                <a:hlinkClick r:id="rId2"/>
              </a:rPr>
              <a:t>http://cs.wikipedia.org/wiki/Soubor:Blutdruck.jpg</a:t>
            </a: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b="1" smtClean="0"/>
              <a:t>Obr. 2 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Sphygmomanometer. cs.wikipedia.org. </a:t>
            </a:r>
            <a:r>
              <a:rPr lang="fr-FR" sz="2000" smtClean="0"/>
              <a:t>[online]. [vid. 1</a:t>
            </a:r>
            <a:r>
              <a:rPr lang="cs-CZ" sz="2000" smtClean="0"/>
              <a:t>6</a:t>
            </a:r>
            <a:r>
              <a:rPr lang="fr-FR" sz="2000" smtClean="0"/>
              <a:t>. </a:t>
            </a:r>
            <a:r>
              <a:rPr lang="cs-CZ" sz="2000" smtClean="0"/>
              <a:t>prosince</a:t>
            </a:r>
            <a:r>
              <a:rPr lang="fr-FR" sz="2000" smtClean="0"/>
              <a:t> 2012, 21:3</a:t>
            </a:r>
            <a:r>
              <a:rPr lang="cs-CZ" sz="2000" smtClean="0"/>
              <a:t>6</a:t>
            </a:r>
            <a:r>
              <a:rPr lang="fr-FR" sz="2000" smtClean="0"/>
              <a:t> CET] Dostupné z</a:t>
            </a:r>
            <a:r>
              <a:rPr lang="cs-CZ" sz="2000" smtClean="0"/>
              <a:t>. </a:t>
            </a:r>
            <a:r>
              <a:rPr lang="cs-CZ" sz="2000" smtClean="0">
                <a:hlinkClick r:id="rId3"/>
              </a:rPr>
              <a:t>http://cs.wikipedia.org/wiki/Soubor:Sphygmomanometer.jpg</a:t>
            </a: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b="1" smtClean="0"/>
              <a:t>Obr. 3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Mercury manometer.</a:t>
            </a:r>
            <a:r>
              <a:rPr lang="fr-FR" sz="2000" smtClean="0"/>
              <a:t> [online]. [vid. 16. prosince 2012, 21:3</a:t>
            </a:r>
            <a:r>
              <a:rPr lang="cs-CZ" sz="2000" smtClean="0"/>
              <a:t>9</a:t>
            </a:r>
            <a:r>
              <a:rPr lang="fr-FR" sz="2000" smtClean="0"/>
              <a:t> CET] Dostupné z: </a:t>
            </a:r>
            <a:r>
              <a:rPr lang="fr-FR" sz="2000" smtClean="0">
                <a:hlinkClick r:id="rId4"/>
              </a:rPr>
              <a:t>http://cs.wikipedia.org/wiki/Soubor:Mercury_manometer.jpg</a:t>
            </a:r>
            <a:endParaRPr lang="cs-CZ" sz="2000" smtClean="0"/>
          </a:p>
        </p:txBody>
      </p:sp>
      <p:sp>
        <p:nvSpPr>
          <p:cNvPr id="41987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Bc. Petr Grossmann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řehlednost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řížka">
    <a:dk1>
      <a:sysClr val="windowText" lastClr="000000"/>
    </a:dk1>
    <a:lt1>
      <a:sysClr val="window" lastClr="FFFFFF"/>
    </a:lt1>
    <a:dk2>
      <a:srgbClr val="534949"/>
    </a:dk2>
    <a:lt2>
      <a:srgbClr val="CCD1B9"/>
    </a:lt2>
    <a:accent1>
      <a:srgbClr val="C66951"/>
    </a:accent1>
    <a:accent2>
      <a:srgbClr val="BF974D"/>
    </a:accent2>
    <a:accent3>
      <a:srgbClr val="928B70"/>
    </a:accent3>
    <a:accent4>
      <a:srgbClr val="87706B"/>
    </a:accent4>
    <a:accent5>
      <a:srgbClr val="94734E"/>
    </a:accent5>
    <a:accent6>
      <a:srgbClr val="6F777D"/>
    </a:accent6>
    <a:hlink>
      <a:srgbClr val="CC9900"/>
    </a:hlink>
    <a:folHlink>
      <a:srgbClr val="C0C0C0"/>
    </a:folHlink>
  </a:clrScheme>
</a:themeOverride>
</file>

<file path=ppt/theme/themeOverride2.xml><?xml version="1.0" encoding="utf-8"?>
<a:themeOverride xmlns:a="http://schemas.openxmlformats.org/drawingml/2006/main">
  <a:clrScheme name="Mřížka">
    <a:dk1>
      <a:sysClr val="windowText" lastClr="000000"/>
    </a:dk1>
    <a:lt1>
      <a:sysClr val="window" lastClr="FFFFFF"/>
    </a:lt1>
    <a:dk2>
      <a:srgbClr val="534949"/>
    </a:dk2>
    <a:lt2>
      <a:srgbClr val="CCD1B9"/>
    </a:lt2>
    <a:accent1>
      <a:srgbClr val="C66951"/>
    </a:accent1>
    <a:accent2>
      <a:srgbClr val="BF974D"/>
    </a:accent2>
    <a:accent3>
      <a:srgbClr val="928B70"/>
    </a:accent3>
    <a:accent4>
      <a:srgbClr val="87706B"/>
    </a:accent4>
    <a:accent5>
      <a:srgbClr val="94734E"/>
    </a:accent5>
    <a:accent6>
      <a:srgbClr val="6F777D"/>
    </a:accent6>
    <a:hlink>
      <a:srgbClr val="CC9900"/>
    </a:hlink>
    <a:folHlink>
      <a:srgbClr val="C0C0C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66492</TotalTime>
  <Words>564</Words>
  <Application>Microsoft Office PowerPoint</Application>
  <PresentationFormat>On-screen Show (4:3)</PresentationFormat>
  <Paragraphs>101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24</vt:i4>
      </vt:variant>
      <vt:variant>
        <vt:lpstr>Nadpisy snímků</vt:lpstr>
      </vt:variant>
      <vt:variant>
        <vt:i4>14</vt:i4>
      </vt:variant>
    </vt:vector>
  </HeadingPairs>
  <TitlesOfParts>
    <vt:vector size="41" baseType="lpstr">
      <vt:lpstr>Arial</vt:lpstr>
      <vt:lpstr>Calibri</vt:lpstr>
      <vt:lpstr>Verdana</vt:lpstr>
      <vt:lpstr>Přehlednost</vt:lpstr>
      <vt:lpstr>1_Přehlednost</vt:lpstr>
      <vt:lpstr>Přehlednost</vt:lpstr>
      <vt:lpstr>Přehlednost</vt:lpstr>
      <vt:lpstr>Přehlednost</vt:lpstr>
      <vt:lpstr>Přehlednost</vt:lpstr>
      <vt:lpstr>Přehlednost</vt:lpstr>
      <vt:lpstr>Přehlednost</vt:lpstr>
      <vt:lpstr>Přehlednost</vt:lpstr>
      <vt:lpstr>Přehlednost</vt:lpstr>
      <vt:lpstr>Přehlednost</vt:lpstr>
      <vt:lpstr>Přehlednost</vt:lpstr>
      <vt:lpstr>Přehlednost</vt:lpstr>
      <vt:lpstr>1_Přehlednost</vt:lpstr>
      <vt:lpstr>1_Přehlednost</vt:lpstr>
      <vt:lpstr>1_Přehlednost</vt:lpstr>
      <vt:lpstr>1_Přehlednost</vt:lpstr>
      <vt:lpstr>1_Přehlednost</vt:lpstr>
      <vt:lpstr>1_Přehlednost</vt:lpstr>
      <vt:lpstr>1_Přehlednost</vt:lpstr>
      <vt:lpstr>1_Přehlednost</vt:lpstr>
      <vt:lpstr>1_Přehlednost</vt:lpstr>
      <vt:lpstr>1_Přehlednost</vt:lpstr>
      <vt:lpstr>1_Přehlednost</vt:lpstr>
      <vt:lpstr>VY_52_INOVACE_50_KREVNÍ TLAK</vt:lpstr>
      <vt:lpstr>Anotace</vt:lpstr>
      <vt:lpstr>Krevní tlak</vt:lpstr>
      <vt:lpstr>Měření krevního tlaku</vt:lpstr>
      <vt:lpstr>Měření krevního tlaku</vt:lpstr>
      <vt:lpstr>Vysoký krevní tlak </vt:lpstr>
      <vt:lpstr>Následky vysokého krevního tlaku</vt:lpstr>
      <vt:lpstr>Stupně hypertenze</vt:lpstr>
      <vt:lpstr>Hodnoty krevního tlaku ve vztahu                      k hraničním hodnotám</vt:lpstr>
      <vt:lpstr>Nízký krevní tlak </vt:lpstr>
      <vt:lpstr>Následky nízkého krevního tlaku</vt:lpstr>
      <vt:lpstr>Prevence</vt:lpstr>
      <vt:lpstr>Použité zdroje:</vt:lpstr>
      <vt:lpstr>Zdroje obrazového materiálu: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Vy_32_Inovace_B05_Krevní tlak</dc:title>
  <dc:creator>Petr</dc:creator>
  <cp:lastModifiedBy>DUM</cp:lastModifiedBy>
  <cp:revision>24</cp:revision>
  <dcterms:created xsi:type="dcterms:W3CDTF">2012-12-17T18:44:00Z</dcterms:created>
  <dcterms:modified xsi:type="dcterms:W3CDTF">2013-05-27T20:11:11Z</dcterms:modified>
</cp:coreProperties>
</file>