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10.xml" ContentType="application/vnd.openxmlformats-officedocument.presentationml.notesSlide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charts/chart1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66" r:id="rId4"/>
    <p:sldId id="267" r:id="rId5"/>
    <p:sldId id="268" r:id="rId6"/>
    <p:sldId id="260" r:id="rId7"/>
    <p:sldId id="265" r:id="rId8"/>
    <p:sldId id="258" r:id="rId9"/>
    <p:sldId id="264" r:id="rId10"/>
    <p:sldId id="259" r:id="rId11"/>
    <p:sldId id="263" r:id="rId12"/>
    <p:sldId id="270" r:id="rId13"/>
    <p:sldId id="269" r:id="rId14"/>
    <p:sldId id="271" r:id="rId15"/>
    <p:sldId id="272" r:id="rId16"/>
    <p:sldId id="274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title>
      <c:layout/>
    </c:title>
    <c:view3D>
      <c:rotX val="30"/>
      <c:perspective val="30"/>
    </c:view3D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Složení stravy</c:v>
                </c:pt>
              </c:strCache>
            </c:strRef>
          </c:tx>
          <c:dLbls>
            <c:showSerName val="1"/>
            <c:showPercent val="1"/>
            <c:showLeaderLines val="1"/>
          </c:dLbls>
          <c:cat>
            <c:strRef>
              <c:f>List1!$A$2:$A$4</c:f>
              <c:strCache>
                <c:ptCount val="3"/>
                <c:pt idx="0">
                  <c:v>bílkoviny</c:v>
                </c:pt>
                <c:pt idx="1">
                  <c:v>tuky </c:v>
                </c:pt>
                <c:pt idx="2">
                  <c:v>sacharidy </c:v>
                </c:pt>
              </c:strCache>
            </c:strRef>
          </c:cat>
          <c:val>
            <c:numRef>
              <c:f>List1!$B$2:$B$4</c:f>
              <c:numCache>
                <c:formatCode>General</c:formatCode>
                <c:ptCount val="3"/>
                <c:pt idx="0">
                  <c:v>15</c:v>
                </c:pt>
                <c:pt idx="1">
                  <c:v>25</c:v>
                </c:pt>
                <c:pt idx="2">
                  <c:v>60</c:v>
                </c:pt>
              </c:numCache>
            </c:numRef>
          </c:val>
        </c:ser>
        <c:dLbls/>
      </c:pie3DChart>
    </c:plotArea>
    <c:legend>
      <c:legendPos val="r"/>
      <c:layout/>
    </c:legend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A7916C-8317-4E8F-91EF-95CA21391CB4}" type="doc">
      <dgm:prSet loTypeId="urn:microsoft.com/office/officeart/2005/8/layout/orgChart1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F845029-E468-438C-ABA4-270BE46A1D8D}">
      <dgm:prSet phldrT="[Text]" custT="1"/>
      <dgm:spPr/>
      <dgm:t>
        <a:bodyPr/>
        <a:lstStyle/>
        <a:p>
          <a:r>
            <a:rPr lang="cs-CZ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metabolismus</a:t>
          </a:r>
          <a:endParaRPr lang="cs-CZ" sz="3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12BC0D4-3EDB-437F-8E8A-8C7AB3A5743C}" type="parTrans" cxnId="{9B78F92C-8EBD-4B7B-A048-43D9B4F0FCCB}">
      <dgm:prSet/>
      <dgm:spPr/>
      <dgm:t>
        <a:bodyPr/>
        <a:lstStyle/>
        <a:p>
          <a:endParaRPr lang="cs-CZ"/>
        </a:p>
      </dgm:t>
    </dgm:pt>
    <dgm:pt modelId="{B7C1F364-E68D-4260-A415-10AB8EE916AC}" type="sibTrans" cxnId="{9B78F92C-8EBD-4B7B-A048-43D9B4F0FCCB}">
      <dgm:prSet/>
      <dgm:spPr/>
      <dgm:t>
        <a:bodyPr/>
        <a:lstStyle/>
        <a:p>
          <a:endParaRPr lang="cs-CZ"/>
        </a:p>
      </dgm:t>
    </dgm:pt>
    <dgm:pt modelId="{C33D9FE9-6C53-4704-80C7-5258C3F3D04A}">
      <dgm:prSet phldrT="[Text]" custT="1"/>
      <dgm:spPr/>
      <dgm:t>
        <a:bodyPr/>
        <a:lstStyle/>
        <a:p>
          <a:r>
            <a:rPr lang="cs-CZ" sz="2800" dirty="0" smtClean="0"/>
            <a:t>primární</a:t>
          </a:r>
          <a:endParaRPr lang="cs-CZ" sz="2800" dirty="0"/>
        </a:p>
      </dgm:t>
    </dgm:pt>
    <dgm:pt modelId="{FF47A816-DF41-447A-8CEA-30847CEB7F0F}" type="parTrans" cxnId="{3929CC14-00B1-4F17-9442-5C3F978E0D8A}">
      <dgm:prSet/>
      <dgm:spPr/>
      <dgm:t>
        <a:bodyPr/>
        <a:lstStyle/>
        <a:p>
          <a:endParaRPr lang="cs-CZ"/>
        </a:p>
      </dgm:t>
    </dgm:pt>
    <dgm:pt modelId="{51EE6843-6A1F-4780-B963-E7711ECED0E2}" type="sibTrans" cxnId="{3929CC14-00B1-4F17-9442-5C3F978E0D8A}">
      <dgm:prSet/>
      <dgm:spPr/>
      <dgm:t>
        <a:bodyPr/>
        <a:lstStyle/>
        <a:p>
          <a:endParaRPr lang="cs-CZ"/>
        </a:p>
      </dgm:t>
    </dgm:pt>
    <dgm:pt modelId="{1173CC42-BCCD-4818-AC0A-82261AB5391A}">
      <dgm:prSet phldrT="[Text]" custT="1"/>
      <dgm:spPr/>
      <dgm:t>
        <a:bodyPr/>
        <a:lstStyle/>
        <a:p>
          <a:r>
            <a:rPr lang="cs-CZ" sz="2800" dirty="0" smtClean="0"/>
            <a:t>sekundární</a:t>
          </a:r>
          <a:endParaRPr lang="cs-CZ" sz="2800" dirty="0"/>
        </a:p>
      </dgm:t>
    </dgm:pt>
    <dgm:pt modelId="{B08C7E0A-834D-4F59-9461-4A95AE273A1E}" type="parTrans" cxnId="{8F2B4B8A-4FE5-4421-B8EC-CD7BD39E38CD}">
      <dgm:prSet/>
      <dgm:spPr/>
      <dgm:t>
        <a:bodyPr/>
        <a:lstStyle/>
        <a:p>
          <a:endParaRPr lang="cs-CZ"/>
        </a:p>
      </dgm:t>
    </dgm:pt>
    <dgm:pt modelId="{437DBA39-324E-4DD2-8522-2D58BEB34C53}" type="sibTrans" cxnId="{8F2B4B8A-4FE5-4421-B8EC-CD7BD39E38CD}">
      <dgm:prSet/>
      <dgm:spPr/>
      <dgm:t>
        <a:bodyPr/>
        <a:lstStyle/>
        <a:p>
          <a:endParaRPr lang="cs-CZ"/>
        </a:p>
      </dgm:t>
    </dgm:pt>
    <dgm:pt modelId="{A11CD8A4-37B4-4464-B759-DE3B6F157728}">
      <dgm:prSet/>
      <dgm:spPr/>
      <dgm:t>
        <a:bodyPr/>
        <a:lstStyle/>
        <a:p>
          <a:r>
            <a:rPr lang="cs-CZ" dirty="0" smtClean="0"/>
            <a:t>základní chemické přeměny, na kterých přímo závisí život a růst organismu.</a:t>
          </a:r>
          <a:endParaRPr lang="cs-CZ" dirty="0"/>
        </a:p>
      </dgm:t>
    </dgm:pt>
    <dgm:pt modelId="{E84DA520-6E6C-4B5F-BC5F-75B588C6D0C6}" type="parTrans" cxnId="{09CBDCA8-EC69-4E10-A671-AD62965A336A}">
      <dgm:prSet/>
      <dgm:spPr/>
      <dgm:t>
        <a:bodyPr/>
        <a:lstStyle/>
        <a:p>
          <a:endParaRPr lang="cs-CZ"/>
        </a:p>
      </dgm:t>
    </dgm:pt>
    <dgm:pt modelId="{A8B2E3A7-F357-4E18-B118-68481DF3C350}" type="sibTrans" cxnId="{09CBDCA8-EC69-4E10-A671-AD62965A336A}">
      <dgm:prSet/>
      <dgm:spPr/>
      <dgm:t>
        <a:bodyPr/>
        <a:lstStyle/>
        <a:p>
          <a:endParaRPr lang="cs-CZ"/>
        </a:p>
      </dgm:t>
    </dgm:pt>
    <dgm:pt modelId="{3009726F-2C99-419F-97AD-CD95CC635BA5}">
      <dgm:prSet/>
      <dgm:spPr/>
      <dgm:t>
        <a:bodyPr/>
        <a:lstStyle/>
        <a:p>
          <a:r>
            <a:rPr lang="cs-CZ" dirty="0" smtClean="0"/>
            <a:t>chemické procesy v jednotlivých skupinách organismů, obranné látky, (hormony), pigment</a:t>
          </a:r>
          <a:endParaRPr lang="cs-CZ" dirty="0"/>
        </a:p>
      </dgm:t>
    </dgm:pt>
    <dgm:pt modelId="{1CC437A6-3578-4943-AF97-7475DD7FDE34}" type="parTrans" cxnId="{E85545DE-5403-433A-AF9C-C5F0E74DDE46}">
      <dgm:prSet/>
      <dgm:spPr/>
      <dgm:t>
        <a:bodyPr/>
        <a:lstStyle/>
        <a:p>
          <a:endParaRPr lang="cs-CZ"/>
        </a:p>
      </dgm:t>
    </dgm:pt>
    <dgm:pt modelId="{AF570FDB-08A8-45C7-A072-C150AAA5D614}" type="sibTrans" cxnId="{E85545DE-5403-433A-AF9C-C5F0E74DDE46}">
      <dgm:prSet/>
      <dgm:spPr/>
      <dgm:t>
        <a:bodyPr/>
        <a:lstStyle/>
        <a:p>
          <a:endParaRPr lang="cs-CZ"/>
        </a:p>
      </dgm:t>
    </dgm:pt>
    <dgm:pt modelId="{C6D1035C-EE5A-41A3-8367-4255FDE52135}" type="pres">
      <dgm:prSet presAssocID="{B0A7916C-8317-4E8F-91EF-95CA21391CB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86E06E0-2A48-4371-8D26-117C862CF0DE}" type="pres">
      <dgm:prSet presAssocID="{DF845029-E468-438C-ABA4-270BE46A1D8D}" presName="hierRoot1" presStyleCnt="0">
        <dgm:presLayoutVars>
          <dgm:hierBranch val="init"/>
        </dgm:presLayoutVars>
      </dgm:prSet>
      <dgm:spPr/>
    </dgm:pt>
    <dgm:pt modelId="{12C6A52D-B882-4B73-9DDB-DB2490313AC2}" type="pres">
      <dgm:prSet presAssocID="{DF845029-E468-438C-ABA4-270BE46A1D8D}" presName="rootComposite1" presStyleCnt="0"/>
      <dgm:spPr/>
    </dgm:pt>
    <dgm:pt modelId="{72105735-66D9-4BB3-B534-13C15923AA2D}" type="pres">
      <dgm:prSet presAssocID="{DF845029-E468-438C-ABA4-270BE46A1D8D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0AE7A00-FACF-429C-9557-DE3FCCAC9D4A}" type="pres">
      <dgm:prSet presAssocID="{DF845029-E468-438C-ABA4-270BE46A1D8D}" presName="rootConnector1" presStyleLbl="node1" presStyleIdx="0" presStyleCnt="0"/>
      <dgm:spPr/>
      <dgm:t>
        <a:bodyPr/>
        <a:lstStyle/>
        <a:p>
          <a:endParaRPr lang="cs-CZ"/>
        </a:p>
      </dgm:t>
    </dgm:pt>
    <dgm:pt modelId="{743E0EBA-A5C9-4764-80E9-0952EC64E5C9}" type="pres">
      <dgm:prSet presAssocID="{DF845029-E468-438C-ABA4-270BE46A1D8D}" presName="hierChild2" presStyleCnt="0"/>
      <dgm:spPr/>
    </dgm:pt>
    <dgm:pt modelId="{E7E3F0CD-E3BA-47B6-8887-EB83E6580D2F}" type="pres">
      <dgm:prSet presAssocID="{FF47A816-DF41-447A-8CEA-30847CEB7F0F}" presName="Name37" presStyleLbl="parChTrans1D2" presStyleIdx="0" presStyleCnt="2"/>
      <dgm:spPr/>
      <dgm:t>
        <a:bodyPr/>
        <a:lstStyle/>
        <a:p>
          <a:endParaRPr lang="cs-CZ"/>
        </a:p>
      </dgm:t>
    </dgm:pt>
    <dgm:pt modelId="{3940909F-3099-48C7-BCE2-14D9DF6E073A}" type="pres">
      <dgm:prSet presAssocID="{C33D9FE9-6C53-4704-80C7-5258C3F3D04A}" presName="hierRoot2" presStyleCnt="0">
        <dgm:presLayoutVars>
          <dgm:hierBranch val="init"/>
        </dgm:presLayoutVars>
      </dgm:prSet>
      <dgm:spPr/>
    </dgm:pt>
    <dgm:pt modelId="{5353676B-D9C4-4E5E-8D96-2A9EF986F973}" type="pres">
      <dgm:prSet presAssocID="{C33D9FE9-6C53-4704-80C7-5258C3F3D04A}" presName="rootComposite" presStyleCnt="0"/>
      <dgm:spPr/>
    </dgm:pt>
    <dgm:pt modelId="{31E8D02F-0BB5-4A40-8909-F7BA26EFFBD2}" type="pres">
      <dgm:prSet presAssocID="{C33D9FE9-6C53-4704-80C7-5258C3F3D04A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209919D-1794-40E7-9CBF-0D97961B4B05}" type="pres">
      <dgm:prSet presAssocID="{C33D9FE9-6C53-4704-80C7-5258C3F3D04A}" presName="rootConnector" presStyleLbl="node2" presStyleIdx="0" presStyleCnt="2"/>
      <dgm:spPr/>
      <dgm:t>
        <a:bodyPr/>
        <a:lstStyle/>
        <a:p>
          <a:endParaRPr lang="cs-CZ"/>
        </a:p>
      </dgm:t>
    </dgm:pt>
    <dgm:pt modelId="{1ECD7460-4C41-4CFF-ADBC-BC57CC6EDAEE}" type="pres">
      <dgm:prSet presAssocID="{C33D9FE9-6C53-4704-80C7-5258C3F3D04A}" presName="hierChild4" presStyleCnt="0"/>
      <dgm:spPr/>
    </dgm:pt>
    <dgm:pt modelId="{8E04AC6D-5996-4990-B63F-C284F89F6D48}" type="pres">
      <dgm:prSet presAssocID="{E84DA520-6E6C-4B5F-BC5F-75B588C6D0C6}" presName="Name37" presStyleLbl="parChTrans1D3" presStyleIdx="0" presStyleCnt="2"/>
      <dgm:spPr/>
      <dgm:t>
        <a:bodyPr/>
        <a:lstStyle/>
        <a:p>
          <a:endParaRPr lang="cs-CZ"/>
        </a:p>
      </dgm:t>
    </dgm:pt>
    <dgm:pt modelId="{DD32E274-59DF-43CC-B738-5541179297F9}" type="pres">
      <dgm:prSet presAssocID="{A11CD8A4-37B4-4464-B759-DE3B6F157728}" presName="hierRoot2" presStyleCnt="0">
        <dgm:presLayoutVars>
          <dgm:hierBranch val="init"/>
        </dgm:presLayoutVars>
      </dgm:prSet>
      <dgm:spPr/>
    </dgm:pt>
    <dgm:pt modelId="{1A7F1C6F-F224-4CC4-9606-B6080D24B367}" type="pres">
      <dgm:prSet presAssocID="{A11CD8A4-37B4-4464-B759-DE3B6F157728}" presName="rootComposite" presStyleCnt="0"/>
      <dgm:spPr/>
    </dgm:pt>
    <dgm:pt modelId="{A6C9E132-1176-4C17-B188-9382EDC28F85}" type="pres">
      <dgm:prSet presAssocID="{A11CD8A4-37B4-4464-B759-DE3B6F157728}" presName="rootText" presStyleLbl="node3" presStyleIdx="0" presStyleCnt="2" custLinFactNeighborX="-11033" custLinFactNeighborY="-34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8CDC4CB-68CE-4031-A5D4-843FDB76069D}" type="pres">
      <dgm:prSet presAssocID="{A11CD8A4-37B4-4464-B759-DE3B6F157728}" presName="rootConnector" presStyleLbl="node3" presStyleIdx="0" presStyleCnt="2"/>
      <dgm:spPr/>
      <dgm:t>
        <a:bodyPr/>
        <a:lstStyle/>
        <a:p>
          <a:endParaRPr lang="cs-CZ"/>
        </a:p>
      </dgm:t>
    </dgm:pt>
    <dgm:pt modelId="{E622F735-D864-47D7-82EB-89ECBF038ADE}" type="pres">
      <dgm:prSet presAssocID="{A11CD8A4-37B4-4464-B759-DE3B6F157728}" presName="hierChild4" presStyleCnt="0"/>
      <dgm:spPr/>
    </dgm:pt>
    <dgm:pt modelId="{719DC2E8-7FEA-4FCC-840C-819C3D64E867}" type="pres">
      <dgm:prSet presAssocID="{A11CD8A4-37B4-4464-B759-DE3B6F157728}" presName="hierChild5" presStyleCnt="0"/>
      <dgm:spPr/>
    </dgm:pt>
    <dgm:pt modelId="{F7A48F84-19A7-480F-BFE5-43A7570D3110}" type="pres">
      <dgm:prSet presAssocID="{C33D9FE9-6C53-4704-80C7-5258C3F3D04A}" presName="hierChild5" presStyleCnt="0"/>
      <dgm:spPr/>
    </dgm:pt>
    <dgm:pt modelId="{8A1E243A-25C3-47C3-8D67-11F0A0F8AC82}" type="pres">
      <dgm:prSet presAssocID="{B08C7E0A-834D-4F59-9461-4A95AE273A1E}" presName="Name37" presStyleLbl="parChTrans1D2" presStyleIdx="1" presStyleCnt="2"/>
      <dgm:spPr/>
      <dgm:t>
        <a:bodyPr/>
        <a:lstStyle/>
        <a:p>
          <a:endParaRPr lang="cs-CZ"/>
        </a:p>
      </dgm:t>
    </dgm:pt>
    <dgm:pt modelId="{98124489-5DE7-4AAF-B3B1-DD7751372D20}" type="pres">
      <dgm:prSet presAssocID="{1173CC42-BCCD-4818-AC0A-82261AB5391A}" presName="hierRoot2" presStyleCnt="0">
        <dgm:presLayoutVars>
          <dgm:hierBranch val="init"/>
        </dgm:presLayoutVars>
      </dgm:prSet>
      <dgm:spPr/>
    </dgm:pt>
    <dgm:pt modelId="{584C8475-A9A6-46AC-87D1-9260D5D35874}" type="pres">
      <dgm:prSet presAssocID="{1173CC42-BCCD-4818-AC0A-82261AB5391A}" presName="rootComposite" presStyleCnt="0"/>
      <dgm:spPr/>
    </dgm:pt>
    <dgm:pt modelId="{2957B33D-42B8-41B9-AD54-12ED1D35024E}" type="pres">
      <dgm:prSet presAssocID="{1173CC42-BCCD-4818-AC0A-82261AB5391A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5A904E0-AE26-409C-8E79-B5700DB9F2D8}" type="pres">
      <dgm:prSet presAssocID="{1173CC42-BCCD-4818-AC0A-82261AB5391A}" presName="rootConnector" presStyleLbl="node2" presStyleIdx="1" presStyleCnt="2"/>
      <dgm:spPr/>
      <dgm:t>
        <a:bodyPr/>
        <a:lstStyle/>
        <a:p>
          <a:endParaRPr lang="cs-CZ"/>
        </a:p>
      </dgm:t>
    </dgm:pt>
    <dgm:pt modelId="{A80A571A-36C5-4D5B-B758-4E85BD096E4D}" type="pres">
      <dgm:prSet presAssocID="{1173CC42-BCCD-4818-AC0A-82261AB5391A}" presName="hierChild4" presStyleCnt="0"/>
      <dgm:spPr/>
    </dgm:pt>
    <dgm:pt modelId="{7EA67D04-69AE-4DCB-AF7C-F3F50EE88DC3}" type="pres">
      <dgm:prSet presAssocID="{1CC437A6-3578-4943-AF97-7475DD7FDE34}" presName="Name37" presStyleLbl="parChTrans1D3" presStyleIdx="1" presStyleCnt="2"/>
      <dgm:spPr/>
      <dgm:t>
        <a:bodyPr/>
        <a:lstStyle/>
        <a:p>
          <a:endParaRPr lang="cs-CZ"/>
        </a:p>
      </dgm:t>
    </dgm:pt>
    <dgm:pt modelId="{B1935937-C74F-41F0-A4CD-D55714E54469}" type="pres">
      <dgm:prSet presAssocID="{3009726F-2C99-419F-97AD-CD95CC635BA5}" presName="hierRoot2" presStyleCnt="0">
        <dgm:presLayoutVars>
          <dgm:hierBranch val="init"/>
        </dgm:presLayoutVars>
      </dgm:prSet>
      <dgm:spPr/>
    </dgm:pt>
    <dgm:pt modelId="{9F6C3ACD-4880-4781-B6E6-5D39BDA581E4}" type="pres">
      <dgm:prSet presAssocID="{3009726F-2C99-419F-97AD-CD95CC635BA5}" presName="rootComposite" presStyleCnt="0"/>
      <dgm:spPr/>
    </dgm:pt>
    <dgm:pt modelId="{C7D25447-2117-498D-9896-31764550FD39}" type="pres">
      <dgm:prSet presAssocID="{3009726F-2C99-419F-97AD-CD95CC635BA5}" presName="rootText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C602C1-59F2-4CA2-9006-508F14A2329F}" type="pres">
      <dgm:prSet presAssocID="{3009726F-2C99-419F-97AD-CD95CC635BA5}" presName="rootConnector" presStyleLbl="node3" presStyleIdx="1" presStyleCnt="2"/>
      <dgm:spPr/>
      <dgm:t>
        <a:bodyPr/>
        <a:lstStyle/>
        <a:p>
          <a:endParaRPr lang="cs-CZ"/>
        </a:p>
      </dgm:t>
    </dgm:pt>
    <dgm:pt modelId="{0D5DA028-5000-4ABB-B44B-D2DB9C6FDD00}" type="pres">
      <dgm:prSet presAssocID="{3009726F-2C99-419F-97AD-CD95CC635BA5}" presName="hierChild4" presStyleCnt="0"/>
      <dgm:spPr/>
    </dgm:pt>
    <dgm:pt modelId="{F9A9ED10-EE14-4107-BD07-1F059D0E0715}" type="pres">
      <dgm:prSet presAssocID="{3009726F-2C99-419F-97AD-CD95CC635BA5}" presName="hierChild5" presStyleCnt="0"/>
      <dgm:spPr/>
    </dgm:pt>
    <dgm:pt modelId="{BB186EC7-2FB4-4A57-A9ED-4B3768E14C1F}" type="pres">
      <dgm:prSet presAssocID="{1173CC42-BCCD-4818-AC0A-82261AB5391A}" presName="hierChild5" presStyleCnt="0"/>
      <dgm:spPr/>
    </dgm:pt>
    <dgm:pt modelId="{8BC1DAE0-99C4-4CCE-84E8-6AEFAC7D6E13}" type="pres">
      <dgm:prSet presAssocID="{DF845029-E468-438C-ABA4-270BE46A1D8D}" presName="hierChild3" presStyleCnt="0"/>
      <dgm:spPr/>
    </dgm:pt>
  </dgm:ptLst>
  <dgm:cxnLst>
    <dgm:cxn modelId="{09CBDCA8-EC69-4E10-A671-AD62965A336A}" srcId="{C33D9FE9-6C53-4704-80C7-5258C3F3D04A}" destId="{A11CD8A4-37B4-4464-B759-DE3B6F157728}" srcOrd="0" destOrd="0" parTransId="{E84DA520-6E6C-4B5F-BC5F-75B588C6D0C6}" sibTransId="{A8B2E3A7-F357-4E18-B118-68481DF3C350}"/>
    <dgm:cxn modelId="{E85545DE-5403-433A-AF9C-C5F0E74DDE46}" srcId="{1173CC42-BCCD-4818-AC0A-82261AB5391A}" destId="{3009726F-2C99-419F-97AD-CD95CC635BA5}" srcOrd="0" destOrd="0" parTransId="{1CC437A6-3578-4943-AF97-7475DD7FDE34}" sibTransId="{AF570FDB-08A8-45C7-A072-C150AAA5D614}"/>
    <dgm:cxn modelId="{8F2B4B8A-4FE5-4421-B8EC-CD7BD39E38CD}" srcId="{DF845029-E468-438C-ABA4-270BE46A1D8D}" destId="{1173CC42-BCCD-4818-AC0A-82261AB5391A}" srcOrd="1" destOrd="0" parTransId="{B08C7E0A-834D-4F59-9461-4A95AE273A1E}" sibTransId="{437DBA39-324E-4DD2-8522-2D58BEB34C53}"/>
    <dgm:cxn modelId="{71702123-EB54-4FD6-BEAB-87260F73377F}" type="presOf" srcId="{B0A7916C-8317-4E8F-91EF-95CA21391CB4}" destId="{C6D1035C-EE5A-41A3-8367-4255FDE52135}" srcOrd="0" destOrd="0" presId="urn:microsoft.com/office/officeart/2005/8/layout/orgChart1"/>
    <dgm:cxn modelId="{55DA96AE-CF38-485E-AA60-36F8BA293329}" type="presOf" srcId="{1173CC42-BCCD-4818-AC0A-82261AB5391A}" destId="{E5A904E0-AE26-409C-8E79-B5700DB9F2D8}" srcOrd="1" destOrd="0" presId="urn:microsoft.com/office/officeart/2005/8/layout/orgChart1"/>
    <dgm:cxn modelId="{F936BC26-7BF9-4860-B109-986ED6B7F619}" type="presOf" srcId="{1CC437A6-3578-4943-AF97-7475DD7FDE34}" destId="{7EA67D04-69AE-4DCB-AF7C-F3F50EE88DC3}" srcOrd="0" destOrd="0" presId="urn:microsoft.com/office/officeart/2005/8/layout/orgChart1"/>
    <dgm:cxn modelId="{3929CC14-00B1-4F17-9442-5C3F978E0D8A}" srcId="{DF845029-E468-438C-ABA4-270BE46A1D8D}" destId="{C33D9FE9-6C53-4704-80C7-5258C3F3D04A}" srcOrd="0" destOrd="0" parTransId="{FF47A816-DF41-447A-8CEA-30847CEB7F0F}" sibTransId="{51EE6843-6A1F-4780-B963-E7711ECED0E2}"/>
    <dgm:cxn modelId="{EF35C6B6-FCD4-4EB6-9D63-B4F0A1282230}" type="presOf" srcId="{E84DA520-6E6C-4B5F-BC5F-75B588C6D0C6}" destId="{8E04AC6D-5996-4990-B63F-C284F89F6D48}" srcOrd="0" destOrd="0" presId="urn:microsoft.com/office/officeart/2005/8/layout/orgChart1"/>
    <dgm:cxn modelId="{B32DC160-5AB1-4898-A849-945110AA2752}" type="presOf" srcId="{B08C7E0A-834D-4F59-9461-4A95AE273A1E}" destId="{8A1E243A-25C3-47C3-8D67-11F0A0F8AC82}" srcOrd="0" destOrd="0" presId="urn:microsoft.com/office/officeart/2005/8/layout/orgChart1"/>
    <dgm:cxn modelId="{1A2F806E-ABBF-4C1D-8722-892EC710146F}" type="presOf" srcId="{A11CD8A4-37B4-4464-B759-DE3B6F157728}" destId="{D8CDC4CB-68CE-4031-A5D4-843FDB76069D}" srcOrd="1" destOrd="0" presId="urn:microsoft.com/office/officeart/2005/8/layout/orgChart1"/>
    <dgm:cxn modelId="{847E9460-4D7F-475A-8973-185E3E2CC9A8}" type="presOf" srcId="{A11CD8A4-37B4-4464-B759-DE3B6F157728}" destId="{A6C9E132-1176-4C17-B188-9382EDC28F85}" srcOrd="0" destOrd="0" presId="urn:microsoft.com/office/officeart/2005/8/layout/orgChart1"/>
    <dgm:cxn modelId="{F59858DF-5E4E-44FD-B84D-1BCED90319EB}" type="presOf" srcId="{C33D9FE9-6C53-4704-80C7-5258C3F3D04A}" destId="{31E8D02F-0BB5-4A40-8909-F7BA26EFFBD2}" srcOrd="0" destOrd="0" presId="urn:microsoft.com/office/officeart/2005/8/layout/orgChart1"/>
    <dgm:cxn modelId="{2540C1FF-0695-4002-A9D5-44057E0C3DAB}" type="presOf" srcId="{1173CC42-BCCD-4818-AC0A-82261AB5391A}" destId="{2957B33D-42B8-41B9-AD54-12ED1D35024E}" srcOrd="0" destOrd="0" presId="urn:microsoft.com/office/officeart/2005/8/layout/orgChart1"/>
    <dgm:cxn modelId="{AC511A25-4465-4A8D-A5F9-B97C076885DA}" type="presOf" srcId="{C33D9FE9-6C53-4704-80C7-5258C3F3D04A}" destId="{A209919D-1794-40E7-9CBF-0D97961B4B05}" srcOrd="1" destOrd="0" presId="urn:microsoft.com/office/officeart/2005/8/layout/orgChart1"/>
    <dgm:cxn modelId="{9B78F92C-8EBD-4B7B-A048-43D9B4F0FCCB}" srcId="{B0A7916C-8317-4E8F-91EF-95CA21391CB4}" destId="{DF845029-E468-438C-ABA4-270BE46A1D8D}" srcOrd="0" destOrd="0" parTransId="{E12BC0D4-3EDB-437F-8E8A-8C7AB3A5743C}" sibTransId="{B7C1F364-E68D-4260-A415-10AB8EE916AC}"/>
    <dgm:cxn modelId="{F89327A1-EB26-4D7C-A9B3-B82E4617BAC1}" type="presOf" srcId="{DF845029-E468-438C-ABA4-270BE46A1D8D}" destId="{60AE7A00-FACF-429C-9557-DE3FCCAC9D4A}" srcOrd="1" destOrd="0" presId="urn:microsoft.com/office/officeart/2005/8/layout/orgChart1"/>
    <dgm:cxn modelId="{1CE52A89-2E5A-4F2F-B741-E0DCFB7BCDD8}" type="presOf" srcId="{3009726F-2C99-419F-97AD-CD95CC635BA5}" destId="{83C602C1-59F2-4CA2-9006-508F14A2329F}" srcOrd="1" destOrd="0" presId="urn:microsoft.com/office/officeart/2005/8/layout/orgChart1"/>
    <dgm:cxn modelId="{7EB9E4CB-2EEC-477C-ADA1-131CC9A4771C}" type="presOf" srcId="{FF47A816-DF41-447A-8CEA-30847CEB7F0F}" destId="{E7E3F0CD-E3BA-47B6-8887-EB83E6580D2F}" srcOrd="0" destOrd="0" presId="urn:microsoft.com/office/officeart/2005/8/layout/orgChart1"/>
    <dgm:cxn modelId="{4A1C5B51-2D02-4A35-9339-B12E3553E4DE}" type="presOf" srcId="{DF845029-E468-438C-ABA4-270BE46A1D8D}" destId="{72105735-66D9-4BB3-B534-13C15923AA2D}" srcOrd="0" destOrd="0" presId="urn:microsoft.com/office/officeart/2005/8/layout/orgChart1"/>
    <dgm:cxn modelId="{5F544C8C-A752-4599-BA8B-37D08322DE80}" type="presOf" srcId="{3009726F-2C99-419F-97AD-CD95CC635BA5}" destId="{C7D25447-2117-498D-9896-31764550FD39}" srcOrd="0" destOrd="0" presId="urn:microsoft.com/office/officeart/2005/8/layout/orgChart1"/>
    <dgm:cxn modelId="{416D20BF-1E5B-4C3B-9F33-B2D009BE8B4C}" type="presParOf" srcId="{C6D1035C-EE5A-41A3-8367-4255FDE52135}" destId="{C86E06E0-2A48-4371-8D26-117C862CF0DE}" srcOrd="0" destOrd="0" presId="urn:microsoft.com/office/officeart/2005/8/layout/orgChart1"/>
    <dgm:cxn modelId="{78EEFF28-AD67-49D5-9E6F-007F62AA97AC}" type="presParOf" srcId="{C86E06E0-2A48-4371-8D26-117C862CF0DE}" destId="{12C6A52D-B882-4B73-9DDB-DB2490313AC2}" srcOrd="0" destOrd="0" presId="urn:microsoft.com/office/officeart/2005/8/layout/orgChart1"/>
    <dgm:cxn modelId="{385B67C8-9426-4064-80EC-874DC48847CE}" type="presParOf" srcId="{12C6A52D-B882-4B73-9DDB-DB2490313AC2}" destId="{72105735-66D9-4BB3-B534-13C15923AA2D}" srcOrd="0" destOrd="0" presId="urn:microsoft.com/office/officeart/2005/8/layout/orgChart1"/>
    <dgm:cxn modelId="{4CBD3B3A-0DAC-4DE9-B164-AF1D26832624}" type="presParOf" srcId="{12C6A52D-B882-4B73-9DDB-DB2490313AC2}" destId="{60AE7A00-FACF-429C-9557-DE3FCCAC9D4A}" srcOrd="1" destOrd="0" presId="urn:microsoft.com/office/officeart/2005/8/layout/orgChart1"/>
    <dgm:cxn modelId="{C9CDCE93-FD11-4F4B-9BE9-C6C818708909}" type="presParOf" srcId="{C86E06E0-2A48-4371-8D26-117C862CF0DE}" destId="{743E0EBA-A5C9-4764-80E9-0952EC64E5C9}" srcOrd="1" destOrd="0" presId="urn:microsoft.com/office/officeart/2005/8/layout/orgChart1"/>
    <dgm:cxn modelId="{F931CD64-2C2A-41A3-982C-261879DF1D76}" type="presParOf" srcId="{743E0EBA-A5C9-4764-80E9-0952EC64E5C9}" destId="{E7E3F0CD-E3BA-47B6-8887-EB83E6580D2F}" srcOrd="0" destOrd="0" presId="urn:microsoft.com/office/officeart/2005/8/layout/orgChart1"/>
    <dgm:cxn modelId="{FB807056-2047-488A-9467-14295E3747B3}" type="presParOf" srcId="{743E0EBA-A5C9-4764-80E9-0952EC64E5C9}" destId="{3940909F-3099-48C7-BCE2-14D9DF6E073A}" srcOrd="1" destOrd="0" presId="urn:microsoft.com/office/officeart/2005/8/layout/orgChart1"/>
    <dgm:cxn modelId="{16F9AAA0-857C-441D-BE97-A3A6C3138AD1}" type="presParOf" srcId="{3940909F-3099-48C7-BCE2-14D9DF6E073A}" destId="{5353676B-D9C4-4E5E-8D96-2A9EF986F973}" srcOrd="0" destOrd="0" presId="urn:microsoft.com/office/officeart/2005/8/layout/orgChart1"/>
    <dgm:cxn modelId="{A84A3295-ED1D-466A-BC6C-AE3C949D06DC}" type="presParOf" srcId="{5353676B-D9C4-4E5E-8D96-2A9EF986F973}" destId="{31E8D02F-0BB5-4A40-8909-F7BA26EFFBD2}" srcOrd="0" destOrd="0" presId="urn:microsoft.com/office/officeart/2005/8/layout/orgChart1"/>
    <dgm:cxn modelId="{2D044063-7FFE-4790-ABC3-380D797D6004}" type="presParOf" srcId="{5353676B-D9C4-4E5E-8D96-2A9EF986F973}" destId="{A209919D-1794-40E7-9CBF-0D97961B4B05}" srcOrd="1" destOrd="0" presId="urn:microsoft.com/office/officeart/2005/8/layout/orgChart1"/>
    <dgm:cxn modelId="{7001744A-BA9A-490D-86CD-807E9AD01461}" type="presParOf" srcId="{3940909F-3099-48C7-BCE2-14D9DF6E073A}" destId="{1ECD7460-4C41-4CFF-ADBC-BC57CC6EDAEE}" srcOrd="1" destOrd="0" presId="urn:microsoft.com/office/officeart/2005/8/layout/orgChart1"/>
    <dgm:cxn modelId="{F4B12218-4F75-4938-916A-EFAB443EAD2B}" type="presParOf" srcId="{1ECD7460-4C41-4CFF-ADBC-BC57CC6EDAEE}" destId="{8E04AC6D-5996-4990-B63F-C284F89F6D48}" srcOrd="0" destOrd="0" presId="urn:microsoft.com/office/officeart/2005/8/layout/orgChart1"/>
    <dgm:cxn modelId="{5B7A8F0B-EB5D-4E4B-988F-2D66D49CB633}" type="presParOf" srcId="{1ECD7460-4C41-4CFF-ADBC-BC57CC6EDAEE}" destId="{DD32E274-59DF-43CC-B738-5541179297F9}" srcOrd="1" destOrd="0" presId="urn:microsoft.com/office/officeart/2005/8/layout/orgChart1"/>
    <dgm:cxn modelId="{61632FC9-8CD1-4357-918F-13E45E4E5491}" type="presParOf" srcId="{DD32E274-59DF-43CC-B738-5541179297F9}" destId="{1A7F1C6F-F224-4CC4-9606-B6080D24B367}" srcOrd="0" destOrd="0" presId="urn:microsoft.com/office/officeart/2005/8/layout/orgChart1"/>
    <dgm:cxn modelId="{5DDC019B-EF7C-4648-9441-89C5FDEB4B0A}" type="presParOf" srcId="{1A7F1C6F-F224-4CC4-9606-B6080D24B367}" destId="{A6C9E132-1176-4C17-B188-9382EDC28F85}" srcOrd="0" destOrd="0" presId="urn:microsoft.com/office/officeart/2005/8/layout/orgChart1"/>
    <dgm:cxn modelId="{34052AE7-448A-4AB3-AE67-C97B3B90DD12}" type="presParOf" srcId="{1A7F1C6F-F224-4CC4-9606-B6080D24B367}" destId="{D8CDC4CB-68CE-4031-A5D4-843FDB76069D}" srcOrd="1" destOrd="0" presId="urn:microsoft.com/office/officeart/2005/8/layout/orgChart1"/>
    <dgm:cxn modelId="{F2F9BEFD-4E0E-444A-B149-EABD57424C03}" type="presParOf" srcId="{DD32E274-59DF-43CC-B738-5541179297F9}" destId="{E622F735-D864-47D7-82EB-89ECBF038ADE}" srcOrd="1" destOrd="0" presId="urn:microsoft.com/office/officeart/2005/8/layout/orgChart1"/>
    <dgm:cxn modelId="{662625E4-969D-4193-8F80-93C524F5193E}" type="presParOf" srcId="{DD32E274-59DF-43CC-B738-5541179297F9}" destId="{719DC2E8-7FEA-4FCC-840C-819C3D64E867}" srcOrd="2" destOrd="0" presId="urn:microsoft.com/office/officeart/2005/8/layout/orgChart1"/>
    <dgm:cxn modelId="{D188D36B-420F-4864-9797-61DCD116F77A}" type="presParOf" srcId="{3940909F-3099-48C7-BCE2-14D9DF6E073A}" destId="{F7A48F84-19A7-480F-BFE5-43A7570D3110}" srcOrd="2" destOrd="0" presId="urn:microsoft.com/office/officeart/2005/8/layout/orgChart1"/>
    <dgm:cxn modelId="{107274C1-3147-436C-BC19-EE2734E23AC9}" type="presParOf" srcId="{743E0EBA-A5C9-4764-80E9-0952EC64E5C9}" destId="{8A1E243A-25C3-47C3-8D67-11F0A0F8AC82}" srcOrd="2" destOrd="0" presId="urn:microsoft.com/office/officeart/2005/8/layout/orgChart1"/>
    <dgm:cxn modelId="{5709ABF7-7336-4624-BC1B-F33B773F8893}" type="presParOf" srcId="{743E0EBA-A5C9-4764-80E9-0952EC64E5C9}" destId="{98124489-5DE7-4AAF-B3B1-DD7751372D20}" srcOrd="3" destOrd="0" presId="urn:microsoft.com/office/officeart/2005/8/layout/orgChart1"/>
    <dgm:cxn modelId="{E20AB591-0299-4AC2-AD7B-626B6385CAD8}" type="presParOf" srcId="{98124489-5DE7-4AAF-B3B1-DD7751372D20}" destId="{584C8475-A9A6-46AC-87D1-9260D5D35874}" srcOrd="0" destOrd="0" presId="urn:microsoft.com/office/officeart/2005/8/layout/orgChart1"/>
    <dgm:cxn modelId="{A88BCE94-398E-4D68-9D8F-F0D41C1B18DC}" type="presParOf" srcId="{584C8475-A9A6-46AC-87D1-9260D5D35874}" destId="{2957B33D-42B8-41B9-AD54-12ED1D35024E}" srcOrd="0" destOrd="0" presId="urn:microsoft.com/office/officeart/2005/8/layout/orgChart1"/>
    <dgm:cxn modelId="{07DDF2F2-2BEB-4E0C-8005-367714228918}" type="presParOf" srcId="{584C8475-A9A6-46AC-87D1-9260D5D35874}" destId="{E5A904E0-AE26-409C-8E79-B5700DB9F2D8}" srcOrd="1" destOrd="0" presId="urn:microsoft.com/office/officeart/2005/8/layout/orgChart1"/>
    <dgm:cxn modelId="{96928942-69EE-4199-B6CD-E38A1DD87C04}" type="presParOf" srcId="{98124489-5DE7-4AAF-B3B1-DD7751372D20}" destId="{A80A571A-36C5-4D5B-B758-4E85BD096E4D}" srcOrd="1" destOrd="0" presId="urn:microsoft.com/office/officeart/2005/8/layout/orgChart1"/>
    <dgm:cxn modelId="{591E60DE-62DE-4031-AEF2-3769AC919CE1}" type="presParOf" srcId="{A80A571A-36C5-4D5B-B758-4E85BD096E4D}" destId="{7EA67D04-69AE-4DCB-AF7C-F3F50EE88DC3}" srcOrd="0" destOrd="0" presId="urn:microsoft.com/office/officeart/2005/8/layout/orgChart1"/>
    <dgm:cxn modelId="{46230AC6-6934-489C-AFA0-EB39498B313A}" type="presParOf" srcId="{A80A571A-36C5-4D5B-B758-4E85BD096E4D}" destId="{B1935937-C74F-41F0-A4CD-D55714E54469}" srcOrd="1" destOrd="0" presId="urn:microsoft.com/office/officeart/2005/8/layout/orgChart1"/>
    <dgm:cxn modelId="{E39EE7B1-7749-4269-8B5F-6B070BD2E29B}" type="presParOf" srcId="{B1935937-C74F-41F0-A4CD-D55714E54469}" destId="{9F6C3ACD-4880-4781-B6E6-5D39BDA581E4}" srcOrd="0" destOrd="0" presId="urn:microsoft.com/office/officeart/2005/8/layout/orgChart1"/>
    <dgm:cxn modelId="{16D18D77-E350-40A9-8AC7-B8370D980CC1}" type="presParOf" srcId="{9F6C3ACD-4880-4781-B6E6-5D39BDA581E4}" destId="{C7D25447-2117-498D-9896-31764550FD39}" srcOrd="0" destOrd="0" presId="urn:microsoft.com/office/officeart/2005/8/layout/orgChart1"/>
    <dgm:cxn modelId="{8811B485-0960-493B-9D41-84F2D1BF1287}" type="presParOf" srcId="{9F6C3ACD-4880-4781-B6E6-5D39BDA581E4}" destId="{83C602C1-59F2-4CA2-9006-508F14A2329F}" srcOrd="1" destOrd="0" presId="urn:microsoft.com/office/officeart/2005/8/layout/orgChart1"/>
    <dgm:cxn modelId="{5AB05E01-E305-4D6A-A145-99903D0BF13A}" type="presParOf" srcId="{B1935937-C74F-41F0-A4CD-D55714E54469}" destId="{0D5DA028-5000-4ABB-B44B-D2DB9C6FDD00}" srcOrd="1" destOrd="0" presId="urn:microsoft.com/office/officeart/2005/8/layout/orgChart1"/>
    <dgm:cxn modelId="{B03F6D9D-C284-4AE3-8A20-0D21C01F8F37}" type="presParOf" srcId="{B1935937-C74F-41F0-A4CD-D55714E54469}" destId="{F9A9ED10-EE14-4107-BD07-1F059D0E0715}" srcOrd="2" destOrd="0" presId="urn:microsoft.com/office/officeart/2005/8/layout/orgChart1"/>
    <dgm:cxn modelId="{0A660222-B702-418C-9B5A-41296CA8A163}" type="presParOf" srcId="{98124489-5DE7-4AAF-B3B1-DD7751372D20}" destId="{BB186EC7-2FB4-4A57-A9ED-4B3768E14C1F}" srcOrd="2" destOrd="0" presId="urn:microsoft.com/office/officeart/2005/8/layout/orgChart1"/>
    <dgm:cxn modelId="{0060167C-7B21-4253-98AF-6FFF0D19B28B}" type="presParOf" srcId="{C86E06E0-2A48-4371-8D26-117C862CF0DE}" destId="{8BC1DAE0-99C4-4CCE-84E8-6AEFAC7D6E13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EA67D04-69AE-4DCB-AF7C-F3F50EE88DC3}">
      <dsp:nvSpPr>
        <dsp:cNvPr id="0" name=""/>
        <dsp:cNvSpPr/>
      </dsp:nvSpPr>
      <dsp:spPr>
        <a:xfrm>
          <a:off x="4272268" y="3629758"/>
          <a:ext cx="449663" cy="13789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78967"/>
              </a:lnTo>
              <a:lnTo>
                <a:pt x="449663" y="1378967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1E243A-25C3-47C3-8D67-11F0A0F8AC82}">
      <dsp:nvSpPr>
        <dsp:cNvPr id="0" name=""/>
        <dsp:cNvSpPr/>
      </dsp:nvSpPr>
      <dsp:spPr>
        <a:xfrm>
          <a:off x="3657728" y="1501352"/>
          <a:ext cx="1813641" cy="6295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4764"/>
              </a:lnTo>
              <a:lnTo>
                <a:pt x="1813641" y="314764"/>
              </a:lnTo>
              <a:lnTo>
                <a:pt x="1813641" y="629528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04AC6D-5996-4990-B63F-C284F89F6D48}">
      <dsp:nvSpPr>
        <dsp:cNvPr id="0" name=""/>
        <dsp:cNvSpPr/>
      </dsp:nvSpPr>
      <dsp:spPr>
        <a:xfrm>
          <a:off x="644984" y="3629758"/>
          <a:ext cx="118920" cy="13278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27840"/>
              </a:lnTo>
              <a:lnTo>
                <a:pt x="118920" y="1327840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E3F0CD-E3BA-47B6-8887-EB83E6580D2F}">
      <dsp:nvSpPr>
        <dsp:cNvPr id="0" name=""/>
        <dsp:cNvSpPr/>
      </dsp:nvSpPr>
      <dsp:spPr>
        <a:xfrm>
          <a:off x="1844086" y="1501352"/>
          <a:ext cx="1813641" cy="629528"/>
        </a:xfrm>
        <a:custGeom>
          <a:avLst/>
          <a:gdLst/>
          <a:ahLst/>
          <a:cxnLst/>
          <a:rect l="0" t="0" r="0" b="0"/>
          <a:pathLst>
            <a:path>
              <a:moveTo>
                <a:pt x="1813641" y="0"/>
              </a:moveTo>
              <a:lnTo>
                <a:pt x="1813641" y="314764"/>
              </a:lnTo>
              <a:lnTo>
                <a:pt x="0" y="314764"/>
              </a:lnTo>
              <a:lnTo>
                <a:pt x="0" y="629528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105735-66D9-4BB3-B534-13C15923AA2D}">
      <dsp:nvSpPr>
        <dsp:cNvPr id="0" name=""/>
        <dsp:cNvSpPr/>
      </dsp:nvSpPr>
      <dsp:spPr>
        <a:xfrm>
          <a:off x="2158851" y="2475"/>
          <a:ext cx="2997754" cy="149887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metabolismus</a:t>
          </a:r>
          <a:endParaRPr lang="cs-CZ" sz="32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158851" y="2475"/>
        <a:ext cx="2997754" cy="1498877"/>
      </dsp:txXfrm>
    </dsp:sp>
    <dsp:sp modelId="{31E8D02F-0BB5-4A40-8909-F7BA26EFFBD2}">
      <dsp:nvSpPr>
        <dsp:cNvPr id="0" name=""/>
        <dsp:cNvSpPr/>
      </dsp:nvSpPr>
      <dsp:spPr>
        <a:xfrm>
          <a:off x="345209" y="2130881"/>
          <a:ext cx="2997754" cy="149887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primární</a:t>
          </a:r>
          <a:endParaRPr lang="cs-CZ" sz="2800" kern="1200" dirty="0"/>
        </a:p>
      </dsp:txBody>
      <dsp:txXfrm>
        <a:off x="345209" y="2130881"/>
        <a:ext cx="2997754" cy="1498877"/>
      </dsp:txXfrm>
    </dsp:sp>
    <dsp:sp modelId="{A6C9E132-1176-4C17-B188-9382EDC28F85}">
      <dsp:nvSpPr>
        <dsp:cNvPr id="0" name=""/>
        <dsp:cNvSpPr/>
      </dsp:nvSpPr>
      <dsp:spPr>
        <a:xfrm>
          <a:off x="763905" y="4208160"/>
          <a:ext cx="2997754" cy="149887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základní chemické přeměny, na kterých přímo závisí život a růst organismu.</a:t>
          </a:r>
          <a:endParaRPr lang="cs-CZ" sz="2200" kern="1200" dirty="0"/>
        </a:p>
      </dsp:txBody>
      <dsp:txXfrm>
        <a:off x="763905" y="4208160"/>
        <a:ext cx="2997754" cy="1498877"/>
      </dsp:txXfrm>
    </dsp:sp>
    <dsp:sp modelId="{2957B33D-42B8-41B9-AD54-12ED1D35024E}">
      <dsp:nvSpPr>
        <dsp:cNvPr id="0" name=""/>
        <dsp:cNvSpPr/>
      </dsp:nvSpPr>
      <dsp:spPr>
        <a:xfrm>
          <a:off x="3972492" y="2130881"/>
          <a:ext cx="2997754" cy="149887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sekundární</a:t>
          </a:r>
          <a:endParaRPr lang="cs-CZ" sz="2800" kern="1200" dirty="0"/>
        </a:p>
      </dsp:txBody>
      <dsp:txXfrm>
        <a:off x="3972492" y="2130881"/>
        <a:ext cx="2997754" cy="1498877"/>
      </dsp:txXfrm>
    </dsp:sp>
    <dsp:sp modelId="{C7D25447-2117-498D-9896-31764550FD39}">
      <dsp:nvSpPr>
        <dsp:cNvPr id="0" name=""/>
        <dsp:cNvSpPr/>
      </dsp:nvSpPr>
      <dsp:spPr>
        <a:xfrm>
          <a:off x="4721931" y="4259287"/>
          <a:ext cx="2997754" cy="149887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chemické procesy v jednotlivých skupinách organismů, obranné látky, (hormony), pigment</a:t>
          </a:r>
          <a:endParaRPr lang="cs-CZ" sz="2200" kern="1200" dirty="0"/>
        </a:p>
      </dsp:txBody>
      <dsp:txXfrm>
        <a:off x="4721931" y="4259287"/>
        <a:ext cx="2997754" cy="14988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EAA389-A3D2-4BBF-BF4E-045827D424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00C7C8-3582-4826-9F21-ACABC71C36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632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77773B3-438B-41D0-959B-592B1075C3E5}" type="slidenum">
              <a:rPr lang="cs-CZ" smtClean="0"/>
              <a:pPr eaLnBrk="1" hangingPunct="1"/>
              <a:t>1</a:t>
            </a:fld>
            <a:endParaRPr lang="cs-CZ" smtClean="0"/>
          </a:p>
        </p:txBody>
      </p:sp>
      <p:sp>
        <p:nvSpPr>
          <p:cNvPr id="19461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/>
              <a:t>Bc. Petr Grossmann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00C7C8-3582-4826-9F21-ACABC71C36A4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hyperlink" Target="http://www.youtube.com/watch?v=OzbVDEBf9U8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bcdieta.cz/bmi-kalkulacka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eaLnBrk="1" hangingPunct="1"/>
            <a:r>
              <a:rPr lang="cs-CZ" sz="3600" dirty="0" smtClean="0">
                <a:latin typeface="Verdana" pitchFamily="34" charset="0"/>
              </a:rPr>
              <a:t>Vy_52_Inovace_51_Trávení a metabolismus člověka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smtClean="0">
                <a:latin typeface="Verdana" pitchFamily="34" charset="0"/>
              </a:rPr>
              <a:t>Základní škola Jindřicha Pravečka Výprachtice 390</a:t>
            </a:r>
          </a:p>
          <a:p>
            <a:pPr eaLnBrk="1" hangingPunct="1"/>
            <a:r>
              <a:rPr lang="cs-CZ" sz="2400" smtClean="0">
                <a:latin typeface="Verdana" pitchFamily="34" charset="0"/>
              </a:rPr>
              <a:t>Reg.č.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1200" y="3810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xmlns="" val="3629293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Digitální studijní materiál je určen pro biologii člověka na základní škole. Zaobírá se učivem o metabolismu. Digitální studijní materiál je doplněn o obrazové materiály. Dále v prezentaci najdete odkazy a otázky vztahující se k tématu.</a:t>
            </a:r>
          </a:p>
        </p:txBody>
      </p:sp>
      <p:pic>
        <p:nvPicPr>
          <p:cNvPr id="3076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348495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1"/>
          <p:cNvSpPr txBox="1">
            <a:spLocks noChangeArrowheads="1"/>
          </p:cNvSpPr>
          <p:nvPr/>
        </p:nvSpPr>
        <p:spPr bwMode="auto">
          <a:xfrm>
            <a:off x="1752600" y="5715000"/>
            <a:ext cx="2362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otázka</a:t>
            </a:r>
          </a:p>
        </p:txBody>
      </p:sp>
      <p:pic>
        <p:nvPicPr>
          <p:cNvPr id="6" name="Picture 2" descr="C:\Users\Petr\AppData\Local\Microsoft\Windows\Temporary Internet Files\Content.IE5\3Y3Q5E6M\MC9003310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523926"/>
            <a:ext cx="669202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56176" y="57150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Odkaz na 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3103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metabolický </a:t>
            </a:r>
            <a:r>
              <a:rPr lang="cs-CZ" dirty="0"/>
              <a:t>biochemický </a:t>
            </a:r>
            <a:r>
              <a:rPr lang="cs-CZ" dirty="0" smtClean="0"/>
              <a:t>proces; </a:t>
            </a:r>
          </a:p>
          <a:p>
            <a:r>
              <a:rPr lang="cs-CZ" dirty="0" smtClean="0"/>
              <a:t>cílem </a:t>
            </a:r>
            <a:r>
              <a:rPr lang="cs-CZ" dirty="0"/>
              <a:t>je získání živin z </a:t>
            </a:r>
            <a:r>
              <a:rPr lang="cs-CZ" dirty="0" smtClean="0"/>
              <a:t>potravy; </a:t>
            </a:r>
          </a:p>
          <a:p>
            <a:r>
              <a:rPr lang="cs-CZ" dirty="0" smtClean="0"/>
              <a:t>potrava se </a:t>
            </a:r>
            <a:r>
              <a:rPr lang="cs-CZ" dirty="0"/>
              <a:t>rozkládá na jednodušší látky, které jsou dostatečně malé, aby mohly být absorbovány v </a:t>
            </a:r>
            <a:r>
              <a:rPr lang="cs-CZ" dirty="0" smtClean="0"/>
              <a:t>těle; </a:t>
            </a:r>
          </a:p>
          <a:p>
            <a:r>
              <a:rPr lang="cs-CZ" dirty="0" smtClean="0"/>
              <a:t>trávení </a:t>
            </a:r>
            <a:r>
              <a:rPr lang="cs-CZ" dirty="0"/>
              <a:t>je typické pro živočichy a většinu heterotrofních (masožravých) rostlin.</a:t>
            </a:r>
          </a:p>
        </p:txBody>
      </p:sp>
      <p:pic>
        <p:nvPicPr>
          <p:cNvPr id="4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937" y="5517232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54177" y="5517232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Kde probíhá mechanické zpracování potravy?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5733256"/>
            <a:ext cx="3096344" cy="92333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První mechanické zpracování probíhá dutině ústní.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2756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r>
              <a:rPr lang="cs-CZ" dirty="0"/>
              <a:t>Při trávení se </a:t>
            </a:r>
            <a:r>
              <a:rPr lang="cs-CZ" dirty="0" smtClean="0"/>
              <a:t>složité cukry mění </a:t>
            </a:r>
            <a:r>
              <a:rPr lang="cs-CZ" dirty="0"/>
              <a:t>na jednoduché </a:t>
            </a:r>
            <a:r>
              <a:rPr lang="cs-CZ" dirty="0" smtClean="0"/>
              <a:t>cukry; </a:t>
            </a:r>
          </a:p>
          <a:p>
            <a:r>
              <a:rPr lang="cs-CZ" dirty="0" smtClean="0"/>
              <a:t>tuky </a:t>
            </a:r>
            <a:r>
              <a:rPr lang="cs-CZ" dirty="0"/>
              <a:t>se štěpí na (acyl)glycerol a mastné kyseliny, bílkoviny zase na </a:t>
            </a:r>
            <a:r>
              <a:rPr lang="cs-CZ" dirty="0" smtClean="0"/>
              <a:t>aminokyseliny; </a:t>
            </a:r>
          </a:p>
          <a:p>
            <a:r>
              <a:rPr lang="cs-CZ" dirty="0" smtClean="0"/>
              <a:t>nukleové </a:t>
            </a:r>
            <a:r>
              <a:rPr lang="cs-CZ" dirty="0"/>
              <a:t>kyseliny se štěpí na </a:t>
            </a:r>
            <a:r>
              <a:rPr lang="cs-CZ" dirty="0" smtClean="0"/>
              <a:t>nukleosidy </a:t>
            </a:r>
            <a:r>
              <a:rPr lang="cs-CZ" dirty="0"/>
              <a:t>a kyselinu </a:t>
            </a:r>
            <a:r>
              <a:rPr lang="cs-CZ" dirty="0" smtClean="0"/>
              <a:t>fosforečnou;</a:t>
            </a:r>
          </a:p>
          <a:p>
            <a:r>
              <a:rPr lang="cs-CZ" dirty="0" smtClean="0"/>
              <a:t>po ukončení trávení, </a:t>
            </a:r>
            <a:r>
              <a:rPr lang="cs-CZ" dirty="0"/>
              <a:t>dochází ke vstřebávání </a:t>
            </a:r>
            <a:r>
              <a:rPr lang="cs-CZ" dirty="0" smtClean="0"/>
              <a:t>živin; </a:t>
            </a:r>
          </a:p>
          <a:p>
            <a:r>
              <a:rPr lang="cs-CZ" dirty="0" smtClean="0"/>
              <a:t>u </a:t>
            </a:r>
            <a:r>
              <a:rPr lang="cs-CZ" dirty="0"/>
              <a:t>vyšších živočichů se tak </a:t>
            </a:r>
            <a:r>
              <a:rPr lang="cs-CZ" dirty="0" smtClean="0"/>
              <a:t>děje </a:t>
            </a:r>
            <a:r>
              <a:rPr lang="cs-CZ" dirty="0"/>
              <a:t>převážně v tenkém střevě a částečně i v tlustém střevě.</a:t>
            </a:r>
          </a:p>
        </p:txBody>
      </p:sp>
      <p:pic>
        <p:nvPicPr>
          <p:cNvPr id="4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705805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90333" y="5823264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Mezi tenkým a tlustým střevem je ……………… 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6093296"/>
            <a:ext cx="158417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Slepé střevo</a:t>
            </a:r>
            <a:endParaRPr lang="cs-CZ" dirty="0"/>
          </a:p>
        </p:txBody>
      </p:sp>
      <p:pic>
        <p:nvPicPr>
          <p:cNvPr id="7" name="Picture 2" descr="C:\Users\Petr\AppData\Local\Microsoft\Windows\Temporary Internet Files\Content.IE5\3Y3Q5E6M\MC900331048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78653"/>
            <a:ext cx="669202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66454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</a:t>
            </a:r>
            <a:r>
              <a:rPr lang="cs-CZ" dirty="0"/>
              <a:t>polotekutá hmota tvořená částečně </a:t>
            </a:r>
            <a:r>
              <a:rPr lang="cs-CZ" dirty="0" smtClean="0"/>
              <a:t>strávenou potravou, </a:t>
            </a:r>
            <a:r>
              <a:rPr lang="cs-CZ" dirty="0"/>
              <a:t>dále vodou, chlorovodíkovou kyselinou a různými trávicími </a:t>
            </a:r>
            <a:r>
              <a:rPr lang="cs-CZ" dirty="0" smtClean="0"/>
              <a:t>enzymy; </a:t>
            </a:r>
          </a:p>
          <a:p>
            <a:r>
              <a:rPr lang="cs-CZ" dirty="0" smtClean="0"/>
              <a:t>vzniká </a:t>
            </a:r>
            <a:r>
              <a:rPr lang="cs-CZ" dirty="0"/>
              <a:t>v žaludku činností žaludečních šťáv a mechanickým zpracováváním v </a:t>
            </a:r>
            <a:r>
              <a:rPr lang="cs-CZ" dirty="0" smtClean="0"/>
              <a:t>žaludku;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40 minutách až několika hodinách (závisí na druhu a kvantitě jídla) vylučována dále do </a:t>
            </a:r>
            <a:r>
              <a:rPr lang="cs-CZ" dirty="0" smtClean="0"/>
              <a:t>dvanáctníku; </a:t>
            </a:r>
          </a:p>
          <a:p>
            <a:r>
              <a:rPr lang="cs-CZ" dirty="0" smtClean="0"/>
              <a:t>je </a:t>
            </a:r>
            <a:r>
              <a:rPr lang="cs-CZ" dirty="0"/>
              <a:t>velmi kyselá (pH 2), </a:t>
            </a:r>
            <a:r>
              <a:rPr lang="cs-CZ" dirty="0" smtClean="0"/>
              <a:t>stimuluje se žlučník</a:t>
            </a:r>
            <a:r>
              <a:rPr lang="cs-CZ" dirty="0"/>
              <a:t>, aby do střev vyloučil zásaditou </a:t>
            </a:r>
            <a:r>
              <a:rPr lang="cs-CZ" dirty="0" smtClean="0"/>
              <a:t>žluč; </a:t>
            </a:r>
          </a:p>
          <a:p>
            <a:r>
              <a:rPr lang="cs-CZ" dirty="0" smtClean="0"/>
              <a:t>na </a:t>
            </a:r>
            <a:r>
              <a:rPr lang="cs-CZ" dirty="0"/>
              <a:t>konci tenkého střeva už má trávenina pH 7.</a:t>
            </a:r>
          </a:p>
        </p:txBody>
      </p:sp>
    </p:spTree>
    <p:extLst>
      <p:ext uri="{BB962C8B-B14F-4D97-AF65-F5344CB8AC3E}">
        <p14:creationId xmlns:p14="http://schemas.microsoft.com/office/powerpoint/2010/main" xmlns="" val="4272710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Metabolismus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300" dirty="0"/>
              <a:t>neboli </a:t>
            </a:r>
            <a:r>
              <a:rPr lang="cs-CZ" sz="3300" b="1" dirty="0"/>
              <a:t>látková přeměna</a:t>
            </a:r>
            <a:r>
              <a:rPr lang="cs-CZ" sz="3300" dirty="0"/>
              <a:t> je soubor všech </a:t>
            </a:r>
            <a:r>
              <a:rPr lang="cs-CZ" sz="3300" dirty="0" smtClean="0"/>
              <a:t>reakcí </a:t>
            </a:r>
            <a:r>
              <a:rPr lang="cs-CZ" sz="3300" dirty="0"/>
              <a:t>(tzv. metabolických drah), při nichž dochází k přeměně látek a energií v </a:t>
            </a:r>
            <a:r>
              <a:rPr lang="cs-CZ" sz="3300" dirty="0" smtClean="0"/>
              <a:t>živých organismech;</a:t>
            </a:r>
          </a:p>
          <a:p>
            <a:endParaRPr lang="cs-CZ" sz="3000" dirty="0" smtClean="0"/>
          </a:p>
          <a:p>
            <a:r>
              <a:rPr lang="cs-CZ" sz="3500" dirty="0" smtClean="0"/>
              <a:t>zdrojem </a:t>
            </a:r>
            <a:r>
              <a:rPr lang="cs-CZ" sz="3500" dirty="0"/>
              <a:t>energie je potrava rozložená na </a:t>
            </a:r>
            <a:r>
              <a:rPr lang="cs-CZ" sz="3500" b="1" dirty="0"/>
              <a:t>základní živiny</a:t>
            </a:r>
          </a:p>
          <a:p>
            <a:pPr lvl="1"/>
            <a:r>
              <a:rPr lang="cs-CZ" sz="3000" dirty="0">
                <a:solidFill>
                  <a:srgbClr val="0070C0"/>
                </a:solidFill>
              </a:rPr>
              <a:t>sacharidy (cukry)</a:t>
            </a:r>
          </a:p>
          <a:p>
            <a:pPr lvl="1"/>
            <a:r>
              <a:rPr lang="cs-CZ" sz="3000" dirty="0">
                <a:solidFill>
                  <a:srgbClr val="0070C0"/>
                </a:solidFill>
              </a:rPr>
              <a:t>bílkoviny</a:t>
            </a:r>
          </a:p>
          <a:p>
            <a:pPr lvl="1"/>
            <a:r>
              <a:rPr lang="cs-CZ" sz="3000" dirty="0">
                <a:solidFill>
                  <a:srgbClr val="0070C0"/>
                </a:solidFill>
              </a:rPr>
              <a:t>tuky</a:t>
            </a:r>
          </a:p>
          <a:p>
            <a:r>
              <a:rPr lang="cs-CZ" sz="3500" dirty="0"/>
              <a:t>důležitou složkou je </a:t>
            </a:r>
            <a:r>
              <a:rPr lang="cs-CZ" sz="3500" dirty="0">
                <a:solidFill>
                  <a:srgbClr val="0070C0"/>
                </a:solidFill>
              </a:rPr>
              <a:t>voda, minerální látky,</a:t>
            </a:r>
            <a:r>
              <a:rPr lang="cs-CZ" sz="3500" dirty="0"/>
              <a:t> </a:t>
            </a:r>
            <a:r>
              <a:rPr lang="cs-CZ" sz="3500" dirty="0">
                <a:solidFill>
                  <a:srgbClr val="0070C0"/>
                </a:solidFill>
              </a:rPr>
              <a:t>vitamíny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4509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2846618671"/>
              </p:ext>
            </p:extLst>
          </p:nvPr>
        </p:nvGraphicFramePr>
        <p:xfrm>
          <a:off x="539552" y="404664"/>
          <a:ext cx="8064896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2870366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Přeměna látek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876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energie chemická se mění na mechanickou (pohyb);</a:t>
            </a:r>
          </a:p>
          <a:p>
            <a:r>
              <a:rPr lang="cs-CZ" sz="2800" dirty="0" smtClean="0"/>
              <a:t>energie se uvolňuje nebo spotřebovává;</a:t>
            </a:r>
          </a:p>
          <a:p>
            <a:r>
              <a:rPr lang="cs-CZ" sz="2800" b="1" dirty="0" smtClean="0"/>
              <a:t>příjem a výdej energie má být v rovnováze</a:t>
            </a:r>
          </a:p>
          <a:p>
            <a:r>
              <a:rPr lang="cs-CZ" sz="2800" dirty="0" smtClean="0"/>
              <a:t>energetická potřeba organismu závisí na věku, pohlaví, výšce, hmotnosti a činnosti jedince;</a:t>
            </a:r>
          </a:p>
          <a:p>
            <a:r>
              <a:rPr lang="cs-CZ" sz="2800" dirty="0" smtClean="0"/>
              <a:t>nejvyšší hodnotu energie mají </a:t>
            </a:r>
            <a:r>
              <a:rPr lang="cs-CZ" sz="2800" b="1" dirty="0" smtClean="0"/>
              <a:t>tuky;</a:t>
            </a:r>
          </a:p>
          <a:p>
            <a:r>
              <a:rPr lang="cs-CZ" sz="2800" dirty="0" smtClean="0"/>
              <a:t>nejdostupnějším zdrojem energie jsou </a:t>
            </a:r>
            <a:r>
              <a:rPr lang="cs-CZ" sz="2800" b="1" dirty="0" smtClean="0"/>
              <a:t>sacharidy;</a:t>
            </a:r>
          </a:p>
          <a:p>
            <a:r>
              <a:rPr lang="cs-CZ" sz="2800" b="1" dirty="0" smtClean="0"/>
              <a:t>bílkoviny</a:t>
            </a:r>
            <a:r>
              <a:rPr lang="cs-CZ" sz="2800" dirty="0" smtClean="0"/>
              <a:t> jsou nejhodnotnější živinou – nedají se nahradit.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1078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Další složky potravy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/>
              <a:t>důležitá složka potravy je </a:t>
            </a:r>
            <a:r>
              <a:rPr lang="cs-CZ" sz="3000" b="1" dirty="0" smtClean="0"/>
              <a:t>vláknina;</a:t>
            </a:r>
            <a:r>
              <a:rPr lang="cs-CZ" sz="3000" dirty="0" smtClean="0"/>
              <a:t> </a:t>
            </a:r>
          </a:p>
          <a:p>
            <a:r>
              <a:rPr lang="cs-CZ" sz="3000" dirty="0" smtClean="0"/>
              <a:t>množství </a:t>
            </a:r>
            <a:r>
              <a:rPr lang="cs-CZ" sz="3000" b="1" dirty="0" smtClean="0"/>
              <a:t>vody denně 2 litry;</a:t>
            </a:r>
          </a:p>
          <a:p>
            <a:r>
              <a:rPr lang="cs-CZ" sz="3000" b="1" dirty="0" smtClean="0"/>
              <a:t>minerální látky </a:t>
            </a:r>
            <a:r>
              <a:rPr lang="cs-CZ" sz="3000" dirty="0" smtClean="0"/>
              <a:t>– podílejí se na </a:t>
            </a:r>
            <a:r>
              <a:rPr lang="cs-CZ" sz="3000" u="sng" dirty="0" smtClean="0"/>
              <a:t>stavbě kostí</a:t>
            </a:r>
            <a:r>
              <a:rPr lang="cs-CZ" sz="3000" dirty="0" smtClean="0"/>
              <a:t>, </a:t>
            </a:r>
            <a:r>
              <a:rPr lang="cs-CZ" sz="3000" u="sng" dirty="0" smtClean="0"/>
              <a:t>zubů</a:t>
            </a:r>
            <a:r>
              <a:rPr lang="cs-CZ" sz="3000" dirty="0" smtClean="0"/>
              <a:t>, jsou </a:t>
            </a:r>
            <a:r>
              <a:rPr lang="cs-CZ" sz="3000" u="sng" dirty="0" smtClean="0"/>
              <a:t>součástí krve</a:t>
            </a:r>
            <a:r>
              <a:rPr lang="cs-CZ" sz="3000" dirty="0" smtClean="0"/>
              <a:t>, ovlivňují </a:t>
            </a:r>
            <a:r>
              <a:rPr lang="cs-CZ" sz="3000" u="sng" dirty="0" smtClean="0"/>
              <a:t>činnost svalů</a:t>
            </a:r>
            <a:r>
              <a:rPr lang="cs-CZ" sz="3000" dirty="0" smtClean="0"/>
              <a:t>, </a:t>
            </a:r>
            <a:r>
              <a:rPr lang="cs-CZ" sz="3000" u="sng" dirty="0" smtClean="0"/>
              <a:t>nervové soustavy </a:t>
            </a:r>
            <a:r>
              <a:rPr lang="cs-CZ" sz="3000" dirty="0" smtClean="0"/>
              <a:t>a </a:t>
            </a:r>
            <a:r>
              <a:rPr lang="cs-CZ" sz="3000" u="sng" dirty="0" smtClean="0"/>
              <a:t>trávení</a:t>
            </a:r>
            <a:endParaRPr lang="cs-CZ" sz="3000" u="sng" dirty="0"/>
          </a:p>
          <a:p>
            <a:pPr lvl="1"/>
            <a:r>
              <a:rPr lang="cs-CZ" dirty="0" smtClean="0"/>
              <a:t>vápník (Ca)</a:t>
            </a:r>
          </a:p>
          <a:p>
            <a:pPr lvl="1"/>
            <a:r>
              <a:rPr lang="cs-CZ" dirty="0" smtClean="0"/>
              <a:t>sodík (Na) </a:t>
            </a:r>
          </a:p>
          <a:p>
            <a:pPr lvl="1"/>
            <a:r>
              <a:rPr lang="cs-CZ" dirty="0" smtClean="0"/>
              <a:t>draslík (K)</a:t>
            </a:r>
          </a:p>
          <a:p>
            <a:pPr lvl="1"/>
            <a:r>
              <a:rPr lang="cs-CZ" dirty="0" smtClean="0"/>
              <a:t>fosfor (P)</a:t>
            </a:r>
          </a:p>
          <a:p>
            <a:pPr lvl="1"/>
            <a:r>
              <a:rPr lang="cs-CZ" dirty="0" smtClean="0"/>
              <a:t>železo (</a:t>
            </a:r>
            <a:r>
              <a:rPr lang="cs-CZ" dirty="0" err="1" smtClean="0"/>
              <a:t>Fe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7034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078793306"/>
              </p:ext>
            </p:extLst>
          </p:nvPr>
        </p:nvGraphicFramePr>
        <p:xfrm>
          <a:off x="457200" y="980728"/>
          <a:ext cx="8229600" cy="51454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xmlns="" val="1984766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Vitamíny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Rozpustné v tucích:</a:t>
            </a:r>
          </a:p>
          <a:p>
            <a:pPr lvl="1"/>
            <a:r>
              <a:rPr lang="cs-CZ" dirty="0" smtClean="0"/>
              <a:t>A – zrak – mléko, mrkev</a:t>
            </a:r>
          </a:p>
          <a:p>
            <a:pPr lvl="1"/>
            <a:r>
              <a:rPr lang="cs-CZ" dirty="0" smtClean="0"/>
              <a:t>D – protikřivičný – rybí tuk, máslo, vejce, opalování</a:t>
            </a:r>
          </a:p>
          <a:p>
            <a:pPr lvl="1"/>
            <a:r>
              <a:rPr lang="cs-CZ" dirty="0" smtClean="0"/>
              <a:t>E – porucha tvorby </a:t>
            </a:r>
            <a:r>
              <a:rPr lang="cs-CZ" dirty="0" err="1" smtClean="0"/>
              <a:t>pohl</a:t>
            </a:r>
            <a:r>
              <a:rPr lang="cs-CZ" dirty="0" smtClean="0"/>
              <a:t>. Hormonů – vejce, mléko</a:t>
            </a:r>
          </a:p>
          <a:p>
            <a:pPr lvl="1"/>
            <a:r>
              <a:rPr lang="cs-CZ" dirty="0" smtClean="0"/>
              <a:t>K – vliv na srážlivost krve – zelené rostliny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 vodě:</a:t>
            </a:r>
          </a:p>
          <a:p>
            <a:r>
              <a:rPr lang="cs-CZ" dirty="0" smtClean="0"/>
              <a:t>B</a:t>
            </a:r>
            <a:r>
              <a:rPr lang="cs-CZ" baseline="-25000" dirty="0" smtClean="0"/>
              <a:t>1</a:t>
            </a:r>
            <a:r>
              <a:rPr lang="cs-CZ" dirty="0" smtClean="0"/>
              <a:t>B</a:t>
            </a:r>
            <a:r>
              <a:rPr lang="cs-CZ" baseline="-25000" dirty="0" smtClean="0"/>
              <a:t>2</a:t>
            </a:r>
            <a:r>
              <a:rPr lang="cs-CZ" dirty="0" smtClean="0"/>
              <a:t>B</a:t>
            </a:r>
            <a:r>
              <a:rPr lang="cs-CZ" baseline="-25000" dirty="0" smtClean="0"/>
              <a:t>6</a:t>
            </a:r>
            <a:r>
              <a:rPr lang="cs-CZ" dirty="0" smtClean="0"/>
              <a:t>B</a:t>
            </a:r>
            <a:r>
              <a:rPr lang="cs-CZ" baseline="-25000" dirty="0" smtClean="0"/>
              <a:t>12 </a:t>
            </a:r>
            <a:r>
              <a:rPr lang="cs-CZ" dirty="0" smtClean="0"/>
              <a:t>– hojení ran, záněty, poškození sliznic – droždí, mléko, maso, vejce</a:t>
            </a:r>
          </a:p>
          <a:p>
            <a:r>
              <a:rPr lang="cs-CZ" dirty="0" smtClean="0"/>
              <a:t>C – obranyschopný, - citrusy, ovoce a zelenina</a:t>
            </a:r>
          </a:p>
          <a:p>
            <a:r>
              <a:rPr lang="cs-CZ" dirty="0" smtClean="0"/>
              <a:t>PP – vliv na činnost mozku – maso, vnitřnosti, droždí</a:t>
            </a:r>
            <a:endParaRPr lang="cs-CZ" dirty="0"/>
          </a:p>
        </p:txBody>
      </p:sp>
      <p:pic>
        <p:nvPicPr>
          <p:cNvPr id="6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5517232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97645" y="5733256"/>
            <a:ext cx="1774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Co je to provitamín?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5373216"/>
            <a:ext cx="1800200" cy="1477328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látka, kterou živočichové dokáží přeměnit na vlastní vitamin</a:t>
            </a:r>
          </a:p>
        </p:txBody>
      </p:sp>
    </p:spTree>
    <p:extLst>
      <p:ext uri="{BB962C8B-B14F-4D97-AF65-F5344CB8AC3E}">
        <p14:creationId xmlns:p14="http://schemas.microsoft.com/office/powerpoint/2010/main" xmlns="" val="39174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Stanovení správné hmotnosti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Existuje mnoho postupů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BMI</a:t>
            </a:r>
            <a:endParaRPr lang="cs-CZ" dirty="0"/>
          </a:p>
          <a:p>
            <a:pPr lvl="1"/>
            <a:r>
              <a:rPr lang="cs-CZ" dirty="0"/>
              <a:t>BMI=hmotnost (kg)/výška </a:t>
            </a:r>
            <a:r>
              <a:rPr lang="cs-CZ" baseline="30000" dirty="0"/>
              <a:t>2 </a:t>
            </a:r>
            <a:r>
              <a:rPr lang="cs-CZ" dirty="0"/>
              <a:t>(m)</a:t>
            </a:r>
          </a:p>
          <a:p>
            <a:pPr lvl="1"/>
            <a:r>
              <a:rPr lang="cs-CZ" dirty="0"/>
              <a:t>výsledek </a:t>
            </a:r>
            <a:r>
              <a:rPr lang="cs-CZ" dirty="0" smtClean="0"/>
              <a:t>je potřeba zakreslit </a:t>
            </a:r>
            <a:r>
              <a:rPr lang="cs-CZ" dirty="0"/>
              <a:t>do </a:t>
            </a:r>
            <a:r>
              <a:rPr lang="cs-CZ" dirty="0" smtClean="0"/>
              <a:t>tabulky</a:t>
            </a:r>
          </a:p>
          <a:p>
            <a:pPr lvl="1"/>
            <a:endParaRPr lang="cs-CZ" dirty="0"/>
          </a:p>
          <a:p>
            <a:pPr marL="971550" lvl="1" indent="-514350">
              <a:buFont typeface="+mj-lt"/>
              <a:buAutoNum type="arabicPeriod" startAt="2"/>
            </a:pPr>
            <a:r>
              <a:rPr lang="cs-CZ" dirty="0"/>
              <a:t>WHR </a:t>
            </a:r>
            <a:r>
              <a:rPr lang="cs-CZ" dirty="0" smtClean="0"/>
              <a:t>– index</a:t>
            </a:r>
          </a:p>
          <a:p>
            <a:pPr marL="457200" lvl="1" indent="0">
              <a:buNone/>
            </a:pPr>
            <a:r>
              <a:rPr lang="cs-CZ" dirty="0" smtClean="0"/>
              <a:t>- Poměr obvodu boků a pasu</a:t>
            </a:r>
            <a:endParaRPr lang="cs-CZ" dirty="0"/>
          </a:p>
          <a:p>
            <a:r>
              <a:rPr lang="cs-CZ" dirty="0" smtClean="0"/>
              <a:t>Jednoduché řešení </a:t>
            </a:r>
            <a:r>
              <a:rPr lang="cs-CZ" dirty="0" smtClean="0">
                <a:hlinkClick r:id="rId3"/>
              </a:rPr>
              <a:t>zde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93868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Správný příjem a výdej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r>
              <a:rPr lang="cs-CZ" dirty="0" smtClean="0"/>
              <a:t>Velký příjem a malý výdej – nadváha – usazování tuků na stehnech, bocích, břichu;	</a:t>
            </a:r>
          </a:p>
          <a:p>
            <a:endParaRPr lang="cs-CZ" dirty="0" smtClean="0"/>
          </a:p>
          <a:p>
            <a:r>
              <a:rPr lang="cs-CZ" dirty="0" smtClean="0"/>
              <a:t>Velký výdej malý příjem – podvýživa – šlachovitost</a:t>
            </a:r>
          </a:p>
          <a:p>
            <a:endParaRPr lang="cs-CZ" dirty="0" smtClean="0"/>
          </a:p>
          <a:p>
            <a:r>
              <a:rPr lang="cs-CZ" dirty="0" smtClean="0"/>
              <a:t>Správnou váhu zjistíte pomocí vzorce BMI</a:t>
            </a:r>
          </a:p>
          <a:p>
            <a:r>
              <a:rPr lang="cs-CZ" dirty="0" smtClean="0"/>
              <a:t>BMI=hmotnost (kg)/výška </a:t>
            </a:r>
            <a:r>
              <a:rPr lang="cs-CZ" baseline="30000" dirty="0" smtClean="0"/>
              <a:t>2 </a:t>
            </a:r>
            <a:r>
              <a:rPr lang="cs-CZ" dirty="0" smtClean="0"/>
              <a:t>(m)</a:t>
            </a:r>
          </a:p>
          <a:p>
            <a:r>
              <a:rPr lang="cs-CZ" dirty="0" smtClean="0"/>
              <a:t>výsledek zakresli do tabulky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79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hlapci graf BM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3979"/>
            <a:ext cx="4824536" cy="6834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4361" y="101288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Chlapci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495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9534"/>
            <a:ext cx="4868144" cy="685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90872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Dívky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150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Mechanické zpracování potravy probíhá v dutině ústní.</a:t>
            </a:r>
          </a:p>
          <a:p>
            <a:r>
              <a:rPr lang="cs-CZ" dirty="0" smtClean="0"/>
              <a:t>Mezi tlustým a tenkých střevem je apendix. (slepé střevo)</a:t>
            </a:r>
          </a:p>
          <a:p>
            <a:r>
              <a:rPr lang="cs-CZ" dirty="0" smtClean="0"/>
              <a:t>Provitamín </a:t>
            </a:r>
            <a:r>
              <a:rPr lang="cs-CZ" dirty="0"/>
              <a:t>- látka, kterou živočichové dokáží přeměnit na vlastní vitamin</a:t>
            </a:r>
          </a:p>
        </p:txBody>
      </p:sp>
    </p:spTree>
    <p:extLst>
      <p:ext uri="{BB962C8B-B14F-4D97-AF65-F5344CB8AC3E}">
        <p14:creationId xmlns:p14="http://schemas.microsoft.com/office/powerpoint/2010/main" xmlns="" val="174225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</a:t>
            </a:r>
            <a:r>
              <a:rPr lang="cs-CZ" smtClean="0"/>
              <a:t>obrazového </a:t>
            </a:r>
            <a:r>
              <a:rPr lang="cs-CZ" dirty="0" smtClean="0"/>
              <a:t>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Bláha, P., </a:t>
            </a:r>
            <a:r>
              <a:rPr lang="cs-CZ" dirty="0" err="1" smtClean="0"/>
              <a:t>Vignerová</a:t>
            </a:r>
            <a:r>
              <a:rPr lang="cs-CZ" dirty="0" smtClean="0"/>
              <a:t>, J. a kol. VI. Celostátní antropologický výzkum dětí a mládeže 2001. československý pediatr. 2003. roč. 58, č.12, str.766 -770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294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133</TotalTime>
  <Words>723</Words>
  <Application>Microsoft Office PowerPoint</Application>
  <PresentationFormat>Předvádění na obrazovce (4:3)</PresentationFormat>
  <Paragraphs>115</Paragraphs>
  <Slides>17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Přehlednost</vt:lpstr>
      <vt:lpstr>Vy_52_Inovace_51_Trávení a metabolismus člověka</vt:lpstr>
      <vt:lpstr>Anotace</vt:lpstr>
      <vt:lpstr>Trávení</vt:lpstr>
      <vt:lpstr>Trávení</vt:lpstr>
      <vt:lpstr>Trávenina</vt:lpstr>
      <vt:lpstr>Metabolismus</vt:lpstr>
      <vt:lpstr>Snímek 7</vt:lpstr>
      <vt:lpstr>Přeměna látek</vt:lpstr>
      <vt:lpstr>Další složky potravy</vt:lpstr>
      <vt:lpstr>Snímek 10</vt:lpstr>
      <vt:lpstr>Vitamíny</vt:lpstr>
      <vt:lpstr>Stanovení správné hmotnosti</vt:lpstr>
      <vt:lpstr>Správný příjem a výdej</vt:lpstr>
      <vt:lpstr>Snímek 14</vt:lpstr>
      <vt:lpstr>Snímek 15</vt:lpstr>
      <vt:lpstr>Odpovědi na otázky:</vt:lpstr>
      <vt:lpstr>Zdroje obrazového materiálu: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Vy_32_Inovace_B16_Metabolismus člověka</dc:title>
  <dc:creator>Petr</dc:creator>
  <cp:lastModifiedBy>šárka</cp:lastModifiedBy>
  <cp:revision>18</cp:revision>
  <dcterms:created xsi:type="dcterms:W3CDTF">2012-11-17T19:40:35Z</dcterms:created>
  <dcterms:modified xsi:type="dcterms:W3CDTF">2013-05-27T19:59:47Z</dcterms:modified>
</cp:coreProperties>
</file>