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3" r:id="rId4"/>
    <p:sldId id="260" r:id="rId5"/>
    <p:sldId id="258" r:id="rId6"/>
    <p:sldId id="262" r:id="rId7"/>
    <p:sldId id="261" r:id="rId8"/>
    <p:sldId id="259" r:id="rId9"/>
    <p:sldId id="265" r:id="rId10"/>
    <p:sldId id="267" r:id="rId11"/>
    <p:sldId id="266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0AD080-7D50-4917-A8C5-C88AD526621D}" type="doc">
      <dgm:prSet loTypeId="urn:microsoft.com/office/officeart/2005/8/layout/orgChart1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0FF96C8E-6127-41C6-9E41-6E038B11AE67}">
      <dgm:prSet phldrT="[Text]"/>
      <dgm:spPr/>
      <dgm:t>
        <a:bodyPr/>
        <a:lstStyle/>
        <a:p>
          <a:r>
            <a:rPr lang="cs-CZ" dirty="0" smtClean="0"/>
            <a:t>Vyvřelé horniny</a:t>
          </a:r>
          <a:endParaRPr lang="cs-CZ" dirty="0"/>
        </a:p>
      </dgm:t>
    </dgm:pt>
    <dgm:pt modelId="{1C5065C1-0B21-4134-9485-522C4A774977}" type="parTrans" cxnId="{E027729C-5B33-4F3D-8C38-DBCBE1CCA325}">
      <dgm:prSet/>
      <dgm:spPr/>
      <dgm:t>
        <a:bodyPr/>
        <a:lstStyle/>
        <a:p>
          <a:endParaRPr lang="cs-CZ"/>
        </a:p>
      </dgm:t>
    </dgm:pt>
    <dgm:pt modelId="{E87182FE-4975-49D0-BD63-97169F40517F}" type="sibTrans" cxnId="{E027729C-5B33-4F3D-8C38-DBCBE1CCA325}">
      <dgm:prSet/>
      <dgm:spPr/>
      <dgm:t>
        <a:bodyPr/>
        <a:lstStyle/>
        <a:p>
          <a:endParaRPr lang="cs-CZ"/>
        </a:p>
      </dgm:t>
    </dgm:pt>
    <dgm:pt modelId="{E7E3FE99-4104-4C73-BB6E-E68025622E1D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Hlubinné vyvřeliny</a:t>
          </a:r>
          <a:endParaRPr lang="cs-CZ" dirty="0"/>
        </a:p>
      </dgm:t>
    </dgm:pt>
    <dgm:pt modelId="{605677FE-B292-47E0-B6E7-E28B70EFD02D}" type="parTrans" cxnId="{14960589-503D-48D2-B731-0F477E173F00}">
      <dgm:prSet/>
      <dgm:spPr/>
      <dgm:t>
        <a:bodyPr/>
        <a:lstStyle/>
        <a:p>
          <a:endParaRPr lang="cs-CZ"/>
        </a:p>
      </dgm:t>
    </dgm:pt>
    <dgm:pt modelId="{9F868785-8D89-496C-A726-596E1F1C0A54}" type="sibTrans" cxnId="{14960589-503D-48D2-B731-0F477E173F00}">
      <dgm:prSet/>
      <dgm:spPr/>
      <dgm:t>
        <a:bodyPr/>
        <a:lstStyle/>
        <a:p>
          <a:endParaRPr lang="cs-CZ"/>
        </a:p>
      </dgm:t>
    </dgm:pt>
    <dgm:pt modelId="{41E197CA-1AF9-4B87-BB2F-0674AE16689B}">
      <dgm:prSet phldrT="[Text]"/>
      <dgm:spPr>
        <a:solidFill>
          <a:schemeClr val="accent6"/>
        </a:solidFill>
      </dgm:spPr>
      <dgm:t>
        <a:bodyPr/>
        <a:lstStyle/>
        <a:p>
          <a:r>
            <a:rPr lang="cs-CZ" dirty="0" smtClean="0"/>
            <a:t>Výlevné vyvřeliny</a:t>
          </a:r>
          <a:endParaRPr lang="cs-CZ" dirty="0"/>
        </a:p>
      </dgm:t>
    </dgm:pt>
    <dgm:pt modelId="{AE2C2234-9E6C-4C2A-B781-523B12511602}" type="parTrans" cxnId="{8BE64118-B37C-44C9-8184-5E0EC15E4D27}">
      <dgm:prSet/>
      <dgm:spPr/>
      <dgm:t>
        <a:bodyPr/>
        <a:lstStyle/>
        <a:p>
          <a:endParaRPr lang="cs-CZ"/>
        </a:p>
      </dgm:t>
    </dgm:pt>
    <dgm:pt modelId="{67A1F88A-BA1E-4C49-AEC9-42DE2FEEE713}" type="sibTrans" cxnId="{8BE64118-B37C-44C9-8184-5E0EC15E4D27}">
      <dgm:prSet/>
      <dgm:spPr/>
      <dgm:t>
        <a:bodyPr/>
        <a:lstStyle/>
        <a:p>
          <a:endParaRPr lang="cs-CZ"/>
        </a:p>
      </dgm:t>
    </dgm:pt>
    <dgm:pt modelId="{051BA2EC-2815-4978-8AF5-403CFEF657BB}" type="pres">
      <dgm:prSet presAssocID="{4A0AD080-7D50-4917-A8C5-C88AD526621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B462042-9580-4AC9-A0D8-EC328D908D5F}" type="pres">
      <dgm:prSet presAssocID="{0FF96C8E-6127-41C6-9E41-6E038B11AE67}" presName="hierRoot1" presStyleCnt="0">
        <dgm:presLayoutVars>
          <dgm:hierBranch val="init"/>
        </dgm:presLayoutVars>
      </dgm:prSet>
      <dgm:spPr/>
    </dgm:pt>
    <dgm:pt modelId="{2EACAC69-C3CF-434F-9F33-820C44336432}" type="pres">
      <dgm:prSet presAssocID="{0FF96C8E-6127-41C6-9E41-6E038B11AE67}" presName="rootComposite1" presStyleCnt="0"/>
      <dgm:spPr/>
    </dgm:pt>
    <dgm:pt modelId="{7B30CE24-F405-4BCA-AE78-E5F93EFAE7F2}" type="pres">
      <dgm:prSet presAssocID="{0FF96C8E-6127-41C6-9E41-6E038B11AE67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829814-8045-4A86-BE7B-6BF7E4EB9E08}" type="pres">
      <dgm:prSet presAssocID="{0FF96C8E-6127-41C6-9E41-6E038B11AE67}" presName="rootConnector1" presStyleLbl="node1" presStyleIdx="0" presStyleCnt="0"/>
      <dgm:spPr/>
      <dgm:t>
        <a:bodyPr/>
        <a:lstStyle/>
        <a:p>
          <a:endParaRPr lang="cs-CZ"/>
        </a:p>
      </dgm:t>
    </dgm:pt>
    <dgm:pt modelId="{582C8B2A-E7A5-4CA5-BE1F-9C73A26DC5AA}" type="pres">
      <dgm:prSet presAssocID="{0FF96C8E-6127-41C6-9E41-6E038B11AE67}" presName="hierChild2" presStyleCnt="0"/>
      <dgm:spPr/>
    </dgm:pt>
    <dgm:pt modelId="{276AE420-7FAD-46DB-A31F-011291629FB7}" type="pres">
      <dgm:prSet presAssocID="{605677FE-B292-47E0-B6E7-E28B70EFD02D}" presName="Name37" presStyleLbl="parChTrans1D2" presStyleIdx="0" presStyleCnt="2"/>
      <dgm:spPr/>
      <dgm:t>
        <a:bodyPr/>
        <a:lstStyle/>
        <a:p>
          <a:endParaRPr lang="cs-CZ"/>
        </a:p>
      </dgm:t>
    </dgm:pt>
    <dgm:pt modelId="{9AE91C87-6680-4BE7-B5CC-5AD9A5F78EE8}" type="pres">
      <dgm:prSet presAssocID="{E7E3FE99-4104-4C73-BB6E-E68025622E1D}" presName="hierRoot2" presStyleCnt="0">
        <dgm:presLayoutVars>
          <dgm:hierBranch val="init"/>
        </dgm:presLayoutVars>
      </dgm:prSet>
      <dgm:spPr/>
    </dgm:pt>
    <dgm:pt modelId="{B6FBC046-C406-4995-B2C6-D33AF6DF63C7}" type="pres">
      <dgm:prSet presAssocID="{E7E3FE99-4104-4C73-BB6E-E68025622E1D}" presName="rootComposite" presStyleCnt="0"/>
      <dgm:spPr/>
    </dgm:pt>
    <dgm:pt modelId="{60770EF9-824A-4E7B-9E02-D8524AECA980}" type="pres">
      <dgm:prSet presAssocID="{E7E3FE99-4104-4C73-BB6E-E68025622E1D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194AE9-8CFC-4827-9ECE-A03A9C92D025}" type="pres">
      <dgm:prSet presAssocID="{E7E3FE99-4104-4C73-BB6E-E68025622E1D}" presName="rootConnector" presStyleLbl="node2" presStyleIdx="0" presStyleCnt="2"/>
      <dgm:spPr/>
      <dgm:t>
        <a:bodyPr/>
        <a:lstStyle/>
        <a:p>
          <a:endParaRPr lang="cs-CZ"/>
        </a:p>
      </dgm:t>
    </dgm:pt>
    <dgm:pt modelId="{3CC61321-EA75-4660-94B6-4407DEFF6E71}" type="pres">
      <dgm:prSet presAssocID="{E7E3FE99-4104-4C73-BB6E-E68025622E1D}" presName="hierChild4" presStyleCnt="0"/>
      <dgm:spPr/>
    </dgm:pt>
    <dgm:pt modelId="{F44538C2-02D6-49A4-BB81-FF2688D72960}" type="pres">
      <dgm:prSet presAssocID="{E7E3FE99-4104-4C73-BB6E-E68025622E1D}" presName="hierChild5" presStyleCnt="0"/>
      <dgm:spPr/>
    </dgm:pt>
    <dgm:pt modelId="{E4EF6DF9-665D-4533-A9B0-D98971F5A159}" type="pres">
      <dgm:prSet presAssocID="{AE2C2234-9E6C-4C2A-B781-523B12511602}" presName="Name37" presStyleLbl="parChTrans1D2" presStyleIdx="1" presStyleCnt="2"/>
      <dgm:spPr/>
      <dgm:t>
        <a:bodyPr/>
        <a:lstStyle/>
        <a:p>
          <a:endParaRPr lang="cs-CZ"/>
        </a:p>
      </dgm:t>
    </dgm:pt>
    <dgm:pt modelId="{18030E23-6403-47A3-A95D-55FDC7C8290E}" type="pres">
      <dgm:prSet presAssocID="{41E197CA-1AF9-4B87-BB2F-0674AE16689B}" presName="hierRoot2" presStyleCnt="0">
        <dgm:presLayoutVars>
          <dgm:hierBranch val="init"/>
        </dgm:presLayoutVars>
      </dgm:prSet>
      <dgm:spPr/>
    </dgm:pt>
    <dgm:pt modelId="{DD81B8E1-DC6D-40BA-910E-CD574FF3E8F7}" type="pres">
      <dgm:prSet presAssocID="{41E197CA-1AF9-4B87-BB2F-0674AE16689B}" presName="rootComposite" presStyleCnt="0"/>
      <dgm:spPr/>
    </dgm:pt>
    <dgm:pt modelId="{E16EDDE4-26C7-4866-AAEB-37A4D1D609A6}" type="pres">
      <dgm:prSet presAssocID="{41E197CA-1AF9-4B87-BB2F-0674AE16689B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C6D67F-8F91-47C9-9ED5-08F8931A61EA}" type="pres">
      <dgm:prSet presAssocID="{41E197CA-1AF9-4B87-BB2F-0674AE16689B}" presName="rootConnector" presStyleLbl="node2" presStyleIdx="1" presStyleCnt="2"/>
      <dgm:spPr/>
      <dgm:t>
        <a:bodyPr/>
        <a:lstStyle/>
        <a:p>
          <a:endParaRPr lang="cs-CZ"/>
        </a:p>
      </dgm:t>
    </dgm:pt>
    <dgm:pt modelId="{79D4CB4D-FFFB-4590-BCCA-F92DCBDC371F}" type="pres">
      <dgm:prSet presAssocID="{41E197CA-1AF9-4B87-BB2F-0674AE16689B}" presName="hierChild4" presStyleCnt="0"/>
      <dgm:spPr/>
    </dgm:pt>
    <dgm:pt modelId="{B1749CD2-5007-41B9-BAEA-FDE93D6F3FEC}" type="pres">
      <dgm:prSet presAssocID="{41E197CA-1AF9-4B87-BB2F-0674AE16689B}" presName="hierChild5" presStyleCnt="0"/>
      <dgm:spPr/>
    </dgm:pt>
    <dgm:pt modelId="{700082BD-C5BF-4F3A-AD79-7447740D6A0D}" type="pres">
      <dgm:prSet presAssocID="{0FF96C8E-6127-41C6-9E41-6E038B11AE67}" presName="hierChild3" presStyleCnt="0"/>
      <dgm:spPr/>
    </dgm:pt>
  </dgm:ptLst>
  <dgm:cxnLst>
    <dgm:cxn modelId="{62F51A00-2FA1-4231-A1C5-711CCC941949}" type="presOf" srcId="{E7E3FE99-4104-4C73-BB6E-E68025622E1D}" destId="{0B194AE9-8CFC-4827-9ECE-A03A9C92D025}" srcOrd="1" destOrd="0" presId="urn:microsoft.com/office/officeart/2005/8/layout/orgChart1"/>
    <dgm:cxn modelId="{E027729C-5B33-4F3D-8C38-DBCBE1CCA325}" srcId="{4A0AD080-7D50-4917-A8C5-C88AD526621D}" destId="{0FF96C8E-6127-41C6-9E41-6E038B11AE67}" srcOrd="0" destOrd="0" parTransId="{1C5065C1-0B21-4134-9485-522C4A774977}" sibTransId="{E87182FE-4975-49D0-BD63-97169F40517F}"/>
    <dgm:cxn modelId="{5D9DB922-EB8F-4C73-BCD6-03DA8F89F275}" type="presOf" srcId="{0FF96C8E-6127-41C6-9E41-6E038B11AE67}" destId="{6F829814-8045-4A86-BE7B-6BF7E4EB9E08}" srcOrd="1" destOrd="0" presId="urn:microsoft.com/office/officeart/2005/8/layout/orgChart1"/>
    <dgm:cxn modelId="{2949558C-E100-4753-AC30-042B9D9A98E4}" type="presOf" srcId="{605677FE-B292-47E0-B6E7-E28B70EFD02D}" destId="{276AE420-7FAD-46DB-A31F-011291629FB7}" srcOrd="0" destOrd="0" presId="urn:microsoft.com/office/officeart/2005/8/layout/orgChart1"/>
    <dgm:cxn modelId="{14960589-503D-48D2-B731-0F477E173F00}" srcId="{0FF96C8E-6127-41C6-9E41-6E038B11AE67}" destId="{E7E3FE99-4104-4C73-BB6E-E68025622E1D}" srcOrd="0" destOrd="0" parTransId="{605677FE-B292-47E0-B6E7-E28B70EFD02D}" sibTransId="{9F868785-8D89-496C-A726-596E1F1C0A54}"/>
    <dgm:cxn modelId="{B95F3563-2EE7-4146-8CD5-4C922C5A71E5}" type="presOf" srcId="{41E197CA-1AF9-4B87-BB2F-0674AE16689B}" destId="{E16EDDE4-26C7-4866-AAEB-37A4D1D609A6}" srcOrd="0" destOrd="0" presId="urn:microsoft.com/office/officeart/2005/8/layout/orgChart1"/>
    <dgm:cxn modelId="{1BD52DDA-2168-48D6-842E-0EDE6655B8D3}" type="presOf" srcId="{AE2C2234-9E6C-4C2A-B781-523B12511602}" destId="{E4EF6DF9-665D-4533-A9B0-D98971F5A159}" srcOrd="0" destOrd="0" presId="urn:microsoft.com/office/officeart/2005/8/layout/orgChart1"/>
    <dgm:cxn modelId="{8BE64118-B37C-44C9-8184-5E0EC15E4D27}" srcId="{0FF96C8E-6127-41C6-9E41-6E038B11AE67}" destId="{41E197CA-1AF9-4B87-BB2F-0674AE16689B}" srcOrd="1" destOrd="0" parTransId="{AE2C2234-9E6C-4C2A-B781-523B12511602}" sibTransId="{67A1F88A-BA1E-4C49-AEC9-42DE2FEEE713}"/>
    <dgm:cxn modelId="{24BA2884-3969-419A-BDB2-B818E3F4955F}" type="presOf" srcId="{4A0AD080-7D50-4917-A8C5-C88AD526621D}" destId="{051BA2EC-2815-4978-8AF5-403CFEF657BB}" srcOrd="0" destOrd="0" presId="urn:microsoft.com/office/officeart/2005/8/layout/orgChart1"/>
    <dgm:cxn modelId="{07843A78-A2BB-4C37-956D-1414362AE003}" type="presOf" srcId="{E7E3FE99-4104-4C73-BB6E-E68025622E1D}" destId="{60770EF9-824A-4E7B-9E02-D8524AECA980}" srcOrd="0" destOrd="0" presId="urn:microsoft.com/office/officeart/2005/8/layout/orgChart1"/>
    <dgm:cxn modelId="{15F74FCE-238B-4836-8DD7-5B602805A937}" type="presOf" srcId="{0FF96C8E-6127-41C6-9E41-6E038B11AE67}" destId="{7B30CE24-F405-4BCA-AE78-E5F93EFAE7F2}" srcOrd="0" destOrd="0" presId="urn:microsoft.com/office/officeart/2005/8/layout/orgChart1"/>
    <dgm:cxn modelId="{88545A54-FD68-4814-B675-65EB9127C244}" type="presOf" srcId="{41E197CA-1AF9-4B87-BB2F-0674AE16689B}" destId="{98C6D67F-8F91-47C9-9ED5-08F8931A61EA}" srcOrd="1" destOrd="0" presId="urn:microsoft.com/office/officeart/2005/8/layout/orgChart1"/>
    <dgm:cxn modelId="{C57CB126-16DF-4FCD-9DB0-DF68FC2E2949}" type="presParOf" srcId="{051BA2EC-2815-4978-8AF5-403CFEF657BB}" destId="{AB462042-9580-4AC9-A0D8-EC328D908D5F}" srcOrd="0" destOrd="0" presId="urn:microsoft.com/office/officeart/2005/8/layout/orgChart1"/>
    <dgm:cxn modelId="{5D49C1EC-60F0-4BD9-8529-4F51C3264289}" type="presParOf" srcId="{AB462042-9580-4AC9-A0D8-EC328D908D5F}" destId="{2EACAC69-C3CF-434F-9F33-820C44336432}" srcOrd="0" destOrd="0" presId="urn:microsoft.com/office/officeart/2005/8/layout/orgChart1"/>
    <dgm:cxn modelId="{73BC34B5-0985-47E1-B00C-901A5EFCAE74}" type="presParOf" srcId="{2EACAC69-C3CF-434F-9F33-820C44336432}" destId="{7B30CE24-F405-4BCA-AE78-E5F93EFAE7F2}" srcOrd="0" destOrd="0" presId="urn:microsoft.com/office/officeart/2005/8/layout/orgChart1"/>
    <dgm:cxn modelId="{703196F0-6123-4BB1-AB87-6F7DE91F31F0}" type="presParOf" srcId="{2EACAC69-C3CF-434F-9F33-820C44336432}" destId="{6F829814-8045-4A86-BE7B-6BF7E4EB9E08}" srcOrd="1" destOrd="0" presId="urn:microsoft.com/office/officeart/2005/8/layout/orgChart1"/>
    <dgm:cxn modelId="{A6682E2C-8ACE-4D7E-B713-434E9646DEE6}" type="presParOf" srcId="{AB462042-9580-4AC9-A0D8-EC328D908D5F}" destId="{582C8B2A-E7A5-4CA5-BE1F-9C73A26DC5AA}" srcOrd="1" destOrd="0" presId="urn:microsoft.com/office/officeart/2005/8/layout/orgChart1"/>
    <dgm:cxn modelId="{9E685170-CCEF-4D1A-9D3A-F8E29D3A4FA6}" type="presParOf" srcId="{582C8B2A-E7A5-4CA5-BE1F-9C73A26DC5AA}" destId="{276AE420-7FAD-46DB-A31F-011291629FB7}" srcOrd="0" destOrd="0" presId="urn:microsoft.com/office/officeart/2005/8/layout/orgChart1"/>
    <dgm:cxn modelId="{74A2FB50-9B64-4B57-8F81-7B4A9F5443E3}" type="presParOf" srcId="{582C8B2A-E7A5-4CA5-BE1F-9C73A26DC5AA}" destId="{9AE91C87-6680-4BE7-B5CC-5AD9A5F78EE8}" srcOrd="1" destOrd="0" presId="urn:microsoft.com/office/officeart/2005/8/layout/orgChart1"/>
    <dgm:cxn modelId="{4EF5ACE8-4E3F-4AEE-9C15-73E3D6F51350}" type="presParOf" srcId="{9AE91C87-6680-4BE7-B5CC-5AD9A5F78EE8}" destId="{B6FBC046-C406-4995-B2C6-D33AF6DF63C7}" srcOrd="0" destOrd="0" presId="urn:microsoft.com/office/officeart/2005/8/layout/orgChart1"/>
    <dgm:cxn modelId="{109B19D4-46EA-423C-9034-6140D4F79CE5}" type="presParOf" srcId="{B6FBC046-C406-4995-B2C6-D33AF6DF63C7}" destId="{60770EF9-824A-4E7B-9E02-D8524AECA980}" srcOrd="0" destOrd="0" presId="urn:microsoft.com/office/officeart/2005/8/layout/orgChart1"/>
    <dgm:cxn modelId="{65D5E594-88DB-486F-8D04-0E450CC95FAB}" type="presParOf" srcId="{B6FBC046-C406-4995-B2C6-D33AF6DF63C7}" destId="{0B194AE9-8CFC-4827-9ECE-A03A9C92D025}" srcOrd="1" destOrd="0" presId="urn:microsoft.com/office/officeart/2005/8/layout/orgChart1"/>
    <dgm:cxn modelId="{517D214E-DCFB-4F3E-851C-54CF10ECAEC6}" type="presParOf" srcId="{9AE91C87-6680-4BE7-B5CC-5AD9A5F78EE8}" destId="{3CC61321-EA75-4660-94B6-4407DEFF6E71}" srcOrd="1" destOrd="0" presId="urn:microsoft.com/office/officeart/2005/8/layout/orgChart1"/>
    <dgm:cxn modelId="{E5CF5DCD-6CA7-4865-850E-8D41105AFBB3}" type="presParOf" srcId="{9AE91C87-6680-4BE7-B5CC-5AD9A5F78EE8}" destId="{F44538C2-02D6-49A4-BB81-FF2688D72960}" srcOrd="2" destOrd="0" presId="urn:microsoft.com/office/officeart/2005/8/layout/orgChart1"/>
    <dgm:cxn modelId="{C529DA61-2E22-4CB6-A032-BD4BF7620AAE}" type="presParOf" srcId="{582C8B2A-E7A5-4CA5-BE1F-9C73A26DC5AA}" destId="{E4EF6DF9-665D-4533-A9B0-D98971F5A159}" srcOrd="2" destOrd="0" presId="urn:microsoft.com/office/officeart/2005/8/layout/orgChart1"/>
    <dgm:cxn modelId="{F11BE402-0B8E-42F6-94B6-82B14B2D09FA}" type="presParOf" srcId="{582C8B2A-E7A5-4CA5-BE1F-9C73A26DC5AA}" destId="{18030E23-6403-47A3-A95D-55FDC7C8290E}" srcOrd="3" destOrd="0" presId="urn:microsoft.com/office/officeart/2005/8/layout/orgChart1"/>
    <dgm:cxn modelId="{A6E55CC5-82CD-4C81-AC84-83A43372BA87}" type="presParOf" srcId="{18030E23-6403-47A3-A95D-55FDC7C8290E}" destId="{DD81B8E1-DC6D-40BA-910E-CD574FF3E8F7}" srcOrd="0" destOrd="0" presId="urn:microsoft.com/office/officeart/2005/8/layout/orgChart1"/>
    <dgm:cxn modelId="{BEC21F94-C0CE-4254-B196-F1B49909C562}" type="presParOf" srcId="{DD81B8E1-DC6D-40BA-910E-CD574FF3E8F7}" destId="{E16EDDE4-26C7-4866-AAEB-37A4D1D609A6}" srcOrd="0" destOrd="0" presId="urn:microsoft.com/office/officeart/2005/8/layout/orgChart1"/>
    <dgm:cxn modelId="{B7125E4B-5E93-46B6-B12E-FF75AE7253B8}" type="presParOf" srcId="{DD81B8E1-DC6D-40BA-910E-CD574FF3E8F7}" destId="{98C6D67F-8F91-47C9-9ED5-08F8931A61EA}" srcOrd="1" destOrd="0" presId="urn:microsoft.com/office/officeart/2005/8/layout/orgChart1"/>
    <dgm:cxn modelId="{DF1E1D46-2B3E-400D-98CB-8EBB61C171E3}" type="presParOf" srcId="{18030E23-6403-47A3-A95D-55FDC7C8290E}" destId="{79D4CB4D-FFFB-4590-BCCA-F92DCBDC371F}" srcOrd="1" destOrd="0" presId="urn:microsoft.com/office/officeart/2005/8/layout/orgChart1"/>
    <dgm:cxn modelId="{DBB8A503-83B7-423E-A08D-B08C970CB4F6}" type="presParOf" srcId="{18030E23-6403-47A3-A95D-55FDC7C8290E}" destId="{B1749CD2-5007-41B9-BAEA-FDE93D6F3FEC}" srcOrd="2" destOrd="0" presId="urn:microsoft.com/office/officeart/2005/8/layout/orgChart1"/>
    <dgm:cxn modelId="{4E5A6257-2B87-434D-8504-BE4690631755}" type="presParOf" srcId="{AB462042-9580-4AC9-A0D8-EC328D908D5F}" destId="{700082BD-C5BF-4F3A-AD79-7447740D6A0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5658054-D7F3-450B-A131-4FBB51B58F3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B71FAE0-4ABA-46E5-8EF1-EE35FF28B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DFCB95-8570-42CD-B6D1-37D5E05B92DB}" type="slidenum">
              <a:rPr lang="cs-CZ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Arial" charset="0"/>
              <a:cs typeface="Arial" charset="0"/>
            </a:endParaRPr>
          </a:p>
        </p:txBody>
      </p:sp>
      <p:sp>
        <p:nvSpPr>
          <p:cNvPr id="15364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latin typeface="Arial" charset="0"/>
                <a:cs typeface="Arial" charset="0"/>
              </a:rPr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BC88B-CF96-40CF-889F-C412033994B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B905E-2198-4494-A080-C307926B9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AF076-9979-4956-AD32-27D3AAFE434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5F389-FB5E-4494-AAE8-E73A7A5FB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C4D43-2342-44B0-ADF4-74CC4759B92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D7A18-6858-4706-973F-4DBA0D3BB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F6197-B19C-4621-BB28-6C58C9CB7F6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E6EA8-4D61-4146-B27A-D0E80B23D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FF1E1-A52F-44BE-9811-3982159187F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6453D-D769-4B67-B9CA-38BF88F9E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11F4F-725B-45E0-89A3-E42BB491EA9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F1DF6-7CB0-492A-9F62-B0316D9F1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24426-B53F-48F1-A11A-7A405C68CA4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AC63B-D6EE-4CAE-A3E5-1BE9CF540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E001E-892F-4804-80B9-9E3C3F873A3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A4294-BA29-42EC-8A6D-558101931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4C818-5542-431D-BED4-92986C46697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BCF83-090C-46BB-888A-0A3E112E2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64D0C-6653-49D3-B402-3638B2B63B3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F1F48-029C-4CD1-83F3-7F8220EE9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4D257-BC7F-4253-A685-B1AC7ACD226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F5CF7-C8FC-4108-A7CA-BA7F3A696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CB74AF-150E-47FD-95FD-9DBCA787DA8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6D60E1-087F-46E5-9496-38DC49C47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67" r:id="rId9"/>
    <p:sldLayoutId id="2147483666" r:id="rId10"/>
    <p:sldLayoutId id="2147483665" r:id="rId11"/>
  </p:sldLayoutIdLst>
  <p:transition spd="slow">
    <p:cover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ugit" TargetMode="External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Amfibo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%C5%99emen" TargetMode="External"/><Relationship Id="rId5" Type="http://schemas.openxmlformats.org/officeDocument/2006/relationships/hyperlink" Target="http://cs.wikipedia.org/wiki/Draseln%C3%BD_%C5%BEivec" TargetMode="External"/><Relationship Id="rId4" Type="http://schemas.openxmlformats.org/officeDocument/2006/relationships/hyperlink" Target="http://cs.wikipedia.org/wiki/%C5%BDivc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luxlom.cz/fotogalerie-lomu-zulova.htm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raha,_obelisk_na_Hrad%C4%9B_(5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menictvibumba.cz/fotoalbum/pomniky-urnove/23_500_-kc-urnovy-pomnik-impala-dark-" TargetMode="External"/><Relationship Id="rId2" Type="http://schemas.openxmlformats.org/officeDocument/2006/relationships/hyperlink" Target="http://cs.wikipedia.org/wiki/%C4%8Cedi%C4%8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_Trosky,_z%C5%99%C3%ADcenina_(Troskovice)_10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prirodnekamene.sk/nepravideln%C3%BD-kame%C5%88/kame%C5%88-andezi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egirine-phonolite2-2005.jpg" TargetMode="External"/><Relationship Id="rId3" Type="http://schemas.openxmlformats.org/officeDocument/2006/relationships/hyperlink" Target="http://cs.wikipedia.org/wiki/Soubor:Granite_gran_violet.jpg" TargetMode="External"/><Relationship Id="rId7" Type="http://schemas.openxmlformats.org/officeDocument/2006/relationships/hyperlink" Target="http://cs.wikipedia.org/wiki/Soubor:Amygdaloidal_andesite.jpg" TargetMode="External"/><Relationship Id="rId2" Type="http://schemas.openxmlformats.org/officeDocument/2006/relationships/hyperlink" Target="http://mujdennik.blog.cz/1202/takzvany-horninotvorny-cykl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nska_skala.jpg" TargetMode="External"/><Relationship Id="rId11" Type="http://schemas.openxmlformats.org/officeDocument/2006/relationships/hyperlink" Target="http://cs.wikipedia.org/wiki/Soubor:Mineraly.sk_-_melafyr.jpg" TargetMode="External"/><Relationship Id="rId5" Type="http://schemas.openxmlformats.org/officeDocument/2006/relationships/hyperlink" Target="http://cs.wikipedia.org/wiki/Soubor:BasaltUSGOV.jpg" TargetMode="External"/><Relationship Id="rId10" Type="http://schemas.openxmlformats.org/officeDocument/2006/relationships/hyperlink" Target="http://cs.wikipedia.org/wiki/Soubor:RhyoliteUSGOV.jpg" TargetMode="External"/><Relationship Id="rId4" Type="http://schemas.openxmlformats.org/officeDocument/2006/relationships/hyperlink" Target="http://cs.wikipedia.org/wiki/Soubor:GabbroRockCreek1.jpg" TargetMode="External"/><Relationship Id="rId9" Type="http://schemas.openxmlformats.org/officeDocument/2006/relationships/hyperlink" Target="http://cs.wikipedia.org/wiki/Soubor:Mile%C5%A1ovka_od_J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400" dirty="0" smtClean="0">
                <a:latin typeface="Verdana" pitchFamily="34" charset="0"/>
              </a:rPr>
              <a:t>Vy_52_Inovace_65_Vyvřelé horniny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latin typeface="Verdana" pitchFamily="34" charset="0"/>
              </a:rPr>
              <a:t>Základní škola Jindřicha Pravečka Výprachtice 390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14339" name="Picture 4" descr="eu_log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Anotace</a:t>
            </a:r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Digitální studijní materiál je určen pro petrologii na základní škole. Zaobírá se učivem o vyvřelých horninách. Digitální studijní materiál je doplněn o obrazové materiály. Dále v prezentaci najdete odkazy a otázky vztahující se                  k tématu.</a:t>
            </a:r>
          </a:p>
        </p:txBody>
      </p:sp>
      <p:pic>
        <p:nvPicPr>
          <p:cNvPr id="16387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5410200"/>
            <a:ext cx="746125" cy="113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otázka</a:t>
            </a:r>
          </a:p>
        </p:txBody>
      </p:sp>
      <p:sp>
        <p:nvSpPr>
          <p:cNvPr id="16389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2FC282-F9CA-4E20-94B6-A1394D297702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27.5.2013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Vyvřelé horniny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Tvořeny krystalizací – tuhnutím magmatu</a:t>
            </a:r>
          </a:p>
          <a:p>
            <a:r>
              <a:rPr lang="cs-CZ" smtClean="0"/>
              <a:t>Krystalizace probíhá postupně:</a:t>
            </a:r>
          </a:p>
          <a:p>
            <a:endParaRPr lang="cs-CZ" smtClean="0"/>
          </a:p>
          <a:p>
            <a:pPr lvl="1"/>
            <a:r>
              <a:rPr lang="cs-CZ" smtClean="0"/>
              <a:t>Nejprve krystalizují tmavé nerosty (</a:t>
            </a:r>
            <a:r>
              <a:rPr lang="cs-CZ" smtClean="0">
                <a:hlinkClick r:id="rId2"/>
              </a:rPr>
              <a:t>amfibol</a:t>
            </a:r>
            <a:r>
              <a:rPr lang="cs-CZ" smtClean="0"/>
              <a:t>, </a:t>
            </a:r>
            <a:r>
              <a:rPr lang="cs-CZ" smtClean="0">
                <a:hlinkClick r:id="rId3"/>
              </a:rPr>
              <a:t>augit</a:t>
            </a:r>
            <a:r>
              <a:rPr lang="cs-CZ" smtClean="0"/>
              <a:t> a </a:t>
            </a:r>
            <a:r>
              <a:rPr lang="cs-CZ" smtClean="0">
                <a:hlinkClick r:id="rId4"/>
              </a:rPr>
              <a:t>živce</a:t>
            </a:r>
            <a:r>
              <a:rPr lang="cs-CZ" smtClean="0"/>
              <a:t>)</a:t>
            </a:r>
          </a:p>
          <a:p>
            <a:pPr lvl="1"/>
            <a:endParaRPr lang="cs-CZ" smtClean="0"/>
          </a:p>
          <a:p>
            <a:pPr lvl="1"/>
            <a:r>
              <a:rPr lang="cs-CZ" smtClean="0"/>
              <a:t>Později krystalizují světlé nerosty (</a:t>
            </a:r>
            <a:r>
              <a:rPr lang="cs-CZ" smtClean="0">
                <a:hlinkClick r:id="rId5"/>
              </a:rPr>
              <a:t>živce draselné</a:t>
            </a:r>
            <a:r>
              <a:rPr lang="cs-CZ" smtClean="0"/>
              <a:t>)</a:t>
            </a:r>
          </a:p>
          <a:p>
            <a:pPr lvl="1"/>
            <a:endParaRPr lang="cs-CZ" smtClean="0"/>
          </a:p>
          <a:p>
            <a:pPr lvl="1"/>
            <a:r>
              <a:rPr lang="cs-CZ" smtClean="0"/>
              <a:t>Poslední krystalizuje </a:t>
            </a:r>
            <a:r>
              <a:rPr lang="cs-CZ" smtClean="0">
                <a:hlinkClick r:id="rId6"/>
              </a:rPr>
              <a:t>křemen</a:t>
            </a:r>
            <a:endParaRPr lang="cs-CZ" smtClean="0"/>
          </a:p>
          <a:p>
            <a:pPr lvl="1"/>
            <a:endParaRPr lang="cs-CZ" smtClean="0"/>
          </a:p>
        </p:txBody>
      </p:sp>
      <p:pic>
        <p:nvPicPr>
          <p:cNvPr id="17411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5410200"/>
            <a:ext cx="746125" cy="113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1331913" y="5516563"/>
            <a:ext cx="29527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Horniny jsou stejnorodé nebo různorodé přírodniny?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300788" y="5083175"/>
            <a:ext cx="2374900" cy="14652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Horniny jsou Různorodé přírodniny  –                skládají se                        z různých minerálů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827584" y="836712"/>
          <a:ext cx="7488832" cy="5344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/>
              <a:t>Hlubinné </a:t>
            </a:r>
            <a:r>
              <a:rPr lang="cs-CZ" u="sng" dirty="0" smtClean="0"/>
              <a:t>vyvřeliny</a:t>
            </a:r>
            <a:r>
              <a:rPr lang="cs-CZ" dirty="0"/>
              <a:t> 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Utuhly ve velké hloubce pod zemským povrchem až 30km;</a:t>
            </a:r>
          </a:p>
          <a:p>
            <a:r>
              <a:rPr lang="cs-CZ" smtClean="0"/>
              <a:t>tělesa mohou dosahovat značných velikostí, u kterých často neznáme spodní ohraničení;</a:t>
            </a:r>
          </a:p>
          <a:p>
            <a:r>
              <a:rPr lang="cs-CZ" smtClean="0"/>
              <a:t>magma se ochlazovalo pomalu, proto se mohly vytvořit krystaly velké až několik cm; </a:t>
            </a:r>
          </a:p>
          <a:p>
            <a:r>
              <a:rPr lang="cs-CZ" smtClean="0"/>
              <a:t>hlubinné vyvřeliny jsou hrubozrnné;</a:t>
            </a:r>
          </a:p>
          <a:p>
            <a:endParaRPr lang="cs-CZ" smtClean="0"/>
          </a:p>
          <a:p>
            <a:pPr lvl="2"/>
            <a:r>
              <a:rPr lang="cs-CZ" sz="2400" smtClean="0"/>
              <a:t>žula, gabro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35613" y="3771900"/>
            <a:ext cx="3463925" cy="3068638"/>
          </a:xfrm>
          <a:prstGeom prst="rect">
            <a:avLst/>
          </a:prstGeom>
          <a:noFill/>
          <a:ln w="38100" cmpd="dbl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Ovál 4"/>
          <p:cNvSpPr/>
          <p:nvPr/>
        </p:nvSpPr>
        <p:spPr>
          <a:xfrm>
            <a:off x="5364163" y="4868863"/>
            <a:ext cx="1439862" cy="1152525"/>
          </a:xfrm>
          <a:prstGeom prst="ellipse">
            <a:avLst/>
          </a:prstGeom>
          <a:solidFill>
            <a:srgbClr val="FF0000">
              <a:alpha val="2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4464050" y="6442075"/>
            <a:ext cx="9001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Žula - granit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Nejrozšířenější hlubinná vyvřelina</a:t>
            </a:r>
          </a:p>
          <a:p>
            <a:r>
              <a:rPr lang="cs-CZ" smtClean="0"/>
              <a:t>tvořena hlavně světlými nerosty (živec sodnovápenatý a draselný, křemen, slída), nerosty jsou rovnoměrně rozloženy = všesměrná stavba, 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má kvádrovitou odlučnost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význam - stavební kámen, na štěrk, sochařství – monolit na Pražském hradě z Mrákotína u Telče</a:t>
            </a:r>
          </a:p>
          <a:p>
            <a:endParaRPr lang="cs-CZ" smtClean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508500"/>
            <a:ext cx="2205037" cy="220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0" y="6092825"/>
            <a:ext cx="9001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2</a:t>
            </a:r>
          </a:p>
        </p:txBody>
      </p:sp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5724525" y="6062663"/>
            <a:ext cx="2519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3"/>
              </a:rPr>
              <a:t>Žulový lom Žulová</a:t>
            </a:r>
            <a:endParaRPr lang="cs-CZ"/>
          </a:p>
        </p:txBody>
      </p:sp>
      <p:sp>
        <p:nvSpPr>
          <p:cNvPr id="20486" name="TextovéPole 5"/>
          <p:cNvSpPr txBox="1">
            <a:spLocks noChangeArrowheads="1"/>
          </p:cNvSpPr>
          <p:nvPr/>
        </p:nvSpPr>
        <p:spPr bwMode="auto">
          <a:xfrm>
            <a:off x="5724525" y="5373688"/>
            <a:ext cx="31686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4"/>
              </a:rPr>
              <a:t>Monolit na Pražském Hradě</a:t>
            </a:r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Gabro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tmavá nazelenalá hornina, </a:t>
            </a:r>
          </a:p>
          <a:p>
            <a:r>
              <a:rPr lang="cs-CZ" smtClean="0"/>
              <a:t> tvoří ji sodnovápenaté živce, augit, amfibol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význam - pomníky, dekorační účely, hlubinný ekvivalent </a:t>
            </a:r>
            <a:r>
              <a:rPr lang="cs-CZ" sz="2400" u="sng" smtClean="0">
                <a:solidFill>
                  <a:srgbClr val="7030A0"/>
                </a:solidFill>
                <a:hlinkClick r:id="rId2" tooltip="Čedič"/>
              </a:rPr>
              <a:t>čediče</a:t>
            </a:r>
            <a:endParaRPr lang="cs-CZ" sz="2400" smtClean="0"/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výskyt – u nás vzácně, Českomoravská vrchovina</a:t>
            </a:r>
          </a:p>
          <a:p>
            <a:pPr lvl="2"/>
            <a:endParaRPr lang="cs-CZ" sz="2400" smtClean="0">
              <a:solidFill>
                <a:srgbClr val="7030A0"/>
              </a:solidFill>
            </a:endParaRPr>
          </a:p>
          <a:p>
            <a:pPr lvl="2"/>
            <a:endParaRPr lang="cs-CZ" sz="2400" smtClean="0">
              <a:solidFill>
                <a:srgbClr val="7030A0"/>
              </a:solidFill>
            </a:endParaRP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5724525" y="6092825"/>
            <a:ext cx="2087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3"/>
              </a:rPr>
              <a:t>Pomník z gabra</a:t>
            </a:r>
            <a:endParaRPr lang="cs-CZ"/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42988" y="3789363"/>
            <a:ext cx="3970337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117475" y="6092825"/>
            <a:ext cx="9001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3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/>
              <a:t>Výlevné </a:t>
            </a:r>
            <a:r>
              <a:rPr lang="cs-CZ" u="sng" dirty="0" smtClean="0"/>
              <a:t>vyvřeliny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Vznikají utuhnutím lávy na povrchu nebo těsně pod ním;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magma </a:t>
            </a:r>
            <a:r>
              <a:rPr lang="cs-CZ" dirty="0"/>
              <a:t>vylité na povrch = </a:t>
            </a:r>
            <a:r>
              <a:rPr lang="cs-CZ" dirty="0" smtClean="0"/>
              <a:t>láva, rychle tuhne;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páry </a:t>
            </a:r>
            <a:r>
              <a:rPr lang="cs-CZ" dirty="0"/>
              <a:t>a plyny rychle unikají a po nich vznikají v hornině dutiny, které jsou vyplněny </a:t>
            </a:r>
            <a:r>
              <a:rPr lang="cs-CZ" dirty="0" smtClean="0"/>
              <a:t>nerosty;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výlevné </a:t>
            </a:r>
            <a:r>
              <a:rPr lang="cs-CZ" dirty="0"/>
              <a:t>horniny jsou jemnozrnné.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čedič, andezit, znělec</a:t>
            </a:r>
            <a:endParaRPr lang="cs-CZ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2531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5410200"/>
            <a:ext cx="746125" cy="113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1331913" y="5805488"/>
            <a:ext cx="6340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Hrad </a:t>
            </a:r>
            <a:r>
              <a:rPr lang="cs-CZ">
                <a:hlinkClick r:id="rId3"/>
              </a:rPr>
              <a:t>Trosky</a:t>
            </a:r>
            <a:r>
              <a:rPr lang="cs-CZ"/>
              <a:t> se nachází na čedičovém nebo žulovém bloku?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32588" y="4868863"/>
            <a:ext cx="1871662" cy="64135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Hrad Trosky je na čediči.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Čedič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Nejhojnější výlevná vyvřelina</a:t>
            </a:r>
          </a:p>
          <a:p>
            <a:r>
              <a:rPr lang="cs-CZ" smtClean="0"/>
              <a:t>podobné složení jako gabro, magma tuhne na povrchu souše nebo na dně,</a:t>
            </a:r>
          </a:p>
          <a:p>
            <a:r>
              <a:rPr lang="cs-CZ" smtClean="0"/>
              <a:t>Nápadný sloupcovitou odlučností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výskyt v Českém středohoří a Doupovských horách, Říp, Trosky, Roudný u Bruntálu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význam - štěrk, roztavený na roury, horninou i na měsíčním povrchu</a:t>
            </a:r>
          </a:p>
          <a:p>
            <a:endParaRPr lang="cs-CZ" smtClean="0">
              <a:solidFill>
                <a:srgbClr val="7030A0"/>
              </a:solidFill>
            </a:endParaRPr>
          </a:p>
          <a:p>
            <a:endParaRPr lang="cs-CZ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927600"/>
            <a:ext cx="25908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3"/>
          <p:cNvSpPr txBox="1">
            <a:spLocks noChangeArrowheads="1"/>
          </p:cNvSpPr>
          <p:nvPr/>
        </p:nvSpPr>
        <p:spPr bwMode="auto">
          <a:xfrm>
            <a:off x="755650" y="6165850"/>
            <a:ext cx="1079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4 </a:t>
            </a:r>
          </a:p>
        </p:txBody>
      </p:sp>
      <p:pic>
        <p:nvPicPr>
          <p:cNvPr id="2355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4549775"/>
            <a:ext cx="287972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TextovéPole 6"/>
          <p:cNvSpPr txBox="1">
            <a:spLocks noChangeArrowheads="1"/>
          </p:cNvSpPr>
          <p:nvPr/>
        </p:nvSpPr>
        <p:spPr bwMode="auto">
          <a:xfrm>
            <a:off x="5148263" y="6165850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5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Znělec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obsahuje draselný živec, šedozelený, deskovitá odlučnost (tenké desky při úderu zní)</a:t>
            </a:r>
          </a:p>
          <a:p>
            <a:r>
              <a:rPr lang="cs-CZ" smtClean="0"/>
              <a:t>    má tenkou deskovitou odlučnost</a:t>
            </a:r>
          </a:p>
          <a:p>
            <a:r>
              <a:rPr lang="cs-CZ" smtClean="0"/>
              <a:t>    v krajině tvoří výrazné kuželovité kopce   Milešovka, Bezděz, kunětická hora, Bořeň</a:t>
            </a:r>
          </a:p>
          <a:p>
            <a:pPr lvl="3"/>
            <a:r>
              <a:rPr lang="cs-CZ" sz="2400" smtClean="0">
                <a:solidFill>
                  <a:srgbClr val="7030A0"/>
                </a:solidFill>
              </a:rPr>
              <a:t>význam -  štěrk, sklářská surovina ( k výrobě obalového skla)</a:t>
            </a:r>
          </a:p>
          <a:p>
            <a:pPr lvl="3"/>
            <a:endParaRPr lang="cs-CZ" smtClean="0"/>
          </a:p>
          <a:p>
            <a:endParaRPr lang="cs-CZ" smtClean="0"/>
          </a:p>
        </p:txBody>
      </p:sp>
      <p:sp>
        <p:nvSpPr>
          <p:cNvPr id="24579" name="TextovéPole 5"/>
          <p:cNvSpPr txBox="1">
            <a:spLocks noChangeArrowheads="1"/>
          </p:cNvSpPr>
          <p:nvPr/>
        </p:nvSpPr>
        <p:spPr bwMode="auto">
          <a:xfrm>
            <a:off x="179388" y="6021388"/>
            <a:ext cx="936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6 </a:t>
            </a:r>
          </a:p>
        </p:txBody>
      </p:sp>
      <p:pic>
        <p:nvPicPr>
          <p:cNvPr id="2458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437063"/>
            <a:ext cx="2857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4186238"/>
            <a:ext cx="3808412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ovéPole 9"/>
          <p:cNvSpPr txBox="1">
            <a:spLocks noChangeArrowheads="1"/>
          </p:cNvSpPr>
          <p:nvPr/>
        </p:nvSpPr>
        <p:spPr bwMode="auto">
          <a:xfrm>
            <a:off x="4211638" y="6067425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7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Andezi</a:t>
            </a:r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světle šedý, </a:t>
            </a:r>
          </a:p>
          <a:p>
            <a:r>
              <a:rPr lang="cs-CZ" smtClean="0"/>
              <a:t>obsahuje hlavně sodnovápenatý živec</a:t>
            </a:r>
          </a:p>
          <a:p>
            <a:r>
              <a:rPr lang="cs-CZ" smtClean="0"/>
              <a:t>sopečná pohoří na Slovenku, </a:t>
            </a:r>
          </a:p>
          <a:p>
            <a:r>
              <a:rPr lang="cs-CZ" smtClean="0"/>
              <a:t>součást pohoří Andy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význam - na dlažební kámen, štěrk</a:t>
            </a:r>
          </a:p>
          <a:p>
            <a:pPr lvl="2"/>
            <a:r>
              <a:rPr lang="cs-CZ" sz="2400" smtClean="0">
                <a:solidFill>
                  <a:srgbClr val="7030A0"/>
                </a:solidFill>
              </a:rPr>
              <a:t>Podkrkonoší</a:t>
            </a:r>
          </a:p>
          <a:p>
            <a:endParaRPr lang="cs-CZ" smtClean="0"/>
          </a:p>
        </p:txBody>
      </p:sp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2755900" y="5757863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8</a:t>
            </a:r>
          </a:p>
        </p:txBody>
      </p:sp>
      <p:sp>
        <p:nvSpPr>
          <p:cNvPr id="25604" name="TextovéPole 4"/>
          <p:cNvSpPr txBox="1">
            <a:spLocks noChangeArrowheads="1"/>
          </p:cNvSpPr>
          <p:nvPr/>
        </p:nvSpPr>
        <p:spPr bwMode="auto">
          <a:xfrm>
            <a:off x="684213" y="5219700"/>
            <a:ext cx="2951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2"/>
              </a:rPr>
              <a:t>Andezitová dlažba</a:t>
            </a:r>
            <a:endParaRPr lang="cs-CZ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87788" y="3917950"/>
            <a:ext cx="2232025" cy="220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4089400"/>
            <a:ext cx="746125" cy="113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7"/>
          <p:cNvSpPr txBox="1">
            <a:spLocks noChangeArrowheads="1"/>
          </p:cNvSpPr>
          <p:nvPr/>
        </p:nvSpPr>
        <p:spPr bwMode="auto">
          <a:xfrm>
            <a:off x="7380288" y="3917950"/>
            <a:ext cx="1763712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Ukaž na mapě kde leží Milešovka, Bezděz a Andy?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Ryolit a melafyr</a:t>
            </a:r>
            <a:endParaRPr lang="cs-CZ" dirty="0"/>
          </a:p>
        </p:txBody>
      </p:sp>
      <p:sp>
        <p:nvSpPr>
          <p:cNvPr id="26626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2238" cy="639763"/>
          </a:xfrm>
          <a:ln w="9525"/>
        </p:spPr>
        <p:txBody>
          <a:bodyPr/>
          <a:lstStyle/>
          <a:p>
            <a:r>
              <a:rPr lang="cs-CZ" smtClean="0"/>
              <a:t>ryolit</a:t>
            </a:r>
          </a:p>
        </p:txBody>
      </p:sp>
      <p:sp>
        <p:nvSpPr>
          <p:cNvPr id="26627" name="Zástupný symbol pro obsah 5"/>
          <p:cNvSpPr>
            <a:spLocks noGrp="1"/>
          </p:cNvSpPr>
          <p:nvPr>
            <p:ph sz="half" idx="2"/>
          </p:nvPr>
        </p:nvSpPr>
        <p:spPr>
          <a:xfrm>
            <a:off x="250825" y="2438400"/>
            <a:ext cx="4138613" cy="3951288"/>
          </a:xfrm>
        </p:spPr>
        <p:txBody>
          <a:bodyPr/>
          <a:lstStyle/>
          <a:p>
            <a:r>
              <a:rPr lang="cs-CZ" smtClean="0"/>
              <a:t>světlá hornina bez křemene</a:t>
            </a:r>
          </a:p>
          <a:p>
            <a:r>
              <a:rPr lang="cs-CZ" smtClean="0"/>
              <a:t>zvláštní je ryolit těžený                   v Austrálii</a:t>
            </a:r>
          </a:p>
        </p:txBody>
      </p:sp>
      <p:sp>
        <p:nvSpPr>
          <p:cNvPr id="2662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754563" y="1676400"/>
            <a:ext cx="3932237" cy="639763"/>
          </a:xfrm>
          <a:ln w="9525"/>
        </p:spPr>
        <p:txBody>
          <a:bodyPr/>
          <a:lstStyle/>
          <a:p>
            <a:r>
              <a:rPr lang="cs-CZ"/>
              <a:t>melafyr</a:t>
            </a:r>
          </a:p>
        </p:txBody>
      </p:sp>
      <p:sp>
        <p:nvSpPr>
          <p:cNvPr id="2662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754563" y="2438400"/>
            <a:ext cx="3932237" cy="3951288"/>
          </a:xfrm>
        </p:spPr>
        <p:txBody>
          <a:bodyPr/>
          <a:lstStyle/>
          <a:p>
            <a:r>
              <a:rPr lang="cs-CZ" smtClean="0"/>
              <a:t>obsahuje dutinky po sopečných plynech</a:t>
            </a:r>
          </a:p>
          <a:p>
            <a:pPr lvl="1"/>
            <a:r>
              <a:rPr lang="cs-CZ" sz="2400" smtClean="0">
                <a:solidFill>
                  <a:srgbClr val="7030A0"/>
                </a:solidFill>
              </a:rPr>
              <a:t>výskyt: Kozákov, Nová Paka,</a:t>
            </a:r>
          </a:p>
        </p:txBody>
      </p:sp>
      <p:pic>
        <p:nvPicPr>
          <p:cNvPr id="266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808413"/>
            <a:ext cx="3208337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9575" y="4508500"/>
            <a:ext cx="353060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ovéPole 9"/>
          <p:cNvSpPr txBox="1">
            <a:spLocks noChangeArrowheads="1"/>
          </p:cNvSpPr>
          <p:nvPr/>
        </p:nvSpPr>
        <p:spPr bwMode="auto">
          <a:xfrm>
            <a:off x="250825" y="6240463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9</a:t>
            </a:r>
          </a:p>
        </p:txBody>
      </p:sp>
      <p:sp>
        <p:nvSpPr>
          <p:cNvPr id="26633" name="TextovéPole 10"/>
          <p:cNvSpPr txBox="1">
            <a:spLocks noChangeArrowheads="1"/>
          </p:cNvSpPr>
          <p:nvPr/>
        </p:nvSpPr>
        <p:spPr bwMode="auto">
          <a:xfrm>
            <a:off x="4572000" y="6216650"/>
            <a:ext cx="1008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10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Obr. </a:t>
            </a:r>
            <a:r>
              <a:rPr lang="cs-CZ" sz="1800" dirty="0"/>
              <a:t>1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mujdennik.blog.cz/1202/takzvany-horninotvorny-cyklus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2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cs.wikipedia.org/wiki/Soubor:Granite_gran_violet.jpg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3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cs.wikipedia.org/wiki/Soubor:GabbroRockCreek1.jpg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4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cs.wikipedia.org/wiki/Soubor:BasaltUSGOV.jpg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5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cs.wikipedia.org/wiki/Soubor:Panska_skala.jpg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6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cs.wikipedia.org/wiki/Soubor:Amygdaloidal_andesite.jpg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7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cs.wikipedia.org/wiki/Soubor:Aegirine-phonolite2-2005.jpg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8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cs.wikipedia.org/wiki/Soubor:Mile%C5%A1ovka_od_JV.jpg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9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cs.wikipedia.org/wiki/Soubor:RhyoliteUSGOV.jpg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Obr. 10 </a:t>
            </a:r>
            <a:r>
              <a:rPr lang="cs-CZ" sz="1800" dirty="0">
                <a:hlinkClick r:id="rId11"/>
              </a:rPr>
              <a:t>http://cs.wikipedia.org/wiki/Soubor:Mineraly.sk_-_</a:t>
            </a:r>
            <a:r>
              <a:rPr lang="cs-CZ" sz="1800" dirty="0" smtClean="0">
                <a:hlinkClick r:id="rId11"/>
              </a:rPr>
              <a:t>melafyr.jpg</a:t>
            </a: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Horizont">
    <a:dk1>
      <a:srgbClr val="000000"/>
    </a:dk1>
    <a:lt1>
      <a:srgbClr val="FFFFFF"/>
    </a:lt1>
    <a:dk2>
      <a:srgbClr val="1F2123"/>
    </a:dk2>
    <a:lt2>
      <a:srgbClr val="DC9E1F"/>
    </a:lt2>
    <a:accent1>
      <a:srgbClr val="7E97AD"/>
    </a:accent1>
    <a:accent2>
      <a:srgbClr val="CC8E60"/>
    </a:accent2>
    <a:accent3>
      <a:srgbClr val="7A6A60"/>
    </a:accent3>
    <a:accent4>
      <a:srgbClr val="B4936D"/>
    </a:accent4>
    <a:accent5>
      <a:srgbClr val="67787B"/>
    </a:accent5>
    <a:accent6>
      <a:srgbClr val="9D936F"/>
    </a:accent6>
    <a:hlink>
      <a:srgbClr val="646464"/>
    </a:hlink>
    <a:folHlink>
      <a:srgbClr val="96969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214</TotalTime>
  <Words>459</Words>
  <Application>Microsoft Office PowerPoint</Application>
  <PresentationFormat>On-screen Show (4:3)</PresentationFormat>
  <Paragraphs>100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Arial</vt:lpstr>
      <vt:lpstr>Calibri</vt:lpstr>
      <vt:lpstr>Verdana</vt:lpstr>
      <vt:lpstr>Přehlednost</vt:lpstr>
      <vt:lpstr>Přehlednost</vt:lpstr>
      <vt:lpstr>Přehlednost</vt:lpstr>
      <vt:lpstr>Přehlednost</vt:lpstr>
      <vt:lpstr>Přehlednost</vt:lpstr>
      <vt:lpstr>VY_52_INOVACE_65_VYVŘELÉ HORNINY</vt:lpstr>
      <vt:lpstr>Anotace</vt:lpstr>
      <vt:lpstr>Vyvřelé horniny</vt:lpstr>
      <vt:lpstr>Snímek 4</vt:lpstr>
      <vt:lpstr>Hlubinné vyvřeliny </vt:lpstr>
      <vt:lpstr>Žula - granit</vt:lpstr>
      <vt:lpstr>Gabro</vt:lpstr>
      <vt:lpstr>Výlevné vyvřeliny</vt:lpstr>
      <vt:lpstr>Čedič</vt:lpstr>
      <vt:lpstr>Znělec</vt:lpstr>
      <vt:lpstr>Andezit</vt:lpstr>
      <vt:lpstr>Ryolit a melafyr</vt:lpstr>
      <vt:lpstr>Zdroje obrazového materiálu: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Vy_32_Inovace_B34_Přměněné horniny</dc:title>
  <dc:creator>Petr</dc:creator>
  <cp:lastModifiedBy>DUM</cp:lastModifiedBy>
  <cp:revision>25</cp:revision>
  <dcterms:created xsi:type="dcterms:W3CDTF">2013-04-10T06:36:11Z</dcterms:created>
  <dcterms:modified xsi:type="dcterms:W3CDTF">2013-05-27T20:27:55Z</dcterms:modified>
</cp:coreProperties>
</file>