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62" r:id="rId3"/>
    <p:sldId id="265" r:id="rId4"/>
    <p:sldId id="280" r:id="rId5"/>
    <p:sldId id="281" r:id="rId6"/>
    <p:sldId id="283" r:id="rId7"/>
    <p:sldId id="282" r:id="rId8"/>
    <p:sldId id="284" r:id="rId9"/>
    <p:sldId id="285" r:id="rId10"/>
    <p:sldId id="286" r:id="rId11"/>
    <p:sldId id="287" r:id="rId12"/>
    <p:sldId id="288" r:id="rId13"/>
    <p:sldId id="289" r:id="rId14"/>
  </p:sldIdLst>
  <p:sldSz cx="9144000" cy="6858000" type="screen4x3"/>
  <p:notesSz cx="6797675" cy="9928225"/>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p:scale>
          <a:sx n="66" d="100"/>
          <a:sy n="66" d="100"/>
        </p:scale>
        <p:origin x="-1116" y="21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42"/>
          <p:cNvGrpSpPr>
            <a:grpSpLocks/>
          </p:cNvGrpSpPr>
          <p:nvPr/>
        </p:nvGrpSpPr>
        <p:grpSpPr bwMode="auto">
          <a:xfrm>
            <a:off x="-382588" y="0"/>
            <a:ext cx="9932988" cy="6858000"/>
            <a:chOff x="-382404" y="0"/>
            <a:chExt cx="9932332" cy="6858000"/>
          </a:xfrm>
        </p:grpSpPr>
        <p:grpSp>
          <p:nvGrpSpPr>
            <p:cNvPr id="5" name="Group 44"/>
            <p:cNvGrpSpPr>
              <a:grpSpLocks/>
            </p:cNvGrpSpPr>
            <p:nvPr/>
          </p:nvGrpSpPr>
          <p:grpSpPr bwMode="auto">
            <a:xfrm>
              <a:off x="0" y="0"/>
              <a:ext cx="9144000" cy="6858000"/>
              <a:chOff x="0" y="0"/>
              <a:chExt cx="9144000" cy="6858000"/>
            </a:xfrm>
          </p:grpSpPr>
          <p:grpSp>
            <p:nvGrpSpPr>
              <p:cNvPr id="28" name="Group 4"/>
              <p:cNvGrpSpPr>
                <a:grpSpLocks/>
              </p:cNvGrpSpPr>
              <p:nvPr/>
            </p:nvGrpSpPr>
            <p:grpSpPr bwMode="auto">
              <a:xfrm>
                <a:off x="0" y="0"/>
                <a:ext cx="2514600" cy="6858000"/>
                <a:chOff x="0" y="0"/>
                <a:chExt cx="2514600" cy="6858000"/>
              </a:xfrm>
            </p:grpSpPr>
            <p:sp>
              <p:nvSpPr>
                <p:cNvPr id="40" name="Rectangle 114"/>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1"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29" name="Group 5"/>
              <p:cNvGrpSpPr>
                <a:grpSpLocks/>
              </p:cNvGrpSpPr>
              <p:nvPr/>
            </p:nvGrpSpPr>
            <p:grpSpPr bwMode="auto">
              <a:xfrm>
                <a:off x="422910" y="0"/>
                <a:ext cx="2514600" cy="6858000"/>
                <a:chOff x="0" y="0"/>
                <a:chExt cx="2514600" cy="6858000"/>
              </a:xfrm>
            </p:grpSpPr>
            <p:sp>
              <p:nvSpPr>
                <p:cNvPr id="37" name="Rectangle 84"/>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8" name="Rectangle 85"/>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113"/>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9"/>
              <p:cNvGrpSpPr>
                <a:grpSpLocks/>
              </p:cNvGrpSpPr>
              <p:nvPr/>
            </p:nvGrpSpPr>
            <p:grpSpPr bwMode="auto">
              <a:xfrm rot="10800000">
                <a:off x="6629400" y="0"/>
                <a:ext cx="2514600" cy="6858000"/>
                <a:chOff x="0" y="0"/>
                <a:chExt cx="2514600" cy="6858000"/>
              </a:xfrm>
            </p:grpSpPr>
            <p:sp>
              <p:nvSpPr>
                <p:cNvPr id="34"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0"/>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1"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2"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 name="Freeform 44"/>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7"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50"/>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51"/>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Hexagon 52"/>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Hexagon 53"/>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4"/>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5"/>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6"/>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Freeform 57"/>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Hexagon 58"/>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0"/>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1"/>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2"/>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3"/>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4"/>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5"/>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6"/>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Freeform 67"/>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8"/>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3"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4" name="Rectangle 46"/>
          <p:cNvSpPr/>
          <p:nvPr/>
        </p:nvSpPr>
        <p:spPr>
          <a:xfrm>
            <a:off x="4649788" y="-22225"/>
            <a:ext cx="3505200" cy="23129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9"/>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88"/>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7" name="Date Placeholder 3"/>
          <p:cNvSpPr>
            <a:spLocks noGrp="1"/>
          </p:cNvSpPr>
          <p:nvPr>
            <p:ph type="dt" sz="half" idx="10"/>
          </p:nvPr>
        </p:nvSpPr>
        <p:spPr>
          <a:xfrm>
            <a:off x="4738688" y="1516063"/>
            <a:ext cx="2133600" cy="752475"/>
          </a:xfrm>
        </p:spPr>
        <p:txBody>
          <a:bodyPr anchor="b"/>
          <a:lstStyle>
            <a:lvl1pPr algn="l">
              <a:defRPr sz="2400"/>
            </a:lvl1pPr>
          </a:lstStyle>
          <a:p>
            <a:pPr>
              <a:defRPr/>
            </a:pPr>
            <a:fld id="{DA5D2BB5-4451-4FF1-9BFB-8402163B9202}" type="datetimeFigureOut">
              <a:rPr lang="cs-CZ"/>
              <a:pPr>
                <a:defRPr/>
              </a:pPr>
              <a:t>27.5.2013</a:t>
            </a:fld>
            <a:endParaRPr lang="cs-CZ"/>
          </a:p>
        </p:txBody>
      </p:sp>
      <p:sp>
        <p:nvSpPr>
          <p:cNvPr id="48" name="Footer Placeholder 4"/>
          <p:cNvSpPr>
            <a:spLocks noGrp="1"/>
          </p:cNvSpPr>
          <p:nvPr>
            <p:ph type="ftr" sz="quarter" idx="11"/>
          </p:nvPr>
        </p:nvSpPr>
        <p:spPr>
          <a:xfrm>
            <a:off x="5303838" y="5719763"/>
            <a:ext cx="2830512" cy="365125"/>
          </a:xfrm>
        </p:spPr>
        <p:txBody>
          <a:bodyPr>
            <a:normAutofit/>
          </a:bodyPr>
          <a:lstStyle>
            <a:lvl1pPr>
              <a:defRPr>
                <a:solidFill>
                  <a:schemeClr val="accent1"/>
                </a:solidFill>
              </a:defRPr>
            </a:lvl1pPr>
          </a:lstStyle>
          <a:p>
            <a:pPr>
              <a:defRPr/>
            </a:pPr>
            <a:endParaRPr lang="cs-CZ"/>
          </a:p>
        </p:txBody>
      </p:sp>
      <p:sp>
        <p:nvSpPr>
          <p:cNvPr id="49" name="Slide Number Placeholder 5"/>
          <p:cNvSpPr>
            <a:spLocks noGrp="1"/>
          </p:cNvSpPr>
          <p:nvPr>
            <p:ph type="sldNum" sz="quarter" idx="12"/>
          </p:nvPr>
        </p:nvSpPr>
        <p:spPr>
          <a:xfrm>
            <a:off x="4649788" y="5719763"/>
            <a:ext cx="642937" cy="365125"/>
          </a:xfrm>
        </p:spPr>
        <p:txBody>
          <a:bodyPr/>
          <a:lstStyle>
            <a:lvl1pPr>
              <a:defRPr>
                <a:solidFill>
                  <a:schemeClr val="accent1"/>
                </a:solidFill>
              </a:defRPr>
            </a:lvl1pPr>
          </a:lstStyle>
          <a:p>
            <a:pPr>
              <a:defRPr/>
            </a:pPr>
            <a:fld id="{F236C206-865C-440D-851C-050981B2B1B2}"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lvl1pPr>
              <a:defRPr/>
            </a:lvl1pPr>
          </a:lstStyle>
          <a:p>
            <a:pPr>
              <a:defRPr/>
            </a:pPr>
            <a:fld id="{8B8022C7-DCBB-49A7-BA34-EACFB94EE5C3}" type="datetimeFigureOut">
              <a:rPr lang="cs-CZ"/>
              <a:pPr>
                <a:defRPr/>
              </a:pPr>
              <a:t>27.5.2013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6D8F0391-4371-4FD9-BA3F-6053E42D76C0}"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lvl1pPr>
              <a:defRPr/>
            </a:lvl1pPr>
          </a:lstStyle>
          <a:p>
            <a:pPr>
              <a:defRPr/>
            </a:pPr>
            <a:fld id="{2293D22D-D430-4132-A5E9-4D7278D3B068}" type="datetimeFigureOut">
              <a:rPr lang="cs-CZ"/>
              <a:pPr>
                <a:defRPr/>
              </a:pPr>
              <a:t>27.5.2013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8472ADC2-17F7-4357-982B-E68D19BF08E1}"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5"/>
          </p:nvPr>
        </p:nvSpPr>
        <p:spPr/>
        <p:txBody>
          <a:bodyPr/>
          <a:lstStyle>
            <a:lvl1pPr>
              <a:defRPr/>
            </a:lvl1pPr>
          </a:lstStyle>
          <a:p>
            <a:pPr>
              <a:defRPr/>
            </a:pPr>
            <a:fld id="{355ACEA7-FB44-4378-BB81-95B147E61C1E}" type="datetimeFigureOut">
              <a:rPr lang="cs-CZ"/>
              <a:pPr>
                <a:defRPr/>
              </a:pPr>
              <a:t>27.5.2013</a:t>
            </a:fld>
            <a:endParaRPr lang="cs-CZ"/>
          </a:p>
        </p:txBody>
      </p:sp>
      <p:sp>
        <p:nvSpPr>
          <p:cNvPr id="6" name="Footer Placeholder 4"/>
          <p:cNvSpPr>
            <a:spLocks noGrp="1"/>
          </p:cNvSpPr>
          <p:nvPr>
            <p:ph type="ftr" sz="quarter" idx="16"/>
          </p:nvPr>
        </p:nvSpPr>
        <p:spPr/>
        <p:txBody>
          <a:bodyPr/>
          <a:lstStyle>
            <a:lvl1pPr>
              <a:defRPr/>
            </a:lvl1pPr>
          </a:lstStyle>
          <a:p>
            <a:pPr>
              <a:defRPr/>
            </a:pPr>
            <a:endParaRPr lang="cs-CZ"/>
          </a:p>
        </p:txBody>
      </p:sp>
      <p:sp>
        <p:nvSpPr>
          <p:cNvPr id="7" name="Slide Number Placeholder 5"/>
          <p:cNvSpPr>
            <a:spLocks noGrp="1"/>
          </p:cNvSpPr>
          <p:nvPr>
            <p:ph type="sldNum" sz="quarter" idx="17"/>
          </p:nvPr>
        </p:nvSpPr>
        <p:spPr/>
        <p:txBody>
          <a:bodyPr/>
          <a:lstStyle>
            <a:lvl1pPr>
              <a:defRPr/>
            </a:lvl1pPr>
          </a:lstStyle>
          <a:p>
            <a:pPr>
              <a:defRPr/>
            </a:pPr>
            <a:fld id="{8066014D-D787-4F8A-96BB-04BEA298E183}"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04979C0B-684E-4A31-A75F-8FD3366249E0}" type="datetimeFigureOut">
              <a:rPr lang="cs-CZ"/>
              <a:pPr>
                <a:defRPr/>
              </a:pPr>
              <a:t>27.5.2013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361648D7-B5EF-43E2-BF5D-A59E58DDCCBD}"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416DED81-1E93-46D5-9C8E-2479FE447CDE}" type="datetimeFigureOut">
              <a:rPr lang="cs-CZ"/>
              <a:pPr>
                <a:defRPr/>
              </a:pPr>
              <a:t>27.5.2013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8B8E499D-D8AA-4F01-A3BD-89430028B0B9}"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9C01CB8-1F89-41C6-940A-30FFF35E6524}" type="datetimeFigureOut">
              <a:rPr lang="cs-CZ"/>
              <a:pPr>
                <a:defRPr/>
              </a:pPr>
              <a:t>27.5.2013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471ABD4C-6139-45AE-9737-491B1CE39B48}"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83"/>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80"/>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1"/>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2"/>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79"/>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5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5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58"/>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1"/>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2"/>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3"/>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4"/>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5"/>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6"/>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7"/>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68"/>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9"/>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0"/>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56"/>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57"/>
          <p:cNvSpPr/>
          <p:nvPr/>
        </p:nvSpPr>
        <p:spPr>
          <a:xfrm>
            <a:off x="904875" y="601663"/>
            <a:ext cx="3562350" cy="564832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60"/>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4739833" y="2657434"/>
            <a:ext cx="3304572" cy="1463153"/>
          </a:xfrm>
        </p:spPr>
        <p:txBody>
          <a:bodyPr>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36B567A8-9668-4986-B788-925B16B7210F}" type="datetimeFigureOut">
              <a:rPr lang="cs-CZ"/>
              <a:pPr>
                <a:defRPr/>
              </a:pPr>
              <a:t>27.5.2013</a:t>
            </a:fld>
            <a:endParaRPr lang="cs-CZ"/>
          </a:p>
        </p:txBody>
      </p:sp>
      <p:sp>
        <p:nvSpPr>
          <p:cNvPr id="49" name="Slide Number Placeholder 6"/>
          <p:cNvSpPr>
            <a:spLocks noGrp="1"/>
          </p:cNvSpPr>
          <p:nvPr>
            <p:ph type="sldNum" sz="quarter" idx="11"/>
          </p:nvPr>
        </p:nvSpPr>
        <p:spPr/>
        <p:txBody>
          <a:bodyPr/>
          <a:lstStyle>
            <a:lvl1pPr>
              <a:defRPr/>
            </a:lvl1pPr>
          </a:lstStyle>
          <a:p>
            <a:pPr>
              <a:defRPr/>
            </a:pPr>
            <a:fld id="{672C8D92-8B07-4F51-9534-3922B6BC740C}" type="slidenum">
              <a:rPr lang="cs-CZ"/>
              <a:pPr>
                <a:defRPr/>
              </a:pPr>
              <a:t>‹#›</a:t>
            </a:fld>
            <a:endParaRPr lang="cs-CZ"/>
          </a:p>
        </p:txBody>
      </p:sp>
      <p:sp>
        <p:nvSpPr>
          <p:cNvPr id="50" name="Footer Placeholder 5"/>
          <p:cNvSpPr>
            <a:spLocks noGrp="1"/>
          </p:cNvSpPr>
          <p:nvPr>
            <p:ph type="ftr" sz="quarter" idx="12"/>
          </p:nvPr>
        </p:nvSpPr>
        <p:spPr>
          <a:xfrm>
            <a:off x="4641850" y="5724525"/>
            <a:ext cx="3492500" cy="365125"/>
          </a:xfrm>
        </p:spPr>
        <p:txBody>
          <a:bodyPr>
            <a:normAutofit/>
          </a:bodyPr>
          <a:lstStyle>
            <a:lvl1pPr>
              <a:defRPr/>
            </a:lvl1pPr>
          </a:lstStyle>
          <a:p>
            <a:pPr>
              <a:defRPr/>
            </a:pPr>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86"/>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83"/>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4"/>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5"/>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80"/>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1"/>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82"/>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7"/>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8"/>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9"/>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5"/>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6"/>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7"/>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8"/>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49"/>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0"/>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1"/>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9"/>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60"/>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61"/>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62"/>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63"/>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4"/>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5"/>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6"/>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7"/>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8"/>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9"/>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70"/>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71"/>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72"/>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3"/>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9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10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101"/>
          <p:cNvSpPr/>
          <p:nvPr/>
        </p:nvSpPr>
        <p:spPr>
          <a:xfrm>
            <a:off x="904875" y="601663"/>
            <a:ext cx="3562350" cy="564832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104"/>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4734424" y="2660904"/>
            <a:ext cx="3300984" cy="1463040"/>
          </a:xfrm>
        </p:spPr>
        <p:txBody>
          <a:bodyPr>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rtlCol="0">
            <a:normAutofit/>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A3741C40-057B-4617-8DEF-4A4DD646CB3E}" type="datetimeFigureOut">
              <a:rPr lang="cs-CZ"/>
              <a:pPr>
                <a:defRPr/>
              </a:pPr>
              <a:t>27.5.2013</a:t>
            </a:fld>
            <a:endParaRPr lang="cs-CZ"/>
          </a:p>
        </p:txBody>
      </p:sp>
      <p:sp>
        <p:nvSpPr>
          <p:cNvPr id="49" name="Footer Placeholder 5"/>
          <p:cNvSpPr>
            <a:spLocks noGrp="1"/>
          </p:cNvSpPr>
          <p:nvPr>
            <p:ph type="ftr" sz="quarter" idx="11"/>
          </p:nvPr>
        </p:nvSpPr>
        <p:spPr>
          <a:xfrm>
            <a:off x="4641850" y="5724525"/>
            <a:ext cx="3492500" cy="365125"/>
          </a:xfrm>
        </p:spPr>
        <p:txBody>
          <a:bodyPr>
            <a:normAutofit/>
          </a:bodyPr>
          <a:lstStyle>
            <a:lvl1pPr>
              <a:defRPr/>
            </a:lvl1pPr>
          </a:lstStyle>
          <a:p>
            <a:pPr>
              <a:defRPr/>
            </a:pPr>
            <a:endParaRPr lang="cs-CZ"/>
          </a:p>
        </p:txBody>
      </p:sp>
      <p:sp>
        <p:nvSpPr>
          <p:cNvPr id="50" name="Slide Number Placeholder 6"/>
          <p:cNvSpPr>
            <a:spLocks noGrp="1"/>
          </p:cNvSpPr>
          <p:nvPr>
            <p:ph type="sldNum" sz="quarter" idx="12"/>
          </p:nvPr>
        </p:nvSpPr>
        <p:spPr/>
        <p:txBody>
          <a:bodyPr/>
          <a:lstStyle>
            <a:lvl1pPr>
              <a:defRPr/>
            </a:lvl1pPr>
          </a:lstStyle>
          <a:p>
            <a:pPr>
              <a:defRPr/>
            </a:pPr>
            <a:fld id="{0CE98C7D-DEC6-4CC7-A2E8-E71143D88E34}"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2683DA48-C25D-4FEB-A962-B8BB86481584}" type="datetimeFigureOut">
              <a:rPr lang="cs-CZ"/>
              <a:pPr>
                <a:defRPr/>
              </a:pPr>
              <a:t>27.5.2013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30FE2F8E-C757-4A01-B17E-5EF121D7488F}"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116EA547-21B0-4A62-B16E-B4775D89B8CD}" type="datetimeFigureOut">
              <a:rPr lang="cs-CZ"/>
              <a:pPr>
                <a:defRPr/>
              </a:pPr>
              <a:t>27.5.2013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6ABC09B6-8FBC-4FD7-9A90-96191E24DB2A}"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41"/>
          <p:cNvGrpSpPr>
            <a:grpSpLocks/>
          </p:cNvGrpSpPr>
          <p:nvPr/>
        </p:nvGrpSpPr>
        <p:grpSpPr bwMode="auto">
          <a:xfrm>
            <a:off x="-304800" y="0"/>
            <a:ext cx="9932988" cy="6858000"/>
            <a:chOff x="-382404" y="0"/>
            <a:chExt cx="9932332" cy="6858000"/>
          </a:xfrm>
        </p:grpSpPr>
        <p:grpSp>
          <p:nvGrpSpPr>
            <p:cNvPr id="1035" name="Group 44"/>
            <p:cNvGrpSpPr>
              <a:grpSpLocks/>
            </p:cNvGrpSpPr>
            <p:nvPr/>
          </p:nvGrpSpPr>
          <p:grpSpPr bwMode="auto">
            <a:xfrm>
              <a:off x="0" y="0"/>
              <a:ext cx="9144000" cy="6858000"/>
              <a:chOff x="0" y="0"/>
              <a:chExt cx="9144000" cy="6858000"/>
            </a:xfrm>
          </p:grpSpPr>
          <p:grpSp>
            <p:nvGrpSpPr>
              <p:cNvPr id="1058" name="Group 4"/>
              <p:cNvGrpSpPr>
                <a:grpSpLocks/>
              </p:cNvGrpSpPr>
              <p:nvPr/>
            </p:nvGrpSpPr>
            <p:grpSpPr bwMode="auto">
              <a:xfrm>
                <a:off x="0" y="0"/>
                <a:ext cx="2514600" cy="6858000"/>
                <a:chOff x="0" y="0"/>
                <a:chExt cx="2514600" cy="6858000"/>
              </a:xfrm>
            </p:grpSpPr>
            <p:sp>
              <p:nvSpPr>
                <p:cNvPr id="113" name="Rectangle 112"/>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4"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5"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59" name="Group 5"/>
              <p:cNvGrpSpPr>
                <a:grpSpLocks/>
              </p:cNvGrpSpPr>
              <p:nvPr/>
            </p:nvGrpSpPr>
            <p:grpSpPr bwMode="auto">
              <a:xfrm>
                <a:off x="422910" y="0"/>
                <a:ext cx="2514600" cy="6858000"/>
                <a:chOff x="0" y="0"/>
                <a:chExt cx="2514600" cy="6858000"/>
              </a:xfrm>
            </p:grpSpPr>
            <p:sp>
              <p:nvSpPr>
                <p:cNvPr id="110" name="Rectangle 109"/>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1" name="Rectangle 110"/>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2" name="Rectangle 111"/>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60" name="Group 9"/>
              <p:cNvGrpSpPr>
                <a:grpSpLocks/>
              </p:cNvGrpSpPr>
              <p:nvPr/>
            </p:nvGrpSpPr>
            <p:grpSpPr bwMode="auto">
              <a:xfrm rot="10800000">
                <a:off x="6629400" y="0"/>
                <a:ext cx="2514600" cy="6858000"/>
                <a:chOff x="0" y="0"/>
                <a:chExt cx="2514600" cy="6858000"/>
              </a:xfrm>
            </p:grpSpPr>
            <p:sp>
              <p:nvSpPr>
                <p:cNvPr id="107" name="Rectangle 106"/>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8" name="Rectangle 107"/>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9" name="Rectangle 108"/>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104" name="Rectangle 103"/>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5" name="Rectangle 104"/>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6" name="Rectangle 105"/>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Freeform 43"/>
            <p:cNvSpPr/>
            <p:nvPr/>
          </p:nvSpPr>
          <p:spPr>
            <a:xfrm>
              <a:off x="-12540" y="5035550"/>
              <a:ext cx="9144983"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5" name="Freeform 44"/>
            <p:cNvSpPr/>
            <p:nvPr/>
          </p:nvSpPr>
          <p:spPr>
            <a:xfrm>
              <a:off x="-12540" y="3467100"/>
              <a:ext cx="9144983"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6" name="Freeform 45"/>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7" name="Freeform 46"/>
            <p:cNvSpPr/>
            <p:nvPr/>
          </p:nvSpPr>
          <p:spPr>
            <a:xfrm>
              <a:off x="-12540" y="5284788"/>
              <a:ext cx="9144983"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9" name="Freeform 48"/>
            <p:cNvSpPr/>
            <p:nvPr/>
          </p:nvSpPr>
          <p:spPr>
            <a:xfrm>
              <a:off x="2136793" y="5132388"/>
              <a:ext cx="6982951"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0" name="Hexagon 49"/>
            <p:cNvSpPr/>
            <p:nvPr/>
          </p:nvSpPr>
          <p:spPr>
            <a:xfrm rot="1800000">
              <a:off x="2995573" y="2859088"/>
              <a:ext cx="1601682"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 name="Hexagon 50"/>
            <p:cNvSpPr/>
            <p:nvPr/>
          </p:nvSpPr>
          <p:spPr>
            <a:xfrm rot="1800000">
              <a:off x="3719425"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 name="Hexagon 51"/>
            <p:cNvSpPr/>
            <p:nvPr/>
          </p:nvSpPr>
          <p:spPr>
            <a:xfrm rot="1800000">
              <a:off x="3728949" y="15922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3" name="Hexagon 52"/>
            <p:cNvSpPr/>
            <p:nvPr/>
          </p:nvSpPr>
          <p:spPr>
            <a:xfrm rot="1800000">
              <a:off x="2976524" y="325438"/>
              <a:ext cx="1601682"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4" name="Hexagon 53"/>
            <p:cNvSpPr/>
            <p:nvPr/>
          </p:nvSpPr>
          <p:spPr>
            <a:xfrm rot="1800000">
              <a:off x="4462326" y="5383213"/>
              <a:ext cx="1601682"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5" name="Freeform 54"/>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6" name="Hexagon 55"/>
            <p:cNvSpPr/>
            <p:nvPr/>
          </p:nvSpPr>
          <p:spPr>
            <a:xfrm rot="1800000">
              <a:off x="23969" y="540226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7" name="Hexagon 56"/>
            <p:cNvSpPr/>
            <p:nvPr/>
          </p:nvSpPr>
          <p:spPr>
            <a:xfrm rot="1800000">
              <a:off x="52542" y="28495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8" name="Hexagon 57"/>
            <p:cNvSpPr/>
            <p:nvPr/>
          </p:nvSpPr>
          <p:spPr>
            <a:xfrm rot="1800000">
              <a:off x="776394"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9" name="Hexagon 58"/>
            <p:cNvSpPr/>
            <p:nvPr/>
          </p:nvSpPr>
          <p:spPr>
            <a:xfrm rot="1800000">
              <a:off x="1509771" y="54117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0" name="Hexagon 59"/>
            <p:cNvSpPr/>
            <p:nvPr/>
          </p:nvSpPr>
          <p:spPr>
            <a:xfrm rot="1800000">
              <a:off x="1528820" y="2859088"/>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5" name="Hexagon 94"/>
            <p:cNvSpPr/>
            <p:nvPr/>
          </p:nvSpPr>
          <p:spPr>
            <a:xfrm rot="1800000">
              <a:off x="795443" y="15636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6" name="Hexagon 95"/>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7" name="Hexagon 96"/>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8" name="Hexagon 97"/>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9" name="Freeform 98"/>
            <p:cNvSpPr/>
            <p:nvPr/>
          </p:nvSpPr>
          <p:spPr>
            <a:xfrm rot="1800000">
              <a:off x="8306997" y="4056063"/>
              <a:ext cx="1242931"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0" name="Freeform 99"/>
            <p:cNvSpPr/>
            <p:nvPr/>
          </p:nvSpPr>
          <p:spPr>
            <a:xfrm rot="1800000">
              <a:off x="8306997"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6" name="Rectangle 65"/>
          <p:cNvSpPr/>
          <p:nvPr/>
        </p:nvSpPr>
        <p:spPr>
          <a:xfrm>
            <a:off x="457200" y="333375"/>
            <a:ext cx="8229600" cy="6186488"/>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0" name="Rectangle 69"/>
          <p:cNvSpPr/>
          <p:nvPr/>
        </p:nvSpPr>
        <p:spPr>
          <a:xfrm>
            <a:off x="4560888" y="-22225"/>
            <a:ext cx="3679825" cy="700088"/>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1" name="Rectangle 7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30" name="Title Placeholder 1"/>
          <p:cNvSpPr>
            <a:spLocks noGrp="1"/>
          </p:cNvSpPr>
          <p:nvPr>
            <p:ph type="title"/>
          </p:nvPr>
        </p:nvSpPr>
        <p:spPr bwMode="auto">
          <a:xfrm>
            <a:off x="1042988" y="1027113"/>
            <a:ext cx="7024687"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cs-CZ" smtClean="0"/>
              <a:t>Kliknutím lze upravit styl.</a:t>
            </a:r>
            <a:endParaRPr lang="en-US" smtClean="0"/>
          </a:p>
        </p:txBody>
      </p:sp>
      <p:sp>
        <p:nvSpPr>
          <p:cNvPr id="1031" name="Text Placeholder 2"/>
          <p:cNvSpPr>
            <a:spLocks noGrp="1"/>
          </p:cNvSpPr>
          <p:nvPr>
            <p:ph type="body" idx="1"/>
          </p:nvPr>
        </p:nvSpPr>
        <p:spPr bwMode="auto">
          <a:xfrm>
            <a:off x="1042988" y="2324100"/>
            <a:ext cx="6777037" cy="350837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5997575" y="223838"/>
            <a:ext cx="2133600" cy="365125"/>
          </a:xfrm>
          <a:prstGeom prst="rect">
            <a:avLst/>
          </a:prstGeom>
        </p:spPr>
        <p:txBody>
          <a:bodyPr vert="horz" lIns="91440" tIns="45720" rIns="91440" bIns="45720" rtlCol="0" anchor="ctr"/>
          <a:lstStyle>
            <a:lvl1pPr algn="r">
              <a:defRPr sz="1200">
                <a:solidFill>
                  <a:srgbClr val="FEFEFE"/>
                </a:solidFill>
                <a:cs typeface="+mn-cs"/>
              </a:defRPr>
            </a:lvl1pPr>
          </a:lstStyle>
          <a:p>
            <a:pPr>
              <a:defRPr/>
            </a:pPr>
            <a:fld id="{F84BB184-5191-40B7-8854-8998E546F241}" type="datetimeFigureOut">
              <a:rPr lang="cs-CZ"/>
              <a:pPr>
                <a:defRPr/>
              </a:pPr>
              <a:t>27.5.2013</a:t>
            </a:fld>
            <a:endParaRPr lang="cs-CZ"/>
          </a:p>
        </p:txBody>
      </p:sp>
      <p:sp>
        <p:nvSpPr>
          <p:cNvPr id="5" name="Footer Placeholder 4"/>
          <p:cNvSpPr>
            <a:spLocks noGrp="1"/>
          </p:cNvSpPr>
          <p:nvPr>
            <p:ph type="ftr" sz="quarter" idx="3"/>
          </p:nvPr>
        </p:nvSpPr>
        <p:spPr>
          <a:xfrm>
            <a:off x="4641850" y="5851525"/>
            <a:ext cx="3502025" cy="365125"/>
          </a:xfrm>
          <a:prstGeom prst="rect">
            <a:avLst/>
          </a:prstGeom>
        </p:spPr>
        <p:txBody>
          <a:bodyPr vert="horz" lIns="91440" tIns="45720" rIns="91440" bIns="45720" rtlCol="0" anchor="ctr"/>
          <a:lstStyle>
            <a:lvl1pPr algn="r">
              <a:defRPr sz="1200">
                <a:solidFill>
                  <a:schemeClr val="accent1"/>
                </a:solidFill>
                <a:cs typeface="+mn-cs"/>
              </a:defRPr>
            </a:lvl1pPr>
          </a:lstStyle>
          <a:p>
            <a:pPr>
              <a:defRPr/>
            </a:pPr>
            <a:endParaRPr lang="cs-CZ"/>
          </a:p>
        </p:txBody>
      </p:sp>
      <p:sp>
        <p:nvSpPr>
          <p:cNvPr id="6" name="Slide Number Placeholder 5"/>
          <p:cNvSpPr>
            <a:spLocks noGrp="1"/>
          </p:cNvSpPr>
          <p:nvPr>
            <p:ph type="sldNum" sz="quarter" idx="4"/>
          </p:nvPr>
        </p:nvSpPr>
        <p:spPr>
          <a:xfrm>
            <a:off x="4649788" y="223838"/>
            <a:ext cx="1331912" cy="365125"/>
          </a:xfrm>
          <a:prstGeom prst="rect">
            <a:avLst/>
          </a:prstGeom>
        </p:spPr>
        <p:txBody>
          <a:bodyPr vert="horz" lIns="91440" tIns="45720" rIns="91440" bIns="45720" rtlCol="0" anchor="ctr"/>
          <a:lstStyle>
            <a:lvl1pPr algn="l">
              <a:defRPr sz="1200">
                <a:solidFill>
                  <a:srgbClr val="FEFEFE"/>
                </a:solidFill>
                <a:cs typeface="+mn-cs"/>
              </a:defRPr>
            </a:lvl1pPr>
          </a:lstStyle>
          <a:p>
            <a:pPr>
              <a:defRPr/>
            </a:pPr>
            <a:fld id="{51E21B4E-3D05-4F21-AFB1-EE3BAC3BD2C0}"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797" r:id="rId1"/>
    <p:sldLayoutId id="2147483796" r:id="rId2"/>
    <p:sldLayoutId id="2147483795" r:id="rId3"/>
    <p:sldLayoutId id="2147483794" r:id="rId4"/>
    <p:sldLayoutId id="2147483793" r:id="rId5"/>
    <p:sldLayoutId id="2147483792" r:id="rId6"/>
    <p:sldLayoutId id="2147483791" r:id="rId7"/>
    <p:sldLayoutId id="2147483798" r:id="rId8"/>
    <p:sldLayoutId id="2147483799" r:id="rId9"/>
    <p:sldLayoutId id="2147483790" r:id="rId10"/>
    <p:sldLayoutId id="2147483789" r:id="rId11"/>
  </p:sldLayoutIdLst>
  <p:txStyles>
    <p:titleStyle>
      <a:lvl1pPr algn="l" rtl="0" eaLnBrk="0" fontAlgn="base" hangingPunct="0">
        <a:spcBef>
          <a:spcPct val="0"/>
        </a:spcBef>
        <a:spcAft>
          <a:spcPct val="0"/>
        </a:spcAft>
        <a:defRPr sz="4000" kern="1200">
          <a:solidFill>
            <a:schemeClr val="accent1"/>
          </a:solidFill>
          <a:latin typeface="+mj-lt"/>
          <a:ea typeface="+mj-ea"/>
          <a:cs typeface="+mj-cs"/>
        </a:defRPr>
      </a:lvl1pPr>
      <a:lvl2pPr algn="l" rtl="0" eaLnBrk="0" fontAlgn="base" hangingPunct="0">
        <a:spcBef>
          <a:spcPct val="0"/>
        </a:spcBef>
        <a:spcAft>
          <a:spcPct val="0"/>
        </a:spcAft>
        <a:defRPr sz="4000">
          <a:solidFill>
            <a:schemeClr val="accent1"/>
          </a:solidFill>
          <a:latin typeface="Century Gothic" pitchFamily="34" charset="0"/>
        </a:defRPr>
      </a:lvl2pPr>
      <a:lvl3pPr algn="l" rtl="0" eaLnBrk="0" fontAlgn="base" hangingPunct="0">
        <a:spcBef>
          <a:spcPct val="0"/>
        </a:spcBef>
        <a:spcAft>
          <a:spcPct val="0"/>
        </a:spcAft>
        <a:defRPr sz="4000">
          <a:solidFill>
            <a:schemeClr val="accent1"/>
          </a:solidFill>
          <a:latin typeface="Century Gothic" pitchFamily="34" charset="0"/>
        </a:defRPr>
      </a:lvl3pPr>
      <a:lvl4pPr algn="l" rtl="0" eaLnBrk="0" fontAlgn="base" hangingPunct="0">
        <a:spcBef>
          <a:spcPct val="0"/>
        </a:spcBef>
        <a:spcAft>
          <a:spcPct val="0"/>
        </a:spcAft>
        <a:defRPr sz="4000">
          <a:solidFill>
            <a:schemeClr val="accent1"/>
          </a:solidFill>
          <a:latin typeface="Century Gothic" pitchFamily="34" charset="0"/>
        </a:defRPr>
      </a:lvl4pPr>
      <a:lvl5pPr algn="l" rtl="0" eaLnBrk="0" fontAlgn="base" hangingPunct="0">
        <a:spcBef>
          <a:spcPct val="0"/>
        </a:spcBef>
        <a:spcAft>
          <a:spcPct val="0"/>
        </a:spcAft>
        <a:defRPr sz="4000">
          <a:solidFill>
            <a:schemeClr val="accent1"/>
          </a:solidFill>
          <a:latin typeface="Century Gothic"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3050" algn="l" rtl="0" eaLnBrk="0" fontAlgn="base" hangingPunct="0">
        <a:spcBef>
          <a:spcPct val="20000"/>
        </a:spcBef>
        <a:spcAft>
          <a:spcPct val="0"/>
        </a:spcAft>
        <a:buClr>
          <a:schemeClr val="accent1"/>
        </a:buClr>
        <a:buSzPct val="76000"/>
        <a:buFont typeface="Wingdings 2" pitchFamily="18" charset="2"/>
        <a:buChar char=""/>
        <a:defRPr sz="2400" kern="1200">
          <a:solidFill>
            <a:schemeClr val="tx2"/>
          </a:solidFill>
          <a:latin typeface="+mn-lt"/>
          <a:ea typeface="+mn-ea"/>
          <a:cs typeface="+mn-cs"/>
        </a:defRPr>
      </a:lvl1pPr>
      <a:lvl2pPr marL="639763" indent="-273050" algn="l" rtl="0" eaLnBrk="0" fontAlgn="base" hangingPunct="0">
        <a:spcBef>
          <a:spcPct val="20000"/>
        </a:spcBef>
        <a:spcAft>
          <a:spcPct val="0"/>
        </a:spcAft>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rtl="0" eaLnBrk="0" fontAlgn="base" hangingPunct="0">
        <a:spcBef>
          <a:spcPct val="20000"/>
        </a:spcBef>
        <a:spcAft>
          <a:spcPct val="0"/>
        </a:spcAft>
        <a:buClr>
          <a:schemeClr val="accent1"/>
        </a:buClr>
        <a:buSzPct val="76000"/>
        <a:buFont typeface="Wingdings 2" pitchFamily="18" charset="2"/>
        <a:buChar char=""/>
        <a:defRPr sz="2000" kern="1200">
          <a:solidFill>
            <a:schemeClr val="tx2"/>
          </a:solidFill>
          <a:latin typeface="+mn-lt"/>
          <a:ea typeface="+mn-ea"/>
          <a:cs typeface="+mn-cs"/>
        </a:defRPr>
      </a:lvl3pPr>
      <a:lvl4pPr marL="1123950" indent="-228600" algn="l" rtl="0" eaLnBrk="0" fontAlgn="base" hangingPunct="0">
        <a:spcBef>
          <a:spcPct val="20000"/>
        </a:spcBef>
        <a:spcAft>
          <a:spcPct val="0"/>
        </a:spcAft>
        <a:buClr>
          <a:schemeClr val="accent1"/>
        </a:buClr>
        <a:buSzPct val="76000"/>
        <a:buFont typeface="Wingdings 2" pitchFamily="18" charset="2"/>
        <a:buChar char=""/>
        <a:defRPr kern="1200">
          <a:solidFill>
            <a:schemeClr val="tx2"/>
          </a:solidFill>
          <a:latin typeface="+mn-lt"/>
          <a:ea typeface="+mn-ea"/>
          <a:cs typeface="+mn-cs"/>
        </a:defRPr>
      </a:lvl4pPr>
      <a:lvl5pPr marL="1325563" indent="-228600" algn="l" rtl="0" eaLnBrk="0" fontAlgn="base" hangingPunct="0">
        <a:spcBef>
          <a:spcPct val="20000"/>
        </a:spcBef>
        <a:spcAft>
          <a:spcPct val="0"/>
        </a:spcAft>
        <a:buClr>
          <a:schemeClr val="accent1"/>
        </a:buClr>
        <a:buSzPct val="76000"/>
        <a:buFont typeface="Wingdings 2" pitchFamily="18" charset="2"/>
        <a:buChar char=""/>
        <a:defRPr sz="1600" kern="120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Podnadpis 2"/>
          <p:cNvSpPr>
            <a:spLocks noGrp="1"/>
          </p:cNvSpPr>
          <p:nvPr>
            <p:ph type="subTitle" idx="1"/>
          </p:nvPr>
        </p:nvSpPr>
        <p:spPr>
          <a:xfrm>
            <a:off x="4733925" y="4421188"/>
            <a:ext cx="3309938" cy="1260475"/>
          </a:xfrm>
        </p:spPr>
        <p:txBody>
          <a:bodyPr/>
          <a:lstStyle/>
          <a:p>
            <a:pPr eaLnBrk="1" hangingPunct="1"/>
            <a:r>
              <a:rPr lang="cs-CZ" sz="2400" smtClean="0">
                <a:solidFill>
                  <a:srgbClr val="443329"/>
                </a:solidFill>
                <a:latin typeface="Arial" charset="0"/>
                <a:cs typeface="Arial" charset="0"/>
              </a:rPr>
              <a:t>Vytápění</a:t>
            </a:r>
          </a:p>
          <a:p>
            <a:pPr eaLnBrk="1" hangingPunct="1"/>
            <a:r>
              <a:rPr lang="cs-CZ" sz="2400" smtClean="0">
                <a:solidFill>
                  <a:srgbClr val="443329"/>
                </a:solidFill>
                <a:latin typeface="Arial" charset="0"/>
                <a:cs typeface="Arial" charset="0"/>
              </a:rPr>
              <a:t>Ústřední vytápění</a:t>
            </a:r>
          </a:p>
          <a:p>
            <a:pPr eaLnBrk="1" hangingPunct="1"/>
            <a:endParaRPr lang="cs-CZ" sz="2400" smtClean="0">
              <a:solidFill>
                <a:srgbClr val="443329"/>
              </a:solidFill>
              <a:latin typeface="Arial" charset="0"/>
              <a:cs typeface="Arial" charset="0"/>
            </a:endParaRPr>
          </a:p>
        </p:txBody>
      </p:sp>
      <p:pic>
        <p:nvPicPr>
          <p:cNvPr id="13314" name="Picture 2" descr="http://7zs.wz.cz/opvk%20velke%20logo.jpg"/>
          <p:cNvPicPr>
            <a:picLocks noChangeAspect="1" noChangeArrowheads="1"/>
          </p:cNvPicPr>
          <p:nvPr/>
        </p:nvPicPr>
        <p:blipFill>
          <a:blip r:embed="rId2"/>
          <a:srcRect/>
          <a:stretch>
            <a:fillRect/>
          </a:stretch>
        </p:blipFill>
        <p:spPr bwMode="auto">
          <a:xfrm>
            <a:off x="1547813" y="620713"/>
            <a:ext cx="5867400" cy="1457325"/>
          </a:xfrm>
          <a:prstGeom prst="rect">
            <a:avLst/>
          </a:prstGeom>
          <a:noFill/>
          <a:ln w="9525">
            <a:solidFill>
              <a:schemeClr val="tx1"/>
            </a:solid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31800" y="333375"/>
            <a:ext cx="8280400" cy="1143000"/>
          </a:xfrm>
          <a:solidFill>
            <a:schemeClr val="accent1">
              <a:lumMod val="20000"/>
              <a:lumOff val="80000"/>
            </a:schemeClr>
          </a:solidFill>
          <a:ln>
            <a:solidFill>
              <a:schemeClr val="tx1"/>
            </a:solidFill>
          </a:ln>
        </p:spPr>
        <p:txBody>
          <a:bodyPr rtlCol="0">
            <a:normAutofit/>
          </a:bodyPr>
          <a:lstStyle/>
          <a:p>
            <a:pPr algn="ctr" eaLnBrk="1" fontAlgn="auto" hangingPunct="1">
              <a:spcAft>
                <a:spcPts val="0"/>
              </a:spcAft>
              <a:defRPr/>
            </a:pPr>
            <a:r>
              <a:rPr lang="cs-CZ" sz="4800" b="1" dirty="0" smtClean="0">
                <a:solidFill>
                  <a:srgbClr val="000000"/>
                </a:solidFill>
                <a:latin typeface="Arial" pitchFamily="34" charset="0"/>
                <a:cs typeface="Arial" pitchFamily="34" charset="0"/>
              </a:rPr>
              <a:t>Výukový materiál</a:t>
            </a:r>
            <a:endParaRPr lang="cs-CZ" sz="4800" b="1" dirty="0">
              <a:solidFill>
                <a:srgbClr val="000000"/>
              </a:solidFill>
              <a:latin typeface="Arial" pitchFamily="34" charset="0"/>
              <a:cs typeface="Arial" pitchFamily="34" charset="0"/>
            </a:endParaRPr>
          </a:p>
        </p:txBody>
      </p:sp>
      <p:sp>
        <p:nvSpPr>
          <p:cNvPr id="6" name="Zástupný symbol pro obsah 5"/>
          <p:cNvSpPr>
            <a:spLocks noGrp="1"/>
          </p:cNvSpPr>
          <p:nvPr>
            <p:ph idx="1"/>
          </p:nvPr>
        </p:nvSpPr>
        <p:spPr>
          <a:xfrm>
            <a:off x="431800" y="1628775"/>
            <a:ext cx="8280400" cy="4873625"/>
          </a:xfrm>
          <a:solidFill>
            <a:schemeClr val="accent1">
              <a:lumMod val="20000"/>
              <a:lumOff val="80000"/>
            </a:schemeClr>
          </a:solidFill>
          <a:ln>
            <a:solidFill>
              <a:schemeClr val="tx1"/>
            </a:solidFill>
          </a:ln>
        </p:spPr>
        <p:txBody>
          <a:bodyPr>
            <a:normAutofit/>
          </a:bodyPr>
          <a:lstStyle/>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Číslo projektu: </a:t>
            </a:r>
            <a:r>
              <a:rPr lang="cs-CZ" sz="2200" dirty="0" smtClean="0">
                <a:solidFill>
                  <a:srgbClr val="000000"/>
                </a:solidFill>
                <a:latin typeface="Arial" charset="0"/>
                <a:cs typeface="Arial" charset="0"/>
              </a:rPr>
              <a:t>CZ.1.07/1.5.00/34.0608</a:t>
            </a:r>
          </a:p>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Šablona: </a:t>
            </a:r>
            <a:r>
              <a:rPr lang="cs-CZ" sz="2200" dirty="0" smtClean="0">
                <a:solidFill>
                  <a:srgbClr val="000000"/>
                </a:solidFill>
                <a:latin typeface="Arial" charset="0"/>
                <a:cs typeface="Arial" charset="0"/>
              </a:rPr>
              <a:t>III/2 Inovace a zkvalitnění výuky prostřednictvím ICT</a:t>
            </a:r>
          </a:p>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Číslo materiálu:</a:t>
            </a:r>
            <a:r>
              <a:rPr lang="cs-CZ" sz="2200" dirty="0" smtClean="0">
                <a:solidFill>
                  <a:srgbClr val="000000"/>
                </a:solidFill>
                <a:latin typeface="Arial" charset="0"/>
                <a:cs typeface="Arial" charset="0"/>
              </a:rPr>
              <a:t> 09_01_32_INOVACE_</a:t>
            </a:r>
            <a:r>
              <a:rPr lang="cs-CZ" dirty="0" smtClean="0">
                <a:latin typeface="Arial" charset="0"/>
                <a:cs typeface="Arial" charset="0"/>
              </a:rPr>
              <a:t>11	</a:t>
            </a:r>
          </a:p>
          <a:p>
            <a:pPr marL="0" indent="0" eaLnBrk="1" hangingPunct="1">
              <a:buFont typeface="Wingdings 2" pitchFamily="18" charset="2"/>
              <a:buNone/>
              <a:defRPr/>
            </a:pPr>
            <a:endParaRPr lang="cs-CZ" dirty="0" smtClean="0">
              <a:latin typeface="Arial" charset="0"/>
              <a:cs typeface="Arial" charset="0"/>
            </a:endParaRPr>
          </a:p>
          <a:p>
            <a:pPr marL="0" indent="0" eaLnBrk="1" hangingPunct="1">
              <a:buFont typeface="Wingdings 2" pitchFamily="18" charset="2"/>
              <a:buNone/>
              <a:defRPr/>
            </a:pPr>
            <a:endParaRPr lang="cs-CZ" dirty="0" smtClean="0">
              <a:latin typeface="Arial" charset="0"/>
              <a:cs typeface="Arial" charset="0"/>
            </a:endParaRPr>
          </a:p>
        </p:txBody>
      </p:sp>
      <p:pic>
        <p:nvPicPr>
          <p:cNvPr id="14339" name="Picture 2" descr="http://7zs.wz.cz/opvk%20velke%20logo.jpg"/>
          <p:cNvPicPr>
            <a:picLocks noChangeAspect="1" noChangeArrowheads="1"/>
          </p:cNvPicPr>
          <p:nvPr/>
        </p:nvPicPr>
        <p:blipFill>
          <a:blip r:embed="rId2"/>
          <a:srcRect/>
          <a:stretch>
            <a:fillRect/>
          </a:stretch>
        </p:blipFill>
        <p:spPr bwMode="auto">
          <a:xfrm>
            <a:off x="2843213" y="5299075"/>
            <a:ext cx="3168650" cy="785813"/>
          </a:xfrm>
          <a:prstGeom prst="rect">
            <a:avLst/>
          </a:prstGeom>
          <a:noFill/>
          <a:ln w="9525">
            <a:solidFill>
              <a:schemeClr val="tx1"/>
            </a:solidFill>
            <a:miter lim="800000"/>
            <a:headEnd/>
            <a:tailEnd/>
          </a:ln>
        </p:spPr>
      </p:pic>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extovéPole 2"/>
          <p:cNvSpPr txBox="1">
            <a:spLocks noChangeArrowheads="1"/>
          </p:cNvSpPr>
          <p:nvPr/>
        </p:nvSpPr>
        <p:spPr bwMode="auto">
          <a:xfrm>
            <a:off x="684213" y="369888"/>
            <a:ext cx="8210550" cy="1311275"/>
          </a:xfrm>
          <a:prstGeom prst="rect">
            <a:avLst/>
          </a:prstGeom>
          <a:solidFill>
            <a:srgbClr val="FFC000"/>
          </a:solidFill>
          <a:ln w="9525">
            <a:noFill/>
            <a:miter lim="800000"/>
            <a:headEnd/>
            <a:tailEnd/>
          </a:ln>
        </p:spPr>
        <p:txBody>
          <a:bodyPr>
            <a:spAutoFit/>
          </a:bodyPr>
          <a:lstStyle/>
          <a:p>
            <a:pPr algn="ctr"/>
            <a:endParaRPr lang="cs-CZ" sz="1600"/>
          </a:p>
          <a:p>
            <a:pPr algn="ctr"/>
            <a:r>
              <a:rPr lang="cs-CZ" sz="4000"/>
              <a:t>Ústřední vytápění</a:t>
            </a:r>
          </a:p>
          <a:p>
            <a:pPr algn="ctr"/>
            <a:endParaRPr lang="cs-CZ" sz="2400"/>
          </a:p>
        </p:txBody>
      </p:sp>
      <p:sp>
        <p:nvSpPr>
          <p:cNvPr id="2" name="Zástupný symbol pro obsah 1"/>
          <p:cNvSpPr>
            <a:spLocks noGrp="1"/>
          </p:cNvSpPr>
          <p:nvPr>
            <p:ph idx="1"/>
          </p:nvPr>
        </p:nvSpPr>
        <p:spPr>
          <a:xfrm>
            <a:off x="395288" y="1327150"/>
            <a:ext cx="8280400" cy="1981200"/>
          </a:xfrm>
          <a:solidFill>
            <a:schemeClr val="accent1">
              <a:lumMod val="20000"/>
              <a:lumOff val="80000"/>
            </a:schemeClr>
          </a:solidFill>
          <a:ln>
            <a:solidFill>
              <a:schemeClr val="tx1"/>
            </a:solidFill>
          </a:ln>
        </p:spPr>
        <p:txBody>
          <a:bodyPr>
            <a:noAutofit/>
          </a:bodyPr>
          <a:lstStyle/>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Předmět: </a:t>
            </a:r>
            <a:r>
              <a:rPr lang="cs-CZ" sz="2200" smtClean="0">
                <a:solidFill>
                  <a:srgbClr val="000000"/>
                </a:solidFill>
                <a:latin typeface="Arial" charset="0"/>
                <a:cs typeface="Arial" charset="0"/>
              </a:rPr>
              <a:t>Vytápění</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Ročník:</a:t>
            </a:r>
            <a:r>
              <a:rPr lang="cs-CZ" sz="2200" smtClean="0">
                <a:solidFill>
                  <a:srgbClr val="000000"/>
                </a:solidFill>
                <a:latin typeface="Arial" charset="0"/>
                <a:cs typeface="Arial" charset="0"/>
              </a:rPr>
              <a:t> I.</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Jméno autora: </a:t>
            </a:r>
            <a:r>
              <a:rPr lang="cs-CZ" sz="2200" smtClean="0">
                <a:solidFill>
                  <a:srgbClr val="000000"/>
                </a:solidFill>
                <a:latin typeface="Arial" charset="0"/>
                <a:cs typeface="Arial" charset="0"/>
              </a:rPr>
              <a:t>Ing.Dagmar Poledňáková</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Škola:</a:t>
            </a:r>
            <a:r>
              <a:rPr lang="cs-CZ" sz="2200" smtClean="0">
                <a:solidFill>
                  <a:srgbClr val="000000"/>
                </a:solidFill>
                <a:latin typeface="Arial" charset="0"/>
                <a:cs typeface="Arial" charset="0"/>
              </a:rPr>
              <a:t> SPŠ Hranice</a:t>
            </a:r>
          </a:p>
          <a:p>
            <a:pPr marL="0" indent="0" eaLnBrk="1" hangingPunct="1">
              <a:lnSpc>
                <a:spcPct val="90000"/>
              </a:lnSpc>
              <a:buFont typeface="Wingdings 2" pitchFamily="18" charset="2"/>
              <a:buNone/>
              <a:defRPr/>
            </a:pPr>
            <a:endParaRPr lang="cs-CZ" sz="2200" b="1" smtClean="0">
              <a:latin typeface="Arial" charset="0"/>
              <a:cs typeface="Arial" charset="0"/>
            </a:endParaRPr>
          </a:p>
          <a:p>
            <a:pPr marL="0" indent="0" eaLnBrk="1" hangingPunct="1">
              <a:lnSpc>
                <a:spcPct val="90000"/>
              </a:lnSpc>
              <a:buFont typeface="Wingdings 2" pitchFamily="18" charset="2"/>
              <a:buNone/>
              <a:defRPr/>
            </a:pPr>
            <a:endParaRPr lang="cs-CZ" sz="2200" b="1" smtClean="0">
              <a:latin typeface="Arial" charset="0"/>
              <a:cs typeface="Arial" charset="0"/>
            </a:endParaRPr>
          </a:p>
          <a:p>
            <a:pPr marL="0" indent="0" eaLnBrk="1" hangingPunct="1">
              <a:lnSpc>
                <a:spcPct val="90000"/>
              </a:lnSpc>
              <a:buFont typeface="Wingdings 2" pitchFamily="18" charset="2"/>
              <a:buNone/>
              <a:defRPr/>
            </a:pPr>
            <a:endParaRPr lang="en-GB" sz="2200" smtClean="0">
              <a:solidFill>
                <a:schemeClr val="tx1"/>
              </a:solidFill>
              <a:latin typeface="Arial" charset="0"/>
              <a:cs typeface="Arial" charset="0"/>
            </a:endParaRPr>
          </a:p>
          <a:p>
            <a:pPr marL="0" indent="0" eaLnBrk="1" hangingPunct="1">
              <a:lnSpc>
                <a:spcPct val="90000"/>
              </a:lnSpc>
              <a:buFont typeface="Wingdings 2" pitchFamily="18" charset="2"/>
              <a:buNone/>
              <a:defRPr/>
            </a:pPr>
            <a:endParaRPr lang="cs-CZ" sz="2200" smtClean="0">
              <a:solidFill>
                <a:schemeClr val="tx1"/>
              </a:solidFill>
              <a:latin typeface="Arial" charset="0"/>
              <a:cs typeface="Arial" charset="0"/>
            </a:endParaRPr>
          </a:p>
        </p:txBody>
      </p:sp>
      <p:sp>
        <p:nvSpPr>
          <p:cNvPr id="4" name="Obdélník 3"/>
          <p:cNvSpPr/>
          <p:nvPr/>
        </p:nvSpPr>
        <p:spPr>
          <a:xfrm>
            <a:off x="395288" y="6143625"/>
            <a:ext cx="8280400" cy="576263"/>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400" i="1">
                <a:solidFill>
                  <a:schemeClr val="tx1"/>
                </a:solidFill>
                <a:latin typeface="Arial" charset="0"/>
                <a:cs typeface="Arial" charset="0"/>
              </a:rPr>
              <a:t>Autorem materiálu a všech jeho částí, není-li uvedeno jinak, je Ing.Dagmar Poledňáková. </a:t>
            </a:r>
          </a:p>
          <a:p>
            <a:pPr algn="ctr">
              <a:defRPr/>
            </a:pPr>
            <a:r>
              <a:rPr lang="cs-CZ" sz="1400" i="1">
                <a:solidFill>
                  <a:schemeClr val="tx1"/>
                </a:solidFill>
                <a:latin typeface="Arial" charset="0"/>
                <a:cs typeface="Arial" charset="0"/>
              </a:rPr>
              <a:t>Financováno z ESF a státního rozpočtu ČR. </a:t>
            </a:r>
            <a:endParaRPr lang="cs-CZ" sz="2800">
              <a:solidFill>
                <a:schemeClr val="tx1"/>
              </a:solidFill>
              <a:latin typeface="Arial" charset="0"/>
              <a:cs typeface="Arial" charset="0"/>
            </a:endParaRPr>
          </a:p>
        </p:txBody>
      </p:sp>
      <p:sp>
        <p:nvSpPr>
          <p:cNvPr id="15364" name="TextovéPole 4"/>
          <p:cNvSpPr txBox="1">
            <a:spLocks noChangeArrowheads="1"/>
          </p:cNvSpPr>
          <p:nvPr/>
        </p:nvSpPr>
        <p:spPr bwMode="auto">
          <a:xfrm>
            <a:off x="395288" y="3308350"/>
            <a:ext cx="8350250" cy="2800350"/>
          </a:xfrm>
          <a:prstGeom prst="rect">
            <a:avLst/>
          </a:prstGeom>
          <a:noFill/>
          <a:ln w="9525">
            <a:noFill/>
            <a:miter lim="800000"/>
            <a:headEnd/>
            <a:tailEnd/>
          </a:ln>
        </p:spPr>
        <p:txBody>
          <a:bodyPr>
            <a:spAutoFit/>
          </a:bodyPr>
          <a:lstStyle/>
          <a:p>
            <a:endParaRPr lang="cs-CZ" sz="2200" b="1">
              <a:solidFill>
                <a:srgbClr val="000000"/>
              </a:solidFill>
              <a:latin typeface="Times New Roman" pitchFamily="18" charset="0"/>
              <a:cs typeface="Times New Roman" pitchFamily="18" charset="0"/>
            </a:endParaRPr>
          </a:p>
          <a:p>
            <a:r>
              <a:rPr lang="cs-CZ" sz="2200" b="1">
                <a:solidFill>
                  <a:srgbClr val="000000"/>
                </a:solidFill>
              </a:rPr>
              <a:t>Anotace : </a:t>
            </a:r>
            <a:r>
              <a:rPr lang="cs-CZ" sz="2200">
                <a:solidFill>
                  <a:srgbClr val="000000"/>
                </a:solidFill>
              </a:rPr>
              <a:t>Prezentace představuje ústřední vytápění a jeho druhy. Slouží jako výukový materiál.</a:t>
            </a:r>
          </a:p>
          <a:p>
            <a:pPr algn="just"/>
            <a:endParaRPr lang="cs-CZ" sz="2200">
              <a:solidFill>
                <a:srgbClr val="000000"/>
              </a:solidFill>
            </a:endParaRPr>
          </a:p>
          <a:p>
            <a:pPr algn="just"/>
            <a:endParaRPr lang="cs-CZ" sz="2200">
              <a:solidFill>
                <a:srgbClr val="000000"/>
              </a:solidFill>
            </a:endParaRPr>
          </a:p>
          <a:p>
            <a:r>
              <a:rPr lang="cs-CZ" sz="2200" b="1">
                <a:solidFill>
                  <a:srgbClr val="000000"/>
                </a:solidFill>
              </a:rPr>
              <a:t>Klíčová slova: </a:t>
            </a:r>
            <a:r>
              <a:rPr lang="cs-CZ" sz="2200">
                <a:solidFill>
                  <a:srgbClr val="000000"/>
                </a:solidFill>
              </a:rPr>
              <a:t>ústřední vytápění, etážové vytápění, dálkové vytápění</a:t>
            </a:r>
          </a:p>
          <a:p>
            <a:endParaRPr lang="cs-CZ" sz="2200">
              <a:solidFill>
                <a:srgbClr val="000000"/>
              </a:solidFill>
            </a:endParaRPr>
          </a:p>
        </p:txBody>
      </p:sp>
      <p:pic>
        <p:nvPicPr>
          <p:cNvPr id="15365" name="Obrázek 2"/>
          <p:cNvPicPr>
            <a:picLocks noChangeAspect="1"/>
          </p:cNvPicPr>
          <p:nvPr/>
        </p:nvPicPr>
        <p:blipFill>
          <a:blip r:embed="rId2"/>
          <a:srcRect/>
          <a:stretch>
            <a:fillRect/>
          </a:stretch>
        </p:blipFill>
        <p:spPr bwMode="auto">
          <a:xfrm>
            <a:off x="7650163" y="333375"/>
            <a:ext cx="1077912" cy="1079500"/>
          </a:xfrm>
          <a:prstGeom prst="rect">
            <a:avLst/>
          </a:prstGeom>
          <a:noFill/>
          <a:ln w="9525">
            <a:noFill/>
            <a:miter lim="800000"/>
            <a:headEnd/>
            <a:tailEnd/>
          </a:ln>
        </p:spPr>
      </p:pic>
    </p:spTree>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sp>
        <p:nvSpPr>
          <p:cNvPr id="16386" name="Rectangle 5"/>
          <p:cNvSpPr>
            <a:spLocks noGrp="1"/>
          </p:cNvSpPr>
          <p:nvPr>
            <p:ph type="body" idx="1"/>
          </p:nvPr>
        </p:nvSpPr>
        <p:spPr/>
        <p:txBody>
          <a:bodyPr/>
          <a:lstStyle/>
          <a:p>
            <a:pPr marL="0" indent="361950" algn="just">
              <a:buFont typeface="Wingdings 2" pitchFamily="18" charset="2"/>
              <a:buNone/>
            </a:pPr>
            <a:r>
              <a:rPr lang="cs-CZ" b="1" smtClean="0">
                <a:solidFill>
                  <a:schemeClr val="tx1"/>
                </a:solidFill>
                <a:latin typeface="Arial" charset="0"/>
              </a:rPr>
              <a:t>Ústřední vytápění</a:t>
            </a:r>
            <a:r>
              <a:rPr lang="cs-CZ" smtClean="0">
                <a:solidFill>
                  <a:schemeClr val="tx1"/>
                </a:solidFill>
                <a:latin typeface="Arial" charset="0"/>
              </a:rPr>
              <a:t> je soustava vytápění, která teplo z jednoho tepelného zdroje rozvádí po celé budově nebo její části. Pokud se tak vytápí jen jeden byt nebo patro budovy, mluví se o </a:t>
            </a:r>
            <a:r>
              <a:rPr lang="cs-CZ" b="1" smtClean="0">
                <a:solidFill>
                  <a:schemeClr val="tx1"/>
                </a:solidFill>
                <a:latin typeface="Arial" charset="0"/>
              </a:rPr>
              <a:t>etážovém vytápění</a:t>
            </a:r>
            <a:r>
              <a:rPr lang="cs-CZ" smtClean="0">
                <a:solidFill>
                  <a:schemeClr val="tx1"/>
                </a:solidFill>
                <a:latin typeface="Arial" charset="0"/>
              </a:rPr>
              <a:t>, pokud se naopak                          z velkého a vzdáleného zdroje vytápí celá řada budov, mluví se o </a:t>
            </a:r>
            <a:r>
              <a:rPr lang="cs-CZ" b="1" smtClean="0">
                <a:solidFill>
                  <a:schemeClr val="tx1"/>
                </a:solidFill>
                <a:latin typeface="Arial" charset="0"/>
              </a:rPr>
              <a:t>dálkovém vytápění.</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sp>
        <p:nvSpPr>
          <p:cNvPr id="17410" name="Text Box 6"/>
          <p:cNvSpPr txBox="1">
            <a:spLocks noChangeArrowheads="1"/>
          </p:cNvSpPr>
          <p:nvPr/>
        </p:nvSpPr>
        <p:spPr bwMode="auto">
          <a:xfrm>
            <a:off x="1141413" y="2205038"/>
            <a:ext cx="6769100" cy="3013075"/>
          </a:xfrm>
          <a:prstGeom prst="rect">
            <a:avLst/>
          </a:prstGeom>
          <a:noFill/>
          <a:ln w="9525">
            <a:noFill/>
            <a:miter lim="800000"/>
            <a:headEnd/>
            <a:tailEnd/>
          </a:ln>
        </p:spPr>
        <p:txBody>
          <a:bodyPr>
            <a:spAutoFit/>
          </a:bodyPr>
          <a:lstStyle/>
          <a:p>
            <a:pPr algn="just">
              <a:spcBef>
                <a:spcPct val="50000"/>
              </a:spcBef>
            </a:pPr>
            <a:r>
              <a:rPr lang="cs-CZ" sz="2400"/>
              <a:t>Systém ústředního vytápění se skládá                           z </a:t>
            </a:r>
            <a:r>
              <a:rPr lang="cs-CZ" sz="2400" b="1"/>
              <a:t>tepelného zdroje </a:t>
            </a:r>
            <a:r>
              <a:rPr lang="cs-CZ" sz="2400"/>
              <a:t>(kotle), </a:t>
            </a:r>
            <a:r>
              <a:rPr lang="cs-CZ" sz="2400" b="1"/>
              <a:t>z rozvodu                       </a:t>
            </a:r>
            <a:r>
              <a:rPr lang="cs-CZ" sz="2400"/>
              <a:t>a </a:t>
            </a:r>
            <a:r>
              <a:rPr lang="cs-CZ" sz="2400" b="1"/>
              <a:t>z tepelných výměníků</a:t>
            </a:r>
            <a:r>
              <a:rPr lang="cs-CZ" sz="2400"/>
              <a:t> čili radiátorů                         v jednotlivých místnostech. K tomu přistupují různé měřící a regulační prvky, ruční nebo automatické, zásobníky vody, armatury atd. Zdroj tepla ústředního vytápění bývá umístěn                   v nejnižším podlaží budovy. </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sp>
        <p:nvSpPr>
          <p:cNvPr id="11267" name="Text Box 3"/>
          <p:cNvSpPr txBox="1">
            <a:spLocks noChangeArrowheads="1"/>
          </p:cNvSpPr>
          <p:nvPr/>
        </p:nvSpPr>
        <p:spPr bwMode="auto">
          <a:xfrm>
            <a:off x="900113" y="2205038"/>
            <a:ext cx="3600450" cy="2584450"/>
          </a:xfrm>
          <a:prstGeom prst="rect">
            <a:avLst/>
          </a:prstGeom>
          <a:noFill/>
          <a:ln>
            <a:noFill/>
          </a:ln>
          <a:effectLst/>
          <a:extLst>
            <a:ext uri="{909E8E84-426E-40DD-AFC4-6F175D3DCCD1}"/>
            <a:ext uri="{91240B29-F687-4F45-9708-019B960494DF}"/>
            <a:ext uri="{AF507438-7753-43E0-B8FC-AC1667EBCBE1}"/>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defRPr/>
            </a:pPr>
            <a:r>
              <a:rPr lang="cs-CZ" b="1" dirty="0" smtClean="0">
                <a:cs typeface="+mn-cs"/>
              </a:rPr>
              <a:t>Typické znaky ústředního vytápění:</a:t>
            </a:r>
          </a:p>
          <a:p>
            <a:pPr>
              <a:defRPr/>
            </a:pPr>
            <a:endParaRPr lang="cs-CZ" b="1" dirty="0">
              <a:cs typeface="+mn-cs"/>
            </a:endParaRPr>
          </a:p>
          <a:p>
            <a:pPr marL="285750" indent="-285750">
              <a:buFontTx/>
              <a:buChar char="-"/>
              <a:defRPr/>
            </a:pPr>
            <a:r>
              <a:rPr lang="cs-CZ" dirty="0" smtClean="0">
                <a:cs typeface="+mn-cs"/>
              </a:rPr>
              <a:t>zdroj </a:t>
            </a:r>
            <a:r>
              <a:rPr lang="cs-CZ" dirty="0">
                <a:cs typeface="+mn-cs"/>
              </a:rPr>
              <a:t>tepla je umístěn mimo vytápěné </a:t>
            </a:r>
            <a:r>
              <a:rPr lang="cs-CZ" dirty="0" smtClean="0">
                <a:cs typeface="+mn-cs"/>
              </a:rPr>
              <a:t>místnosti,</a:t>
            </a:r>
          </a:p>
          <a:p>
            <a:pPr marL="285750" indent="-285750">
              <a:buFontTx/>
              <a:buChar char="-"/>
              <a:defRPr/>
            </a:pPr>
            <a:endParaRPr lang="cs-CZ" dirty="0">
              <a:cs typeface="+mn-cs"/>
            </a:endParaRPr>
          </a:p>
          <a:p>
            <a:pPr marL="285750" indent="-285750">
              <a:buFontTx/>
              <a:buChar char="-"/>
              <a:defRPr/>
            </a:pPr>
            <a:r>
              <a:rPr lang="cs-CZ" dirty="0" smtClean="0">
                <a:cs typeface="+mn-cs"/>
              </a:rPr>
              <a:t>k </a:t>
            </a:r>
            <a:r>
              <a:rPr lang="cs-CZ" dirty="0">
                <a:cs typeface="+mn-cs"/>
              </a:rPr>
              <a:t>dopravě tepla do vytápěných místností je použita teplonosná látka.</a:t>
            </a:r>
          </a:p>
        </p:txBody>
      </p:sp>
      <p:pic>
        <p:nvPicPr>
          <p:cNvPr id="18435" name="Picture 5"/>
          <p:cNvPicPr>
            <a:picLocks noChangeAspect="1" noChangeArrowheads="1"/>
          </p:cNvPicPr>
          <p:nvPr/>
        </p:nvPicPr>
        <p:blipFill>
          <a:blip r:embed="rId2"/>
          <a:srcRect/>
          <a:stretch>
            <a:fillRect/>
          </a:stretch>
        </p:blipFill>
        <p:spPr bwMode="auto">
          <a:xfrm>
            <a:off x="4643438" y="2273300"/>
            <a:ext cx="2914650" cy="25955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sp>
        <p:nvSpPr>
          <p:cNvPr id="2" name="Obdélník 1"/>
          <p:cNvSpPr/>
          <p:nvPr/>
        </p:nvSpPr>
        <p:spPr>
          <a:xfrm>
            <a:off x="1835150" y="2133600"/>
            <a:ext cx="5959475" cy="3387725"/>
          </a:xfrm>
          <a:prstGeom prst="rect">
            <a:avLst/>
          </a:prstGeom>
        </p:spPr>
        <p:txBody>
          <a:bodyPr>
            <a:spAutoFit/>
          </a:bodyPr>
          <a:lstStyle/>
          <a:p>
            <a:r>
              <a:rPr lang="cs-CZ"/>
              <a:t>V ústředně vytápěných místnostech se teplo                                                           z teplonosné látky do místnosti předává těmito způsoby:</a:t>
            </a:r>
          </a:p>
          <a:p>
            <a:endParaRPr lang="cs-CZ"/>
          </a:p>
          <a:p>
            <a:pPr>
              <a:buFontTx/>
              <a:buChar char="-"/>
            </a:pPr>
            <a:r>
              <a:rPr lang="cs-CZ"/>
              <a:t>otopnými tělesy, tj. převážně prouděním (konvekcí) vzduchu kolem teplosměnných ploch otopných těles,</a:t>
            </a:r>
          </a:p>
          <a:p>
            <a:pPr>
              <a:buFontTx/>
              <a:buChar char="-"/>
            </a:pPr>
            <a:endParaRPr lang="cs-CZ"/>
          </a:p>
          <a:p>
            <a:pPr>
              <a:buFontTx/>
              <a:buChar char="-"/>
            </a:pPr>
            <a:r>
              <a:rPr lang="cs-CZ"/>
              <a:t>otopnou plochou (podlaha, strop, stěny, zavěšené panely), tj. sáláním tepla do prostoru z velké plochy  sálavé (velkoplošné) otopné soustavy,</a:t>
            </a:r>
          </a:p>
          <a:p>
            <a:endParaRPr lang="cs-CZ"/>
          </a:p>
          <a:p>
            <a:pPr>
              <a:buFontTx/>
              <a:buChar char="-"/>
            </a:pPr>
            <a:r>
              <a:rPr lang="cs-CZ"/>
              <a:t>teplým vzduchem, který je přímo dodáván do vytápěné místnosti, tj. teplovzdušné vytápění.</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pic>
        <p:nvPicPr>
          <p:cNvPr id="20482" name="Picture 7" descr="předávání tepla"/>
          <p:cNvPicPr>
            <a:picLocks noChangeAspect="1" noChangeArrowheads="1"/>
          </p:cNvPicPr>
          <p:nvPr/>
        </p:nvPicPr>
        <p:blipFill>
          <a:blip r:embed="rId2"/>
          <a:srcRect l="24966" t="17029" r="22104" b="69595"/>
          <a:stretch>
            <a:fillRect/>
          </a:stretch>
        </p:blipFill>
        <p:spPr bwMode="auto">
          <a:xfrm>
            <a:off x="1238250" y="2565400"/>
            <a:ext cx="6508750" cy="22748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sp>
        <p:nvSpPr>
          <p:cNvPr id="13315" name="Text Box 3"/>
          <p:cNvSpPr txBox="1">
            <a:spLocks noChangeArrowheads="1"/>
          </p:cNvSpPr>
          <p:nvPr/>
        </p:nvSpPr>
        <p:spPr bwMode="auto">
          <a:xfrm>
            <a:off x="971550" y="2133600"/>
            <a:ext cx="6913563" cy="2554288"/>
          </a:xfrm>
          <a:prstGeom prst="rect">
            <a:avLst/>
          </a:prstGeom>
          <a:noFill/>
          <a:ln>
            <a:noFill/>
          </a:ln>
          <a:effectLst/>
          <a:extLst>
            <a:ext uri="{909E8E84-426E-40DD-AFC4-6F175D3DCCD1}"/>
            <a:ext uri="{91240B29-F687-4F45-9708-019B960494DF}"/>
            <a:ext uri="{AF507438-7753-43E0-B8FC-AC1667EBCBE1}"/>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defRPr/>
            </a:pPr>
            <a:r>
              <a:rPr lang="cs-CZ" sz="2000" b="1" dirty="0" smtClean="0">
                <a:cs typeface="+mn-cs"/>
              </a:rPr>
              <a:t>Systémy ústředního vytápění rozdělujeme:</a:t>
            </a:r>
          </a:p>
          <a:p>
            <a:pPr>
              <a:defRPr/>
            </a:pPr>
            <a:endParaRPr lang="cs-CZ" sz="2000" dirty="0" smtClean="0">
              <a:cs typeface="+mn-cs"/>
            </a:endParaRPr>
          </a:p>
          <a:p>
            <a:pPr marL="285750" indent="-285750">
              <a:buFont typeface="Arial" pitchFamily="34" charset="0"/>
              <a:buChar char="•"/>
              <a:defRPr/>
            </a:pPr>
            <a:r>
              <a:rPr lang="cs-CZ" sz="2000" dirty="0" smtClean="0">
                <a:cs typeface="+mn-cs"/>
              </a:rPr>
              <a:t>podle paliva kotle na systémy s pevnými palivy (uhlí, koks, dřevo), plynovými nebo s topnými oleji,</a:t>
            </a:r>
          </a:p>
          <a:p>
            <a:pPr>
              <a:defRPr/>
            </a:pPr>
            <a:endParaRPr lang="cs-CZ" sz="2000" dirty="0" smtClean="0">
              <a:cs typeface="+mn-cs"/>
            </a:endParaRPr>
          </a:p>
          <a:p>
            <a:pPr marL="285750" indent="-285750">
              <a:buFont typeface="Arial" pitchFamily="34" charset="0"/>
              <a:buChar char="•"/>
              <a:defRPr/>
            </a:pPr>
            <a:r>
              <a:rPr lang="cs-CZ" sz="2000" dirty="0" smtClean="0">
                <a:cs typeface="+mn-cs"/>
              </a:rPr>
              <a:t>podle tepelného média na horkovzdušné, parní a vodní,</a:t>
            </a:r>
          </a:p>
          <a:p>
            <a:pPr>
              <a:defRPr/>
            </a:pPr>
            <a:endParaRPr lang="cs-CZ" sz="2000" dirty="0" smtClean="0">
              <a:cs typeface="+mn-cs"/>
            </a:endParaRPr>
          </a:p>
          <a:p>
            <a:pPr marL="285750" indent="-285750">
              <a:buFont typeface="Arial" pitchFamily="34" charset="0"/>
              <a:buChar char="•"/>
              <a:defRPr/>
            </a:pPr>
            <a:r>
              <a:rPr lang="cs-CZ" sz="2000" dirty="0" smtClean="0">
                <a:cs typeface="+mn-cs"/>
              </a:rPr>
              <a:t>na systémy se samovolným nebo nuceným oběhem.</a:t>
            </a:r>
            <a:endParaRPr lang="cs-CZ" sz="2000" dirty="0">
              <a:cs typeface="+mn-cs"/>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sp>
        <p:nvSpPr>
          <p:cNvPr id="22530" name="Obdélník 1"/>
          <p:cNvSpPr>
            <a:spLocks noChangeArrowheads="1"/>
          </p:cNvSpPr>
          <p:nvPr/>
        </p:nvSpPr>
        <p:spPr bwMode="auto">
          <a:xfrm>
            <a:off x="1258888" y="2133600"/>
            <a:ext cx="6121400" cy="3749675"/>
          </a:xfrm>
          <a:prstGeom prst="rect">
            <a:avLst/>
          </a:prstGeom>
          <a:noFill/>
          <a:ln w="9525">
            <a:noFill/>
            <a:miter lim="800000"/>
            <a:headEnd/>
            <a:tailEnd/>
          </a:ln>
        </p:spPr>
        <p:txBody>
          <a:bodyPr>
            <a:spAutoFit/>
          </a:bodyPr>
          <a:lstStyle/>
          <a:p>
            <a:pPr algn="just"/>
            <a:r>
              <a:rPr lang="cs-CZ" sz="2000"/>
              <a:t>Nejjednodušší systémy vytápění, kde se kouř od topeniště rozvádí kanály pod podlahy místností, znali už staří Římané (hypocaustum). Horkovzdušné vytápění, kde horký vzduch rozváděl přímo do místností, se používaly až do počátku 20. století, zejména ve veřejných budovách, obvykle doplněné o ventilátory pro urychlení oběhu. Vzhledem k malé tepelné kapacitě vzduchu však mají velké tepelné ztráty, vyžadují prostorné, obvykle zděné šachty                 a proudící vzduch také stále víří prach. Jejich předností je ovšem to, že se vzduch v budově vyměňuje.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sp>
        <p:nvSpPr>
          <p:cNvPr id="23554" name="Text Box 3"/>
          <p:cNvSpPr txBox="1">
            <a:spLocks noChangeArrowheads="1"/>
          </p:cNvSpPr>
          <p:nvPr/>
        </p:nvSpPr>
        <p:spPr bwMode="auto">
          <a:xfrm>
            <a:off x="1008063" y="2636838"/>
            <a:ext cx="6913562" cy="2246312"/>
          </a:xfrm>
          <a:prstGeom prst="rect">
            <a:avLst/>
          </a:prstGeom>
          <a:noFill/>
          <a:ln w="9525">
            <a:noFill/>
            <a:miter lim="800000"/>
            <a:headEnd/>
            <a:tailEnd/>
          </a:ln>
        </p:spPr>
        <p:txBody>
          <a:bodyPr>
            <a:spAutoFit/>
          </a:bodyPr>
          <a:lstStyle/>
          <a:p>
            <a:pPr algn="just">
              <a:spcBef>
                <a:spcPct val="50000"/>
              </a:spcBef>
            </a:pPr>
            <a:r>
              <a:rPr lang="cs-CZ" sz="2000"/>
              <a:t>Od konce 19. století je postupně nahradily systémy parní a teplovodní. Parní systémy mají sice vyšší účinnost, horké radiátory jsou však nebezpečné a musely se chránit před dotekem. Dnes se přehřátá vodní pára používá jako médium přenosu tepla v dálkovém vytápění, v jednotlivých budovách se ve výměníku parou ohřívá voda, která se pak rozvádí po budově.</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p:cNvSpPr>
          <p:nvPr>
            <p:ph type="title"/>
          </p:nvPr>
        </p:nvSpPr>
        <p:spPr>
          <a:xfrm>
            <a:off x="971550" y="981075"/>
            <a:ext cx="7024688" cy="757238"/>
          </a:xfrm>
        </p:spPr>
        <p:txBody>
          <a:bodyPr/>
          <a:lstStyle/>
          <a:p>
            <a:pPr algn="ctr"/>
            <a:r>
              <a:rPr lang="cs-CZ" b="1" smtClean="0">
                <a:solidFill>
                  <a:schemeClr val="tx1"/>
                </a:solidFill>
              </a:rPr>
              <a:t>Ústřední vytápění</a:t>
            </a:r>
          </a:p>
        </p:txBody>
      </p:sp>
      <p:sp>
        <p:nvSpPr>
          <p:cNvPr id="24578" name="Text Box 3"/>
          <p:cNvSpPr txBox="1">
            <a:spLocks noChangeArrowheads="1"/>
          </p:cNvSpPr>
          <p:nvPr/>
        </p:nvSpPr>
        <p:spPr bwMode="auto">
          <a:xfrm>
            <a:off x="971550" y="2133600"/>
            <a:ext cx="6913563" cy="3478213"/>
          </a:xfrm>
          <a:prstGeom prst="rect">
            <a:avLst/>
          </a:prstGeom>
          <a:noFill/>
          <a:ln w="9525">
            <a:noFill/>
            <a:miter lim="800000"/>
            <a:headEnd/>
            <a:tailEnd/>
          </a:ln>
        </p:spPr>
        <p:txBody>
          <a:bodyPr>
            <a:spAutoFit/>
          </a:bodyPr>
          <a:lstStyle/>
          <a:p>
            <a:pPr algn="just">
              <a:spcBef>
                <a:spcPct val="50000"/>
              </a:spcBef>
            </a:pPr>
            <a:r>
              <a:rPr lang="cs-CZ" sz="2000"/>
              <a:t>Novější systémy ústředního vytápění používají jako médium vodu o teplotě 50-80 °C a často slouží i jako zdroje teplé vody. Pro menší budovy se stavěly jako systémy se samovolným oběhem („samotížné“), které využívají rozdílu specifické hmotnosti mezi teplou a studenou vodou. Potřebují však trubky o velkém průměru, kotel musí být umístěn ve sklepě a rozvod musí být pečlivě navržen, aby cirkulace byla rovnoměrná. Od poloviny 20. století proto převládají systémy s nuceným oběhem pomocí elektrických čerpadel, které mohou mít podstatně užší trubky a rychlejší oběh.</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p:cNvSpPr>
          <p:nvPr>
            <p:ph type="title"/>
          </p:nvPr>
        </p:nvSpPr>
        <p:spPr>
          <a:xfrm>
            <a:off x="1042988" y="836613"/>
            <a:ext cx="7024687" cy="647700"/>
          </a:xfrm>
        </p:spPr>
        <p:txBody>
          <a:bodyPr/>
          <a:lstStyle/>
          <a:p>
            <a:r>
              <a:rPr lang="cs-CZ" sz="2400" b="1" smtClean="0">
                <a:solidFill>
                  <a:schemeClr val="tx1"/>
                </a:solidFill>
              </a:rPr>
              <a:t/>
            </a:r>
            <a:br>
              <a:rPr lang="cs-CZ" sz="2400" b="1" smtClean="0">
                <a:solidFill>
                  <a:schemeClr val="tx1"/>
                </a:solidFill>
              </a:rPr>
            </a:br>
            <a:r>
              <a:rPr lang="cs-CZ" sz="2400" b="1" smtClean="0">
                <a:solidFill>
                  <a:schemeClr val="tx1"/>
                </a:solidFill>
              </a:rPr>
              <a:t>Použité informační zdroje:</a:t>
            </a:r>
          </a:p>
        </p:txBody>
      </p:sp>
      <p:sp>
        <p:nvSpPr>
          <p:cNvPr id="25602" name="Rectangle 3"/>
          <p:cNvSpPr>
            <a:spLocks noGrp="1"/>
          </p:cNvSpPr>
          <p:nvPr>
            <p:ph type="body" idx="1"/>
          </p:nvPr>
        </p:nvSpPr>
        <p:spPr/>
        <p:txBody>
          <a:bodyPr/>
          <a:lstStyle/>
          <a:p>
            <a:pPr marL="85725" indent="-15875">
              <a:buFont typeface="Wingdings 2" pitchFamily="18" charset="2"/>
              <a:buNone/>
            </a:pPr>
            <a:r>
              <a:rPr lang="cs-CZ" sz="2000" smtClean="0"/>
              <a:t>Tajbr, V.: </a:t>
            </a:r>
            <a:r>
              <a:rPr lang="cs-CZ" sz="2000" i="1" smtClean="0"/>
              <a:t>Vytápění pro 1. a 2.ročník učebního oboru instalatér. </a:t>
            </a:r>
            <a:r>
              <a:rPr lang="cs-CZ" sz="2000" smtClean="0"/>
              <a:t>Praha: Sobotáles, 2003. ISBN 80-85920-96-4</a:t>
            </a:r>
          </a:p>
          <a:p>
            <a:pPr marL="85725" indent="-15875">
              <a:buFont typeface="Wingdings 2" pitchFamily="18" charset="2"/>
              <a:buNone/>
            </a:pPr>
            <a:r>
              <a:rPr lang="cs-CZ" sz="2000" smtClean="0"/>
              <a:t>http://cs.wikipedia.org/wiki/%C3%9Ast%C5%99edn%C3%AD_vyt%C3%A1p%C4%9Bn%C3%AD</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484</TotalTime>
  <Words>538</Words>
  <Application>Microsoft Office PowerPoint</Application>
  <PresentationFormat>On-screen Show (4:3)</PresentationFormat>
  <Paragraphs>57</Paragraphs>
  <Slides>13</Slides>
  <Notes>0</Notes>
  <HiddenSlides>0</HiddenSlides>
  <MMClips>0</MMClips>
  <ScaleCrop>false</ScaleCrop>
  <HeadingPairs>
    <vt:vector size="6" baseType="variant">
      <vt:variant>
        <vt:lpstr>Použitá písma</vt:lpstr>
      </vt:variant>
      <vt:variant>
        <vt:i4>5</vt:i4>
      </vt:variant>
      <vt:variant>
        <vt:lpstr>Šablona návrhu</vt:lpstr>
      </vt:variant>
      <vt:variant>
        <vt:i4>4</vt:i4>
      </vt:variant>
      <vt:variant>
        <vt:lpstr>Nadpisy snímků</vt:lpstr>
      </vt:variant>
      <vt:variant>
        <vt:i4>13</vt:i4>
      </vt:variant>
    </vt:vector>
  </HeadingPairs>
  <TitlesOfParts>
    <vt:vector size="22" baseType="lpstr">
      <vt:lpstr>Arial</vt:lpstr>
      <vt:lpstr>Century Gothic</vt:lpstr>
      <vt:lpstr>Wingdings 2</vt:lpstr>
      <vt:lpstr>Calibri</vt:lpstr>
      <vt:lpstr>Times New Roman</vt:lpstr>
      <vt:lpstr>Austin</vt:lpstr>
      <vt:lpstr>Austin</vt:lpstr>
      <vt:lpstr>Austin</vt:lpstr>
      <vt:lpstr>Austin</vt:lpstr>
      <vt:lpstr>Snímek 1</vt:lpstr>
      <vt:lpstr>Výukový materiál</vt:lpstr>
      <vt:lpstr>Snímek 3</vt:lpstr>
      <vt:lpstr>Ústřední vytápění</vt:lpstr>
      <vt:lpstr>Ústřední vytápění</vt:lpstr>
      <vt:lpstr>Ústřední vytápění</vt:lpstr>
      <vt:lpstr>Ústřední vytápění</vt:lpstr>
      <vt:lpstr>Ústřední vytápění</vt:lpstr>
      <vt:lpstr>Ústřední vytápění</vt:lpstr>
      <vt:lpstr>Ústřední vytápění</vt:lpstr>
      <vt:lpstr>Ústřední vytápění</vt:lpstr>
      <vt:lpstr>Ústřední vytápění</vt:lpstr>
      <vt:lpstr> Použité informační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tematického celku</dc:title>
  <dc:creator>koala</dc:creator>
  <cp:lastModifiedBy>DUM</cp:lastModifiedBy>
  <cp:revision>47</cp:revision>
  <cp:lastPrinted>2012-07-16T05:40:38Z</cp:lastPrinted>
  <dcterms:created xsi:type="dcterms:W3CDTF">2011-04-17T19:50:20Z</dcterms:created>
  <dcterms:modified xsi:type="dcterms:W3CDTF">2013-05-27T20:44:17Z</dcterms:modified>
</cp:coreProperties>
</file>