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22"/>
  </p:notesMasterIdLst>
  <p:sldIdLst>
    <p:sldId id="271" r:id="rId2"/>
    <p:sldId id="272" r:id="rId3"/>
    <p:sldId id="274" r:id="rId4"/>
    <p:sldId id="273" r:id="rId5"/>
    <p:sldId id="275" r:id="rId6"/>
    <p:sldId id="276" r:id="rId7"/>
    <p:sldId id="279" r:id="rId8"/>
    <p:sldId id="280" r:id="rId9"/>
    <p:sldId id="278" r:id="rId10"/>
    <p:sldId id="288" r:id="rId11"/>
    <p:sldId id="281" r:id="rId12"/>
    <p:sldId id="282" r:id="rId13"/>
    <p:sldId id="283" r:id="rId14"/>
    <p:sldId id="287" r:id="rId15"/>
    <p:sldId id="286" r:id="rId16"/>
    <p:sldId id="284" r:id="rId17"/>
    <p:sldId id="285" r:id="rId18"/>
    <p:sldId id="289" r:id="rId19"/>
    <p:sldId id="290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99" autoAdjust="0"/>
    <p:restoredTop sz="94717" autoAdjust="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236A67-081E-4102-B38D-697D1077EEA6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BFFD8F-0937-4AD3-9FB0-CCE9A4ED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3/DidzialapisSakys.JPG" TargetMode="External"/><Relationship Id="rId13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hyperlink" Target="//upload.wikimedia.org/wikipedia/commons/3/31/Equisetum_arvense_2005_spring_002.jpg" TargetMode="External"/><Relationship Id="rId2" Type="http://schemas.openxmlformats.org/officeDocument/2006/relationships/hyperlink" Target="//upload.wikimedia.org/wikipedia/commons/c/c8/Huperzia_selago_240906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6/60/Equisetum-arvense-vegetative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0" Type="http://schemas.openxmlformats.org/officeDocument/2006/relationships/hyperlink" Target="//upload.wikimedia.org/wikipedia/commons/e/ed/Asplenium_ruta_muraria2.jpg" TargetMode="External"/><Relationship Id="rId4" Type="http://schemas.openxmlformats.org/officeDocument/2006/relationships/hyperlink" Target="//upload.wikimedia.org/wikipedia/commons/e/ea/Lycopodium_clavatum.jpg" TargetMode="Externa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//upload.wikimedia.org/wikipedia/commons/1/1d/Lycopodium_clavatum_15120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7/Huperzia_selago_lopplummer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3/35/Huperzia_selago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e/ed/Equisetum_sylvaticum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hyperlink" Target="//upload.wikimedia.org/wikipedia/commons/f/f6/Nsr-slika-328.pn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4.jpeg"/><Relationship Id="rId2" Type="http://schemas.openxmlformats.org/officeDocument/2006/relationships/hyperlink" Target="//upload.wikimedia.org/wikipedia/commons/3/31/Equisetum_arvense_2005_spring_0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4/Equisetum_arvense_2005_spring_003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2/2c/Equisetum_arvense_spore_wet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2/23/Equisetum_arvense_foliag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d/d6/Dixonia_prothallus.jpg" TargetMode="External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//upload.wikimedia.org/wikipedia/commons/b/b5/Adelaarsvaren_dubbelgeveerdblad_Pteridium_aquilin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6/Polypodium_vulgare-NF.jpg" TargetMode="External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7/7a/Pteridium_aquilinum_001.JPG" TargetMode="External"/><Relationship Id="rId9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2.jpeg"/><Relationship Id="rId2" Type="http://schemas.openxmlformats.org/officeDocument/2006/relationships/hyperlink" Target="//upload.wikimedia.org/wikipedia/commons/4/4d/Dryopteris_filix-mas_0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2/Dryopteris_filix-mas4_ies.jpg" TargetMode="External"/><Relationship Id="rId5" Type="http://schemas.openxmlformats.org/officeDocument/2006/relationships/image" Target="../media/image21.jpeg"/><Relationship Id="rId4" Type="http://schemas.openxmlformats.org/officeDocument/2006/relationships/hyperlink" Target="//upload.wikimedia.org/wikipedia/commons/6/60/Dryopteris_filix-mas_-_K%C3%B6hler%E2%80%93s_Medizinal-Pflanzen-202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6.jpeg"/><Relationship Id="rId2" Type="http://schemas.openxmlformats.org/officeDocument/2006/relationships/hyperlink" Target="//upload.wikimedia.org/wikipedia/commons/6/6d/Pteridium_aquilinum_2005_spring_0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c/Pteridium_aquilinum_nf.jpg" TargetMode="External"/><Relationship Id="rId5" Type="http://schemas.openxmlformats.org/officeDocument/2006/relationships/image" Target="../media/image25.jpeg"/><Relationship Id="rId4" Type="http://schemas.openxmlformats.org/officeDocument/2006/relationships/hyperlink" Target="//upload.wikimedia.org/wikipedia/commons/c/c0/Adelaarsvaren_plant_Pteridium_aquilinum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//upload.wikimedia.org/wikipedia/commons/1/12/DSCN3854_resiz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hyperlink" Target="//upload.wikimedia.org/wikipedia/commons/c/cc/Puszcza_Notecka24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e/ed/Asplenium_ruta_muraria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hyperlink" Target="//upload.wikimedia.org/wikipedia/commons/a/ab/Aspenium_ruta-muraria2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4.jpeg"/><Relationship Id="rId2" Type="http://schemas.openxmlformats.org/officeDocument/2006/relationships/hyperlink" Target="//upload.wikimedia.org/wikipedia/commons/1/12/Platycerium_bifurcat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latycerium_alcicorne.jpg" TargetMode="External"/><Relationship Id="rId5" Type="http://schemas.openxmlformats.org/officeDocument/2006/relationships/image" Target="../media/image33.jpeg"/><Relationship Id="rId4" Type="http://schemas.openxmlformats.org/officeDocument/2006/relationships/hyperlink" Target="//upload.wikimedia.org/wikipedia/commons/a/a3/Platycerium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quisetum_sylvaticum.jpg" TargetMode="External"/><Relationship Id="rId13" Type="http://schemas.openxmlformats.org/officeDocument/2006/relationships/hyperlink" Target="http://commons.wikimedia.org/wiki/File:Nsr-slika-328.png?uselang=cs" TargetMode="External"/><Relationship Id="rId18" Type="http://schemas.openxmlformats.org/officeDocument/2006/relationships/hyperlink" Target="http://commons.wikimedia.org/wiki/File:Pteridium_aquilinum_001.JPG?uselang=cs" TargetMode="External"/><Relationship Id="rId26" Type="http://schemas.openxmlformats.org/officeDocument/2006/relationships/hyperlink" Target="http://cs.wikipedia.org/wiki/Soubor:Platycerium.jpg" TargetMode="External"/><Relationship Id="rId3" Type="http://schemas.openxmlformats.org/officeDocument/2006/relationships/hyperlink" Target="http://cs.wikipedia.org/wiki/Soubor:Huperzia_selago.jpg" TargetMode="External"/><Relationship Id="rId21" Type="http://schemas.openxmlformats.org/officeDocument/2006/relationships/hyperlink" Target="http://cs.wikipedia.org/wiki/Soubor:DSCN3854_resize.JPG" TargetMode="External"/><Relationship Id="rId7" Type="http://schemas.openxmlformats.org/officeDocument/2006/relationships/hyperlink" Target="http://commons.wikimedia.org/wiki/File:Equisetum_arvense_foliage.jpg?uselang=cs" TargetMode="External"/><Relationship Id="rId12" Type="http://schemas.openxmlformats.org/officeDocument/2006/relationships/hyperlink" Target="http://cs.wikipedia.org/wiki/Soubor:Equisetum-arvense-vegetative.JPG" TargetMode="External"/><Relationship Id="rId17" Type="http://schemas.openxmlformats.org/officeDocument/2006/relationships/hyperlink" Target="http://commons.wikimedia.org/wiki/File:Adelaarsvaren_dubbelgeveerdblad_Pteridium_aquilinum.jpg?uselang=cs" TargetMode="External"/><Relationship Id="rId25" Type="http://schemas.openxmlformats.org/officeDocument/2006/relationships/hyperlink" Target="http://cs.wikipedia.org/wiki/Soubor:Platycerium_bifurcatum.jpg" TargetMode="External"/><Relationship Id="rId2" Type="http://schemas.openxmlformats.org/officeDocument/2006/relationships/hyperlink" Target="http://cs.wikipedia.org/wiki/Soubor:Lycopodium_clavatum_151207.jpg" TargetMode="External"/><Relationship Id="rId16" Type="http://schemas.openxmlformats.org/officeDocument/2006/relationships/hyperlink" Target="http://cs.wikipedia.org/wiki/Soubor:Adelaarsvaren_plant_Pteridium_aquilinum.jpg" TargetMode="External"/><Relationship Id="rId20" Type="http://schemas.openxmlformats.org/officeDocument/2006/relationships/hyperlink" Target="http://cs.wikipedia.org/wiki/Soubor:Pteridium_aquilinum_nf.jpg" TargetMode="External"/><Relationship Id="rId29" Type="http://schemas.openxmlformats.org/officeDocument/2006/relationships/hyperlink" Target="http://cs.wikipedia.org/wiki/Soubor:Dryopteris_filix-mas4_i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ycopodium_clavatum.jpg" TargetMode="External"/><Relationship Id="rId11" Type="http://schemas.openxmlformats.org/officeDocument/2006/relationships/hyperlink" Target="http://commons.wikimedia.org/wiki/File:Equisetum_arvense_2005_spring_003.jpg?uselang=cs" TargetMode="External"/><Relationship Id="rId24" Type="http://schemas.openxmlformats.org/officeDocument/2006/relationships/hyperlink" Target="http://cs.wikipedia.org/wiki/Soubor:Asplenium_ruta_muraria2.jpg" TargetMode="External"/><Relationship Id="rId5" Type="http://schemas.openxmlformats.org/officeDocument/2006/relationships/hyperlink" Target="http://commons.wikimedia.org/wiki/File:Huperzia_selago_240906.jpg?uselang=cs" TargetMode="External"/><Relationship Id="rId15" Type="http://schemas.openxmlformats.org/officeDocument/2006/relationships/hyperlink" Target="http://cs.wikipedia.org/wiki/Soubor:Pteridium_aquilinum_2005_spring_001.jpg" TargetMode="External"/><Relationship Id="rId23" Type="http://schemas.openxmlformats.org/officeDocument/2006/relationships/hyperlink" Target="http://commons.wikimedia.org/wiki/File:Polypodium_vulgare-NF.jpg?uselang=cs" TargetMode="External"/><Relationship Id="rId28" Type="http://schemas.openxmlformats.org/officeDocument/2006/relationships/hyperlink" Target="http://cs.wikipedia.org/wiki/Soubor:Dryopteris_filix-mas_-_K%C3%B6hler%E2%80%93s_Medizinal-Pflanzen-202.jpg" TargetMode="External"/><Relationship Id="rId10" Type="http://schemas.openxmlformats.org/officeDocument/2006/relationships/hyperlink" Target="http://cs.wikipedia.org/wiki/Soubor:Equisetum_arvense_spore_wet.jpg" TargetMode="External"/><Relationship Id="rId19" Type="http://schemas.openxmlformats.org/officeDocument/2006/relationships/hyperlink" Target="http://commons.wikimedia.org/wiki/File:DidzialapisSakys.JPG?uselang=cs" TargetMode="External"/><Relationship Id="rId4" Type="http://schemas.openxmlformats.org/officeDocument/2006/relationships/hyperlink" Target="http://cs.wikipedia.org/wiki/Soubor:Huperzia_selago_lopplummer.jpg" TargetMode="External"/><Relationship Id="rId9" Type="http://schemas.openxmlformats.org/officeDocument/2006/relationships/hyperlink" Target="http://cs.wikipedia.org/wiki/Soubor:Equisetum_arvense_2005_spring_002.jpg" TargetMode="External"/><Relationship Id="rId14" Type="http://schemas.openxmlformats.org/officeDocument/2006/relationships/hyperlink" Target="http://cs.wikipedia.org/wiki/Soubor:Dryopteris_filix-mas_001.jpg" TargetMode="External"/><Relationship Id="rId22" Type="http://schemas.openxmlformats.org/officeDocument/2006/relationships/hyperlink" Target="http://cs.wikipedia.org/wiki/Soubor:Puszcza_Notecka24.JPG" TargetMode="External"/><Relationship Id="rId27" Type="http://schemas.openxmlformats.org/officeDocument/2006/relationships/hyperlink" Target="http://cs.wikipedia.org/wiki/Osladi%C4%8Dovit%C3%A9" TargetMode="External"/><Relationship Id="rId30" Type="http://schemas.openxmlformats.org/officeDocument/2006/relationships/hyperlink" Target="http://cs.wikipedia.org/wiki/Soubor:Dixonia_prothall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</a:p>
          <a:p>
            <a:r>
              <a:rPr lang="cs-CZ" b="1" dirty="0" smtClean="0"/>
              <a:t>VY_32_INOVACE_XII_2_15_VÝTRUSNÉ ROSTLINY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2             Pořadové číslo DUM: 15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764704"/>
            <a:ext cx="7272808" cy="78483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základních pojmů o výtrusných rostlinách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třídění výtrusných rostlin na plavuně, přesličky a kapradiny, pojmenuje části kapradiny, rozliší lodyhu jarní a letní u přesličky rolní, chápe pojmy výtrus, výtrusnice, </a:t>
            </a:r>
            <a:r>
              <a:rPr lang="cs-CZ" dirty="0" err="1" smtClean="0"/>
              <a:t>prokel</a:t>
            </a:r>
            <a:r>
              <a:rPr lang="cs-CZ" dirty="0" smtClean="0"/>
              <a:t>, uvede příklady výtrusných rostlin, uvědomuje si jejich význam v přírodě.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6. ročník, 11 – 12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plavuně, přesličky, kapradiny, výtrusnice, výtrus, </a:t>
            </a:r>
            <a:r>
              <a:rPr lang="cs-CZ" dirty="0" err="1" smtClean="0"/>
              <a:t>prokel</a:t>
            </a:r>
            <a:r>
              <a:rPr lang="cs-CZ" dirty="0" smtClean="0"/>
              <a:t>, ostěra, plavuň vidlačka, vranec jedlový, přeslička rolní a lesní, lodyha jarní a letní, kapraď samec, papratka samičí, hasivka orličí, netík, křídelnice, </a:t>
            </a:r>
            <a:r>
              <a:rPr lang="cs-CZ" dirty="0" err="1" smtClean="0"/>
              <a:t>Platycerium</a:t>
            </a:r>
            <a:r>
              <a:rPr lang="cs-CZ" dirty="0" smtClean="0"/>
              <a:t>, </a:t>
            </a:r>
            <a:r>
              <a:rPr lang="cs-CZ" dirty="0" err="1" smtClean="0"/>
              <a:t>Nephrolepis</a:t>
            </a:r>
            <a:r>
              <a:rPr lang="cs-CZ" dirty="0" smtClean="0"/>
              <a:t>, osladič obecný, sleziník routička</a:t>
            </a:r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30 min.</a:t>
            </a:r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 výtrusnými rostlinami a jejich dělením na plavuně, přesličky a kapradiny, zdůrazní význam rostlin v přírodě, podrobně vysvětlí stavbu rostlin, rozmnožování kapradin, zaměří se na vývin přesličky rolní, lodyhu jarní a lodyhu letní, upozorní na ohrožené druhy.</a:t>
            </a:r>
          </a:p>
          <a:p>
            <a:r>
              <a:rPr lang="cs-CZ" dirty="0" smtClean="0"/>
              <a:t>Žáci aktivně doplňují a odpovídají na zadané otázky s využitím interaktivní tabule.</a:t>
            </a:r>
          </a:p>
          <a:p>
            <a:endParaRPr lang="cs-CZ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Výtrusné rostliny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plavuně, přesličky, kapradiny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5122" name="Picture 2" descr="File:Huperzia selago 24090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276872"/>
            <a:ext cx="1604131" cy="2304256"/>
          </a:xfrm>
          <a:prstGeom prst="rect">
            <a:avLst/>
          </a:prstGeom>
          <a:noFill/>
        </p:spPr>
      </p:pic>
      <p:pic>
        <p:nvPicPr>
          <p:cNvPr id="5124" name="Picture 4" descr="Soubor:Lycopodium clavatu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725144"/>
            <a:ext cx="2232248" cy="1870600"/>
          </a:xfrm>
          <a:prstGeom prst="rect">
            <a:avLst/>
          </a:prstGeom>
          <a:noFill/>
        </p:spPr>
      </p:pic>
      <p:pic>
        <p:nvPicPr>
          <p:cNvPr id="6" name="Picture 2" descr="Soubor:Equisetum-arvense-vegetativ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260648"/>
            <a:ext cx="2762991" cy="1761407"/>
          </a:xfrm>
          <a:prstGeom prst="rect">
            <a:avLst/>
          </a:prstGeom>
          <a:noFill/>
        </p:spPr>
      </p:pic>
      <p:pic>
        <p:nvPicPr>
          <p:cNvPr id="5126" name="Picture 6" descr="File:DidzialapisSaky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4581128"/>
            <a:ext cx="2736304" cy="2052228"/>
          </a:xfrm>
          <a:prstGeom prst="rect">
            <a:avLst/>
          </a:prstGeom>
          <a:noFill/>
        </p:spPr>
      </p:pic>
      <p:pic>
        <p:nvPicPr>
          <p:cNvPr id="8" name="Picture 2" descr="Soubor:Asplenium ruta muraria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635896" y="4869160"/>
            <a:ext cx="2400267" cy="1800200"/>
          </a:xfrm>
          <a:prstGeom prst="rect">
            <a:avLst/>
          </a:prstGeom>
          <a:noFill/>
        </p:spPr>
      </p:pic>
      <p:pic>
        <p:nvPicPr>
          <p:cNvPr id="9" name="Picture 2" descr="Soubor:Equisetum arvense 2005 spring 002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308304" y="404664"/>
            <a:ext cx="1512168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Plavuně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nejstarší</a:t>
            </a:r>
            <a:r>
              <a:rPr lang="cs-CZ" sz="2400" dirty="0" smtClean="0"/>
              <a:t> z výtrusných rostlin na Zemi</a:t>
            </a:r>
          </a:p>
          <a:p>
            <a:r>
              <a:rPr lang="cs-CZ" sz="2400" b="1" dirty="0" smtClean="0"/>
              <a:t>nečlánkovaný stonek</a:t>
            </a:r>
          </a:p>
          <a:p>
            <a:r>
              <a:rPr lang="cs-CZ" sz="2400" b="1" dirty="0" smtClean="0"/>
              <a:t>drobné</a:t>
            </a:r>
            <a:r>
              <a:rPr lang="cs-CZ" sz="2400" dirty="0" smtClean="0"/>
              <a:t> čárkovité </a:t>
            </a:r>
            <a:r>
              <a:rPr lang="cs-CZ" sz="2400" b="1" dirty="0" smtClean="0"/>
              <a:t>listy</a:t>
            </a:r>
            <a:r>
              <a:rPr lang="cs-CZ" sz="2400" dirty="0" smtClean="0"/>
              <a:t> s jednou žilkou</a:t>
            </a:r>
          </a:p>
          <a:p>
            <a:r>
              <a:rPr lang="cs-CZ" sz="2400" b="1" dirty="0" err="1" smtClean="0"/>
              <a:t>výtrusnicové</a:t>
            </a:r>
            <a:r>
              <a:rPr lang="cs-CZ" sz="2400" b="1" dirty="0" smtClean="0"/>
              <a:t> klasy </a:t>
            </a:r>
            <a:r>
              <a:rPr lang="cs-CZ" sz="2400" dirty="0" smtClean="0"/>
              <a:t>s výtrusy</a:t>
            </a:r>
          </a:p>
          <a:p>
            <a:r>
              <a:rPr lang="cs-CZ" sz="2400" dirty="0" smtClean="0"/>
              <a:t>patří mezi </a:t>
            </a:r>
            <a:r>
              <a:rPr lang="cs-CZ" sz="2400" b="1" dirty="0" smtClean="0"/>
              <a:t>ohrožené druhy</a:t>
            </a:r>
          </a:p>
          <a:p>
            <a:r>
              <a:rPr lang="cs-CZ" sz="2400" b="1" u="sng" dirty="0" smtClean="0"/>
              <a:t>výskyt:</a:t>
            </a:r>
            <a:r>
              <a:rPr lang="cs-CZ" sz="2400" dirty="0" smtClean="0"/>
              <a:t> smrkové a borové lesy</a:t>
            </a:r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5445224"/>
            <a:ext cx="2093073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plavuň vidlačka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6165304"/>
            <a:ext cx="1988621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vranec jedlový</a:t>
            </a:r>
            <a:endParaRPr lang="cs-CZ" sz="2400" dirty="0"/>
          </a:p>
        </p:txBody>
      </p:sp>
      <p:pic>
        <p:nvPicPr>
          <p:cNvPr id="4098" name="Picture 2" descr="Soubor:Lycopodium clavatum 15120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556792"/>
            <a:ext cx="3131840" cy="3539571"/>
          </a:xfrm>
          <a:prstGeom prst="rect">
            <a:avLst/>
          </a:prstGeom>
          <a:noFill/>
        </p:spPr>
      </p:pic>
      <p:pic>
        <p:nvPicPr>
          <p:cNvPr id="4100" name="Picture 4" descr="Soubor:Huperzia selag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0" y="4221088"/>
            <a:ext cx="3384376" cy="2538282"/>
          </a:xfrm>
          <a:prstGeom prst="rect">
            <a:avLst/>
          </a:prstGeom>
          <a:noFill/>
        </p:spPr>
      </p:pic>
      <p:pic>
        <p:nvPicPr>
          <p:cNvPr id="4102" name="Picture 6" descr="Soubor:Huperzia selago lopplumme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4221088"/>
            <a:ext cx="1271460" cy="2492896"/>
          </a:xfrm>
          <a:prstGeom prst="rect">
            <a:avLst/>
          </a:prstGeom>
          <a:noFill/>
        </p:spPr>
      </p:pic>
      <p:sp>
        <p:nvSpPr>
          <p:cNvPr id="9" name="Šipka doleva 8"/>
          <p:cNvSpPr/>
          <p:nvPr/>
        </p:nvSpPr>
        <p:spPr>
          <a:xfrm rot="5400000">
            <a:off x="6506455" y="5166953"/>
            <a:ext cx="504154" cy="484632"/>
          </a:xfrm>
          <a:prstGeom prst="leftArrow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>
            <a:off x="5508104" y="5733256"/>
            <a:ext cx="504154" cy="484632"/>
          </a:xfrm>
          <a:prstGeom prst="leftArrow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Přesličky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dirty="0" smtClean="0"/>
              <a:t>výskyt:</a:t>
            </a:r>
            <a:r>
              <a:rPr lang="cs-CZ" sz="2400" dirty="0" smtClean="0"/>
              <a:t> pole, louky, lesy</a:t>
            </a:r>
          </a:p>
          <a:p>
            <a:r>
              <a:rPr lang="cs-CZ" sz="2400" b="1" dirty="0" smtClean="0"/>
              <a:t>plazivé oddenky</a:t>
            </a:r>
          </a:p>
          <a:p>
            <a:r>
              <a:rPr lang="cs-CZ" sz="2400" b="1" dirty="0" smtClean="0"/>
              <a:t>duté</a:t>
            </a:r>
            <a:r>
              <a:rPr lang="cs-CZ" sz="2400" dirty="0" smtClean="0"/>
              <a:t>, podélně rýhované a přeslenitě větvené </a:t>
            </a:r>
            <a:r>
              <a:rPr lang="cs-CZ" sz="2400" b="1" dirty="0" smtClean="0"/>
              <a:t>stonky</a:t>
            </a:r>
          </a:p>
          <a:p>
            <a:r>
              <a:rPr lang="cs-CZ" sz="2400" dirty="0" smtClean="0"/>
              <a:t>obsahují </a:t>
            </a:r>
            <a:r>
              <a:rPr lang="cs-CZ" sz="2400" b="1" dirty="0" smtClean="0"/>
              <a:t>oxid křemičitý</a:t>
            </a:r>
          </a:p>
          <a:p>
            <a:r>
              <a:rPr lang="cs-CZ" sz="2400" b="1" dirty="0" err="1" smtClean="0"/>
              <a:t>výtrusnicové</a:t>
            </a:r>
            <a:r>
              <a:rPr lang="cs-CZ" sz="2400" b="1" dirty="0" smtClean="0"/>
              <a:t> klasy s výtrusy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92280" y="5733256"/>
            <a:ext cx="1912896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přeslička rolní</a:t>
            </a:r>
          </a:p>
          <a:p>
            <a:r>
              <a:rPr lang="cs-CZ" sz="2400" dirty="0" smtClean="0"/>
              <a:t>dvě lodyhy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733256"/>
            <a:ext cx="1922642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přeslička lesní</a:t>
            </a:r>
          </a:p>
          <a:p>
            <a:r>
              <a:rPr lang="cs-CZ" sz="2400" dirty="0" smtClean="0"/>
              <a:t>jedna lodyha</a:t>
            </a:r>
            <a:endParaRPr lang="cs-CZ" sz="2400" dirty="0"/>
          </a:p>
        </p:txBody>
      </p:sp>
      <p:pic>
        <p:nvPicPr>
          <p:cNvPr id="3076" name="Picture 4" descr="Soubor:Equisetum sylvatic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3780" b="15581"/>
          <a:stretch>
            <a:fillRect/>
          </a:stretch>
        </p:blipFill>
        <p:spPr bwMode="auto">
          <a:xfrm>
            <a:off x="323528" y="4005064"/>
            <a:ext cx="2664296" cy="1611344"/>
          </a:xfrm>
          <a:prstGeom prst="rect">
            <a:avLst/>
          </a:prstGeom>
          <a:noFill/>
        </p:spPr>
      </p:pic>
      <p:pic>
        <p:nvPicPr>
          <p:cNvPr id="8" name="Picture 4" descr="File:Nsr-slika-328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2996952"/>
            <a:ext cx="2592288" cy="3705920"/>
          </a:xfrm>
          <a:prstGeom prst="rect">
            <a:avLst/>
          </a:prstGeom>
          <a:noFill/>
        </p:spPr>
      </p:pic>
      <p:sp>
        <p:nvSpPr>
          <p:cNvPr id="9" name="Šipka nahoru 8"/>
          <p:cNvSpPr/>
          <p:nvPr/>
        </p:nvSpPr>
        <p:spPr>
          <a:xfrm>
            <a:off x="2411760" y="5877272"/>
            <a:ext cx="484632" cy="504056"/>
          </a:xfrm>
          <a:prstGeom prst="upArrow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nahoru 9"/>
          <p:cNvSpPr/>
          <p:nvPr/>
        </p:nvSpPr>
        <p:spPr>
          <a:xfrm rot="16200000">
            <a:off x="7174000" y="5075472"/>
            <a:ext cx="484632" cy="504056"/>
          </a:xfrm>
          <a:prstGeom prst="upArrow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Přeslička rolní - jarní lodyha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050" name="Picture 2" descr="Soubor:Equisetum arvense 2005 spring 0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772816"/>
            <a:ext cx="2232248" cy="4464496"/>
          </a:xfrm>
          <a:prstGeom prst="rect">
            <a:avLst/>
          </a:prstGeom>
          <a:noFill/>
        </p:spPr>
      </p:pic>
      <p:pic>
        <p:nvPicPr>
          <p:cNvPr id="2052" name="Picture 4" descr="Soubor:Equisetum arvense spore we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1484784"/>
            <a:ext cx="2520280" cy="1890210"/>
          </a:xfrm>
          <a:prstGeom prst="rect">
            <a:avLst/>
          </a:prstGeom>
          <a:noFill/>
        </p:spPr>
      </p:pic>
      <p:pic>
        <p:nvPicPr>
          <p:cNvPr id="2054" name="Picture 6" descr="File:Equisetum arvense 2005 spring 003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3501008"/>
            <a:ext cx="4822477" cy="32129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148064" y="1628800"/>
            <a:ext cx="1092863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výtrusy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Přeslička rolní - letní lody</a:t>
            </a:r>
            <a:r>
              <a:rPr lang="cs-CZ" dirty="0" smtClean="0"/>
              <a:t>ha</a:t>
            </a:r>
            <a:endParaRPr lang="cs-CZ" dirty="0"/>
          </a:p>
        </p:txBody>
      </p:sp>
      <p:pic>
        <p:nvPicPr>
          <p:cNvPr id="6" name="Picture 2" descr="File:Equisetum arvense foliage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700808"/>
            <a:ext cx="6408712" cy="48065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Kapradiny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vývojově nejdokonalejší </a:t>
            </a:r>
            <a:r>
              <a:rPr lang="cs-CZ" sz="2400" dirty="0" smtClean="0"/>
              <a:t>výtrusné rostliny</a:t>
            </a:r>
          </a:p>
          <a:p>
            <a:r>
              <a:rPr lang="cs-CZ" sz="2400" b="1" dirty="0" smtClean="0"/>
              <a:t>oddenek</a:t>
            </a:r>
          </a:p>
          <a:p>
            <a:r>
              <a:rPr lang="cs-CZ" sz="2400" b="1" dirty="0" smtClean="0"/>
              <a:t>kořeny</a:t>
            </a:r>
          </a:p>
          <a:p>
            <a:r>
              <a:rPr lang="cs-CZ" sz="2400" dirty="0" smtClean="0"/>
              <a:t>řapíkaté zpeřené </a:t>
            </a:r>
            <a:r>
              <a:rPr lang="cs-CZ" sz="2400" b="1" dirty="0" smtClean="0"/>
              <a:t>listy</a:t>
            </a:r>
          </a:p>
          <a:p>
            <a:r>
              <a:rPr lang="cs-CZ" sz="2400" b="1" dirty="0" smtClean="0"/>
              <a:t>výtrusnice s výtrusy </a:t>
            </a:r>
            <a:r>
              <a:rPr lang="cs-CZ" sz="2400" dirty="0" smtClean="0"/>
              <a:t>na spodní straně listů</a:t>
            </a:r>
          </a:p>
          <a:p>
            <a:r>
              <a:rPr lang="cs-CZ" sz="2400" dirty="0" smtClean="0"/>
              <a:t>blanitý lem – </a:t>
            </a:r>
            <a:r>
              <a:rPr lang="cs-CZ" sz="2400" b="1" dirty="0" smtClean="0"/>
              <a:t>ostěra</a:t>
            </a:r>
          </a:p>
          <a:p>
            <a:r>
              <a:rPr lang="cs-CZ" sz="2400" dirty="0" smtClean="0"/>
              <a:t>zelený </a:t>
            </a:r>
            <a:r>
              <a:rPr lang="cs-CZ" sz="2400" dirty="0" err="1" smtClean="0"/>
              <a:t>oboupohlavný</a:t>
            </a:r>
            <a:r>
              <a:rPr lang="cs-CZ" sz="2400" dirty="0" smtClean="0"/>
              <a:t> </a:t>
            </a:r>
            <a:r>
              <a:rPr lang="cs-CZ" sz="2400" b="1" dirty="0" err="1" smtClean="0"/>
              <a:t>prokel</a:t>
            </a:r>
            <a:r>
              <a:rPr lang="cs-CZ" sz="2400" dirty="0" smtClean="0"/>
              <a:t> srdčitého tvaru</a:t>
            </a:r>
          </a:p>
          <a:p>
            <a:r>
              <a:rPr lang="cs-CZ" sz="2400" dirty="0" smtClean="0"/>
              <a:t>po oplození samičí buňky</a:t>
            </a:r>
          </a:p>
          <a:p>
            <a:pPr>
              <a:buNone/>
            </a:pPr>
            <a:r>
              <a:rPr lang="cs-CZ" sz="2400" dirty="0" smtClean="0"/>
              <a:t>	 vyrůstá </a:t>
            </a:r>
            <a:r>
              <a:rPr lang="cs-CZ" sz="2400" b="1" dirty="0" smtClean="0"/>
              <a:t>nová kapradina</a:t>
            </a:r>
          </a:p>
          <a:p>
            <a:endParaRPr lang="cs-CZ" sz="2400" dirty="0"/>
          </a:p>
        </p:txBody>
      </p:sp>
      <p:pic>
        <p:nvPicPr>
          <p:cNvPr id="24578" name="Picture 2" descr="File:Adelaarsvaren dubbelgeveerdblad Pteridium aquilin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4187117" y="1653643"/>
            <a:ext cx="1273821" cy="2088231"/>
          </a:xfrm>
          <a:prstGeom prst="rect">
            <a:avLst/>
          </a:prstGeom>
          <a:noFill/>
        </p:spPr>
      </p:pic>
      <p:pic>
        <p:nvPicPr>
          <p:cNvPr id="24580" name="Picture 4" descr="File:Pteridium aquilinum 0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1916832"/>
            <a:ext cx="2088232" cy="1566174"/>
          </a:xfrm>
          <a:prstGeom prst="rect">
            <a:avLst/>
          </a:prstGeom>
          <a:noFill/>
        </p:spPr>
      </p:pic>
      <p:pic>
        <p:nvPicPr>
          <p:cNvPr id="24582" name="Picture 6" descr="File:Polypodium vulgare-NF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3645024"/>
            <a:ext cx="1656184" cy="3085353"/>
          </a:xfrm>
          <a:prstGeom prst="rect">
            <a:avLst/>
          </a:prstGeom>
          <a:noFill/>
        </p:spPr>
      </p:pic>
      <p:pic>
        <p:nvPicPr>
          <p:cNvPr id="24584" name="Picture 8" descr="Soubor:Dixonia prothallu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99992" y="4797152"/>
            <a:ext cx="2232248" cy="1745584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flipV="1">
            <a:off x="3275856" y="2780928"/>
            <a:ext cx="432048" cy="216024"/>
          </a:xfrm>
          <a:prstGeom prst="straightConnector1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6156176" y="3573016"/>
            <a:ext cx="792088" cy="72008"/>
          </a:xfrm>
          <a:prstGeom prst="straightConnector1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6444208" y="4437112"/>
            <a:ext cx="576064" cy="0"/>
          </a:xfrm>
          <a:prstGeom prst="straightConnector1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6372200" y="4437112"/>
            <a:ext cx="72008" cy="288032"/>
          </a:xfrm>
          <a:prstGeom prst="straightConnector1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5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Kapraď samec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/>
          </a:p>
        </p:txBody>
      </p:sp>
      <p:pic>
        <p:nvPicPr>
          <p:cNvPr id="26626" name="Picture 2" descr="Soubor:Dryopteris filix-mas 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628800"/>
            <a:ext cx="3971594" cy="2978696"/>
          </a:xfrm>
          <a:prstGeom prst="rect">
            <a:avLst/>
          </a:prstGeom>
          <a:noFill/>
        </p:spPr>
      </p:pic>
      <p:pic>
        <p:nvPicPr>
          <p:cNvPr id="26628" name="Picture 4" descr="Soubor:Dryopteris filix-mas - Köhler–s Medizinal-Pflanzen-2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1628800"/>
            <a:ext cx="3377830" cy="4371310"/>
          </a:xfrm>
          <a:prstGeom prst="rect">
            <a:avLst/>
          </a:prstGeom>
          <a:noFill/>
        </p:spPr>
      </p:pic>
      <p:pic>
        <p:nvPicPr>
          <p:cNvPr id="26630" name="Picture 6" descr="Soubor:Dryopteris filix-mas4 ie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1680" y="4653136"/>
            <a:ext cx="2439075" cy="2060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35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9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5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Schéma rozmnožování kapradiny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3645024"/>
            <a:ext cx="225914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samičí pohlavní buňka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5733256"/>
            <a:ext cx="2206245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samčí pohlavní buňka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4581128"/>
            <a:ext cx="769826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prokel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3140968"/>
            <a:ext cx="231871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samičí pohlavní orgány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5157192"/>
            <a:ext cx="2265813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samčí pohlavní orgány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2564904"/>
            <a:ext cx="1422634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list kapradiny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2564904"/>
            <a:ext cx="2027350" cy="36933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výtrusnice s výtrusy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5445224"/>
            <a:ext cx="976358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oplození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276872"/>
            <a:ext cx="3811725" cy="311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2" name="Přímá spojovací šipka 21"/>
          <p:cNvCxnSpPr/>
          <p:nvPr/>
        </p:nvCxnSpPr>
        <p:spPr>
          <a:xfrm flipH="1">
            <a:off x="5220072" y="2780928"/>
            <a:ext cx="1152128" cy="14401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>
            <a:off x="6156176" y="3573016"/>
            <a:ext cx="432048" cy="2160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3923928" y="4869160"/>
            <a:ext cx="216024" cy="50405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 flipV="1">
            <a:off x="5220072" y="5013176"/>
            <a:ext cx="1368152" cy="57606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5148064" y="4149080"/>
            <a:ext cx="1440160" cy="64807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555776" y="2852936"/>
            <a:ext cx="360040" cy="43204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Hasivka orličí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3554" name="Picture 2" descr="Soubor:Pteridium aquilinum 2005 spring 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772816"/>
            <a:ext cx="3513990" cy="4392488"/>
          </a:xfrm>
          <a:prstGeom prst="rect">
            <a:avLst/>
          </a:prstGeom>
          <a:noFill/>
        </p:spPr>
      </p:pic>
      <p:pic>
        <p:nvPicPr>
          <p:cNvPr id="23556" name="Picture 4" descr="Soubor:Adelaarsvaren plant Pteridium aquilinu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1916832"/>
            <a:ext cx="3240360" cy="4320480"/>
          </a:xfrm>
          <a:prstGeom prst="rect">
            <a:avLst/>
          </a:prstGeom>
          <a:noFill/>
        </p:spPr>
      </p:pic>
      <p:pic>
        <p:nvPicPr>
          <p:cNvPr id="23558" name="Picture 6" descr="Soubor:Pteridium aquilinum nf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4176860"/>
            <a:ext cx="1584513" cy="2681140"/>
          </a:xfrm>
          <a:prstGeom prst="rect">
            <a:avLst/>
          </a:prstGeom>
          <a:noFill/>
        </p:spPr>
      </p:pic>
      <p:sp>
        <p:nvSpPr>
          <p:cNvPr id="7" name="Šipka doprava 6"/>
          <p:cNvSpPr/>
          <p:nvPr/>
        </p:nvSpPr>
        <p:spPr>
          <a:xfrm>
            <a:off x="4283968" y="2636912"/>
            <a:ext cx="978408" cy="484632"/>
          </a:xfrm>
          <a:prstGeom prst="rightArrow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Osladič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7650" name="Picture 2" descr="Soubor:DSCN3854 resiz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348880"/>
            <a:ext cx="4163616" cy="3122712"/>
          </a:xfrm>
          <a:prstGeom prst="rect">
            <a:avLst/>
          </a:prstGeom>
          <a:noFill/>
        </p:spPr>
      </p:pic>
      <p:pic>
        <p:nvPicPr>
          <p:cNvPr id="27652" name="Picture 4" descr="Soubor:Puszcza Notecka2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47997" y="2348880"/>
            <a:ext cx="4128459" cy="309634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9552" y="5661248"/>
            <a:ext cx="68454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listy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5661248"/>
            <a:ext cx="4204677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výtrusnice na spodní straně listu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Sleziník routička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8674" name="Picture 2" descr="Soubor:Asplenium ruta muraria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72816"/>
            <a:ext cx="4992555" cy="3744416"/>
          </a:xfrm>
          <a:prstGeom prst="rect">
            <a:avLst/>
          </a:prstGeom>
          <a:noFill/>
        </p:spPr>
      </p:pic>
      <p:pic>
        <p:nvPicPr>
          <p:cNvPr id="28676" name="Picture 4" descr="Soubor:Aspenium ruta-muraria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8750"/>
          <a:stretch>
            <a:fillRect/>
          </a:stretch>
        </p:blipFill>
        <p:spPr bwMode="auto">
          <a:xfrm>
            <a:off x="5724128" y="2852936"/>
            <a:ext cx="2808312" cy="25879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076056" y="5661248"/>
            <a:ext cx="3826753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výtrusnicové</a:t>
            </a:r>
            <a:r>
              <a:rPr lang="cs-CZ" sz="2400" dirty="0" smtClean="0"/>
              <a:t> kupky na listech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Netík, křídelnice</a:t>
            </a:r>
            <a:endParaRPr lang="cs-CZ" dirty="0"/>
          </a:p>
        </p:txBody>
      </p:sp>
      <p:pic>
        <p:nvPicPr>
          <p:cNvPr id="4" name="Zástupný symbol pro obsah 3" descr="skenování0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71659" t="13512" r="4517" b="62320"/>
          <a:stretch>
            <a:fillRect/>
          </a:stretch>
        </p:blipFill>
        <p:spPr>
          <a:xfrm>
            <a:off x="5076056" y="1628800"/>
            <a:ext cx="3456384" cy="4773101"/>
          </a:xfrm>
        </p:spPr>
      </p:pic>
      <p:pic>
        <p:nvPicPr>
          <p:cNvPr id="5" name="Zástupný symbol pro obsah 3" descr="skenování0001.jpg"/>
          <p:cNvPicPr>
            <a:picLocks noChangeAspect="1"/>
          </p:cNvPicPr>
          <p:nvPr/>
        </p:nvPicPr>
        <p:blipFill>
          <a:blip r:embed="rId2" cstate="print"/>
          <a:srcRect l="71659" t="39346" r="4517" b="34137"/>
          <a:stretch>
            <a:fillRect/>
          </a:stretch>
        </p:blipFill>
        <p:spPr>
          <a:xfrm>
            <a:off x="467544" y="1556792"/>
            <a:ext cx="3240360" cy="49096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Kapradiny pěstované v bytě</a:t>
            </a:r>
            <a:endParaRPr lang="cs-CZ" dirty="0"/>
          </a:p>
        </p:txBody>
      </p:sp>
      <p:pic>
        <p:nvPicPr>
          <p:cNvPr id="5" name="Zástupný symbol pro obsah 4" descr="skenování00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77559" t="53135" b="30955"/>
          <a:stretch>
            <a:fillRect/>
          </a:stretch>
        </p:blipFill>
        <p:spPr>
          <a:xfrm>
            <a:off x="5004048" y="2132856"/>
            <a:ext cx="3096344" cy="3456913"/>
          </a:xfrm>
        </p:spPr>
      </p:pic>
      <p:sp>
        <p:nvSpPr>
          <p:cNvPr id="4" name="TextovéPole 3"/>
          <p:cNvSpPr txBox="1"/>
          <p:nvPr/>
        </p:nvSpPr>
        <p:spPr>
          <a:xfrm>
            <a:off x="1691680" y="4725144"/>
            <a:ext cx="2966389" cy="7694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Nephrolepis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err="1" smtClean="0"/>
              <a:t>Platycerium</a:t>
            </a:r>
            <a:r>
              <a:rPr lang="cs-CZ" dirty="0" smtClean="0"/>
              <a:t> - parožnatka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9698" name="Picture 2" descr="Soubor:Platycerium bifurcat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00808"/>
            <a:ext cx="2952328" cy="4428492"/>
          </a:xfrm>
          <a:prstGeom prst="rect">
            <a:avLst/>
          </a:prstGeom>
          <a:noFill/>
        </p:spPr>
      </p:pic>
      <p:pic>
        <p:nvPicPr>
          <p:cNvPr id="29700" name="Picture 4" descr="Soubor:Platyceriu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1412776"/>
            <a:ext cx="4392488" cy="3228479"/>
          </a:xfrm>
          <a:prstGeom prst="rect">
            <a:avLst/>
          </a:prstGeom>
          <a:noFill/>
        </p:spPr>
      </p:pic>
      <p:pic>
        <p:nvPicPr>
          <p:cNvPr id="29702" name="Picture 6" descr="http://upload.wikimedia.org/wikipedia/commons/thumb/b/b8/Platycerium_alcicorne.jpg/250px-Platycerium_alcicorn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4869160"/>
            <a:ext cx="2592288" cy="1752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4" dur="10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Otázky 1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 jakých lesích rostou plavuně?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Které plavuně se u nás vyskytují?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Kolik žilek má list plavuně?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jsou umístěny výtrusy?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r>
              <a:rPr lang="cs-CZ" sz="2400" dirty="0" smtClean="0"/>
              <a:t>5.	K jakým druhům patří plavuně?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844824"/>
            <a:ext cx="2952328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smrkových a borových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2996952"/>
            <a:ext cx="4042902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plavuň vidlačka, vranec jedlový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3789040"/>
            <a:ext cx="898003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jednu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4293096"/>
            <a:ext cx="1872208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výtrusnici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229200"/>
            <a:ext cx="1578509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ohroženým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Otázky 2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Které přesličky znáš?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Kolik lodyh má přeslička lesní?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Kolik lodyh má přeslička rolní?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Která lodyha je nezelená?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nazývá lodyha zelená?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628800"/>
            <a:ext cx="3828292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přesličku rolní, přesličku lesní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2564904"/>
            <a:ext cx="898003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jednu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3356992"/>
            <a:ext cx="63690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dvě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4221088"/>
            <a:ext cx="745717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jarní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5157192"/>
            <a:ext cx="742447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letní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Otázky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nazývá podzemní stonek kapradin?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listy mají kapradiny?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se rozmnožují kapradiny?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nazývá blanitý obal výtrusnice?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nazývá srdčitý útvar rostoucí z výtrusu?</a:t>
            </a:r>
          </a:p>
          <a:p>
            <a:pPr marL="514350" indent="-514350">
              <a:buNone/>
            </a:pPr>
            <a:r>
              <a:rPr lang="cs-CZ" sz="2400" dirty="0" smtClean="0"/>
              <a:t>6.	Které kapradiny rostou v přírodě?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None/>
            </a:pPr>
            <a:r>
              <a:rPr lang="cs-CZ" sz="2400" dirty="0" smtClean="0"/>
              <a:t>7.	Které kapradiny pěstujeme v bytě?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1556792"/>
            <a:ext cx="1279517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oddenek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2060848"/>
            <a:ext cx="1195327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zpeřené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2564904"/>
            <a:ext cx="1092863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výtrusy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2996952"/>
            <a:ext cx="108012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ostěra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4293096"/>
            <a:ext cx="7128792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kapraď samec, hasivka orličí, osladič obecný, sleziník routička, papratka samičí, netík, křídelnice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5589240"/>
            <a:ext cx="3329245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Platycerium</a:t>
            </a:r>
            <a:r>
              <a:rPr lang="cs-CZ" sz="2400" dirty="0" smtClean="0"/>
              <a:t>, </a:t>
            </a:r>
            <a:r>
              <a:rPr lang="cs-CZ" sz="2400" dirty="0" err="1" smtClean="0"/>
              <a:t>Nephrolepis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3501008"/>
            <a:ext cx="1008112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prokel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http://cs.wikipedia.org/wiki/Soubor:Lycopodium_clavatum_151207.jpg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http://cs.wikipedia.org/wiki/Soubor:Huperzia_selago.jpg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http://cs.wikipedia.org/wiki/Soubor:Huperzia_selago_lopplummer.jpg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http://commons.wikimedia.org/wiki/File:Huperzia_selago_240906.jpg?uselang=cs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http://cs.wikipedia.org/wiki/Soubor:Lycopodium_clavatum.jpg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http://commons.wikimedia.org/wiki/File:Equisetum_arvense_foliage.jpg?uselang=cs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http://cs.wikipedia.org/wiki/Soubor:Equisetum_sylvaticum.jpg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http://cs.wikipedia.org/wiki/Soubor:Equisetum_arvense_2005_spring_002.jpg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http://cs.wikipedia.org/wiki/Soubor:Equisetum_arvense_spore_wet.jpg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http://commons.wikimedia.org/wiki/File:Equisetum_arvense_2005_spring_003.jpg?uselang=cs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http://cs.wikipedia.org/wiki/Soubor:Equisetum-arvense-vegetative.JPG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http://commons.wikimedia.org/wiki/File:Nsr-slika-328.png?uselang=cs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http://cs.wikipedia.org/wiki/Soubor:Dryopteris_filix-mas_001.jpg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http://cs.wikipedia.org/wiki/Soubor:Pteridium_aquilinum_2005_spring_001.jpg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http://cs.wikipedia.org/wiki/Soubor:Adelaarsvaren_plant_Pteridium_aquilinum.jpg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http://commons.wikimedia.org/wiki/File:Adelaarsvaren_dubbelgeveerdblad_Pteridium_aquilinum.jpg?uselang=cs</a:t>
            </a:r>
            <a:endParaRPr lang="cs-CZ" dirty="0" smtClean="0"/>
          </a:p>
          <a:p>
            <a:r>
              <a:rPr lang="cs-CZ" dirty="0" smtClean="0">
                <a:hlinkClick r:id="rId18"/>
              </a:rPr>
              <a:t>http://commons.wikimedia.org/wiki/File:Pteridium_aquilinum_001.JPG?uselang=cs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http://commons.wikimedia.org/wiki/File:DidzialapisSakys.JPG?uselang=cs</a:t>
            </a:r>
            <a:endParaRPr lang="cs-CZ" dirty="0" smtClean="0"/>
          </a:p>
          <a:p>
            <a:r>
              <a:rPr lang="cs-CZ" dirty="0" smtClean="0">
                <a:hlinkClick r:id="rId20"/>
              </a:rPr>
              <a:t>http://cs.wikipedia.org/wiki/Soubor:Pteridium_aquilinum_nf.jpg</a:t>
            </a:r>
            <a:endParaRPr lang="cs-CZ" dirty="0" smtClean="0"/>
          </a:p>
          <a:p>
            <a:r>
              <a:rPr lang="cs-CZ" dirty="0" smtClean="0">
                <a:hlinkClick r:id="rId21"/>
              </a:rPr>
              <a:t>http://cs.wikipedia.org/wiki/Soubor:DSCN3854_resize.JPG</a:t>
            </a:r>
            <a:endParaRPr lang="cs-CZ" dirty="0" smtClean="0"/>
          </a:p>
          <a:p>
            <a:r>
              <a:rPr lang="cs-CZ" dirty="0" smtClean="0">
                <a:hlinkClick r:id="rId22"/>
              </a:rPr>
              <a:t>http://cs.wikipedia.org/wiki/Soubor:Puszcza_Notecka24.JPG</a:t>
            </a:r>
            <a:endParaRPr lang="cs-CZ" dirty="0" smtClean="0"/>
          </a:p>
          <a:p>
            <a:r>
              <a:rPr lang="cs-CZ" dirty="0" smtClean="0">
                <a:hlinkClick r:id="rId23"/>
              </a:rPr>
              <a:t>http://commons.wikimedia.org/wiki/File:Polypodium_vulgare-NF.jpg?uselang=cs</a:t>
            </a:r>
            <a:endParaRPr lang="cs-CZ" dirty="0" smtClean="0"/>
          </a:p>
          <a:p>
            <a:r>
              <a:rPr lang="cs-CZ" dirty="0" smtClean="0">
                <a:hlinkClick r:id="rId24"/>
              </a:rPr>
              <a:t>http://cs.wikipedia.org/wiki/Soubor:Asplenium_ruta_muraria2.jpg</a:t>
            </a:r>
            <a:endParaRPr lang="cs-CZ" dirty="0" smtClean="0"/>
          </a:p>
          <a:p>
            <a:r>
              <a:rPr lang="cs-CZ" dirty="0" smtClean="0">
                <a:hlinkClick r:id="rId25"/>
              </a:rPr>
              <a:t>http://cs.wikipedia.org/wiki/Soubor:Platycerium_bifurcatum.jpg</a:t>
            </a:r>
            <a:endParaRPr lang="cs-CZ" dirty="0" smtClean="0"/>
          </a:p>
          <a:p>
            <a:r>
              <a:rPr lang="cs-CZ" dirty="0" smtClean="0">
                <a:hlinkClick r:id="rId26"/>
              </a:rPr>
              <a:t>http://cs.wikipedia.org/wiki/Soubor:Platycerium.jpg</a:t>
            </a:r>
            <a:endParaRPr lang="cs-CZ" dirty="0" smtClean="0"/>
          </a:p>
          <a:p>
            <a:r>
              <a:rPr lang="cs-CZ" dirty="0" smtClean="0">
                <a:hlinkClick r:id="rId27"/>
              </a:rPr>
              <a:t>http://cs.wikipedia.org/wiki/Osladi%C4%8Dovit%C3%A9</a:t>
            </a:r>
            <a:endParaRPr lang="cs-CZ" dirty="0" smtClean="0"/>
          </a:p>
          <a:p>
            <a:r>
              <a:rPr lang="cs-CZ" dirty="0" smtClean="0">
                <a:hlinkClick r:id="rId28"/>
              </a:rPr>
              <a:t>http://cs.wikipedia.org/wiki/Soubor:Dryopteris_filix-mas_-_K%C3%B6hler%E2%80%93s_Medizinal-Pflanzen-202.jpg</a:t>
            </a:r>
            <a:endParaRPr lang="cs-CZ" dirty="0" smtClean="0"/>
          </a:p>
          <a:p>
            <a:r>
              <a:rPr lang="cs-CZ" dirty="0" smtClean="0">
                <a:hlinkClick r:id="rId29"/>
              </a:rPr>
              <a:t>http://cs.wikipedia.org/wiki/Soubor:Dryopteris_filix-mas4_ies.jpg</a:t>
            </a:r>
            <a:endParaRPr lang="cs-CZ" dirty="0" smtClean="0"/>
          </a:p>
          <a:p>
            <a:r>
              <a:rPr lang="cs-CZ" dirty="0" smtClean="0">
                <a:hlinkClick r:id="rId30"/>
              </a:rPr>
              <a:t>http://cs.wikipedia.org/wiki/Soubor:Dixonia_prothallus.jpg</a:t>
            </a:r>
            <a:endParaRPr lang="cs-CZ" dirty="0" smtClean="0"/>
          </a:p>
          <a:p>
            <a:r>
              <a:rPr lang="cs-CZ" dirty="0" smtClean="0"/>
              <a:t>datum použití obrázků – 1.5.2013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753</TotalTime>
  <Words>460</Words>
  <Application>Microsoft Office PowerPoint</Application>
  <PresentationFormat>Předvádění na obrazovce (4:3)</PresentationFormat>
  <Paragraphs>190</Paragraphs>
  <Slides>20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Výtrusné rostliny</vt:lpstr>
      <vt:lpstr>Plavuně</vt:lpstr>
      <vt:lpstr>Přesličky</vt:lpstr>
      <vt:lpstr>Přeslička rolní - jarní lodyha</vt:lpstr>
      <vt:lpstr>Přeslička rolní - letní lodyha</vt:lpstr>
      <vt:lpstr>Kapradiny</vt:lpstr>
      <vt:lpstr>Kapraď samec</vt:lpstr>
      <vt:lpstr>Schéma rozmnožování kapradiny</vt:lpstr>
      <vt:lpstr>Hasivka orličí</vt:lpstr>
      <vt:lpstr>Osladič obecný</vt:lpstr>
      <vt:lpstr>Sleziník routička</vt:lpstr>
      <vt:lpstr>Netík, křídelnice</vt:lpstr>
      <vt:lpstr>Kapradiny pěstované v bytě</vt:lpstr>
      <vt:lpstr>Platycerium - parožnatka</vt:lpstr>
      <vt:lpstr>Otázky 1</vt:lpstr>
      <vt:lpstr>Otázky 2</vt:lpstr>
      <vt:lpstr>Otázky 3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ucitel</cp:lastModifiedBy>
  <cp:revision>121</cp:revision>
  <dcterms:created xsi:type="dcterms:W3CDTF">2013-04-16T16:06:56Z</dcterms:created>
  <dcterms:modified xsi:type="dcterms:W3CDTF">2013-05-22T07:37:05Z</dcterms:modified>
</cp:coreProperties>
</file>