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80" r:id="rId5"/>
    <p:sldId id="281" r:id="rId6"/>
    <p:sldId id="283" r:id="rId7"/>
    <p:sldId id="282" r:id="rId8"/>
    <p:sldId id="284" r:id="rId9"/>
    <p:sldId id="290" r:id="rId10"/>
    <p:sldId id="285" r:id="rId11"/>
    <p:sldId id="291" r:id="rId12"/>
    <p:sldId id="294" r:id="rId13"/>
    <p:sldId id="295" r:id="rId14"/>
    <p:sldId id="292" r:id="rId15"/>
    <p:sldId id="289" r:id="rId16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01" autoAdjust="0"/>
  </p:normalViewPr>
  <p:slideViewPr>
    <p:cSldViewPr>
      <p:cViewPr>
        <p:scale>
          <a:sx n="70" d="100"/>
          <a:sy n="70" d="100"/>
        </p:scale>
        <p:origin x="-1086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9FA9C7EC-D6B3-4B88-B596-B6A1FB12563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3524949-E32C-4321-B6AF-4BBA8FFDA0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615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77928-D987-4AE3-B303-0BB94B9FB73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7F264D-69D1-4AC7-86B7-9546D12AC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255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C16FC-BEF0-4AB0-9BCA-A5DA5888538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C8E87-13C1-4287-A3CB-EB73A5A032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696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177043-172A-427A-8D16-7ABA1549E8E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E404E-6C69-4743-8BFD-95869C547F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076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2ECCA7-1860-4DA9-841D-46E1438A36F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A21BF-34C3-44A2-9184-D889589805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43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384F1-9F1C-4679-B6C0-F08F063D1A3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803A38-ED80-4849-8916-E4022BEE0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5343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2A814-517F-4D6B-818B-1CB6EA98EC1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938C44-0B52-4CFE-810C-C1ECD6BC0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539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87ACD-A38D-4BF3-A149-D50BD664670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591F30-6FB6-4BCD-A679-6259E0160E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437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23BDD-CC8B-4680-9043-D7F3455738F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FE0F1-2BE9-424C-8368-789B26AD43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54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39EF1-637A-444C-8A4A-BBE3A42B04B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66BDD-5DF4-4714-A50C-3E657308F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972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4751BD-31E8-42BB-B043-F85B97BCE1B0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8A2E3-CC2B-4918-AD0F-B4D8BA6E04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761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C05010C-B7A1-453D-9187-EB262481BF9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259C4F10-4C1D-45B0-8730-14A72872F8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/>
          <a:lstStyle/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Vytápění</a:t>
            </a:r>
          </a:p>
          <a:p>
            <a:pPr eaLnBrk="1" hangingPunct="1"/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Topidla na tuhá paliva</a:t>
            </a:r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  <a:p>
            <a:pPr eaLnBrk="1" hangingPunct="1"/>
            <a:endParaRPr lang="cs-CZ" sz="2400" dirty="0" smtClean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CZ.1.07/1.5.00/34.0608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III/2 Inovace a zkvalitnění výuky prostřednictvím ICT</a:t>
            </a:r>
          </a:p>
          <a:p>
            <a:pPr marL="0" indent="0" eaLnBrk="1" hangingPunct="1">
              <a:lnSpc>
                <a:spcPct val="150000"/>
              </a:lnSpc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Arial" charset="0"/>
                <a:cs typeface="Arial" charset="0"/>
              </a:rPr>
              <a:t>09_01_32_INOVACE_</a:t>
            </a:r>
            <a:r>
              <a:rPr lang="cs-CZ" dirty="0" smtClean="0">
                <a:latin typeface="Arial" charset="0"/>
                <a:cs typeface="Arial" charset="0"/>
              </a:rPr>
              <a:t>14</a:t>
            </a:r>
            <a:r>
              <a:rPr lang="cs-CZ" dirty="0" smtClean="0">
                <a:latin typeface="Arial" charset="0"/>
                <a:cs typeface="Arial" charset="0"/>
              </a:rPr>
              <a:t>	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11275"/>
          </a:xfrm>
          <a:prstGeom prst="rect">
            <a:avLst/>
          </a:prstGeom>
          <a:solidFill>
            <a:srgbClr val="FFC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endParaRPr lang="cs-CZ" sz="1600" dirty="0"/>
          </a:p>
          <a:p>
            <a:pPr algn="ctr" eaLnBrk="1" hangingPunct="1"/>
            <a:r>
              <a:rPr lang="cs-CZ" sz="4000" dirty="0" smtClean="0"/>
              <a:t>Topidla na tuhá paliva</a:t>
            </a:r>
            <a:endParaRPr lang="cs-CZ" sz="4000" dirty="0"/>
          </a:p>
          <a:p>
            <a:pPr algn="ctr" eaLnBrk="1" hangingPunct="1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Předmět: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Vytápění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Ročník: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I.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Jméno autora: 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Ing.Dagmar Poledňáková</a:t>
            </a:r>
          </a:p>
          <a:p>
            <a:pPr marL="0" indent="0" eaLnBrk="1" hangingPunct="1">
              <a:lnSpc>
                <a:spcPct val="140000"/>
              </a:lnSpc>
              <a:spcBef>
                <a:spcPct val="0"/>
              </a:spcBef>
              <a:buFont typeface="Wingdings 2" pitchFamily="18" charset="2"/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Arial" charset="0"/>
                <a:cs typeface="Arial" charset="0"/>
              </a:rPr>
              <a:t>Škola:</a:t>
            </a:r>
            <a:r>
              <a:rPr lang="cs-CZ" sz="2200" smtClean="0">
                <a:solidFill>
                  <a:srgbClr val="000000"/>
                </a:solidFill>
                <a:latin typeface="Arial" charset="0"/>
                <a:cs typeface="Arial" charset="0"/>
              </a:rPr>
              <a:t> SPŠ Hranice</a:t>
            </a: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b="1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en-GB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Wingdings 2" pitchFamily="18" charset="2"/>
              <a:buNone/>
              <a:defRPr/>
            </a:pPr>
            <a:endParaRPr lang="cs-CZ" sz="2200" smtClean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Ing.Dagmar Poledňáková. </a:t>
            </a:r>
          </a:p>
          <a:p>
            <a:pPr algn="ctr">
              <a:defRPr/>
            </a:pPr>
            <a:r>
              <a:rPr lang="cs-CZ" sz="1400" i="1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: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Prezentace představuje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topidla na tuhá paliva, jejich druhy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a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bezpečnost jejich použití. </a:t>
            </a:r>
            <a:r>
              <a:rPr lang="cs-CZ" sz="2200" dirty="0">
                <a:solidFill>
                  <a:srgbClr val="000000"/>
                </a:solidFill>
                <a:cs typeface="Arial" charset="0"/>
              </a:rPr>
              <a:t>Slouží jako výukový materiál.</a:t>
            </a: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 eaLnBrk="1" hangingPunct="1"/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</a:t>
            </a:r>
            <a:r>
              <a:rPr lang="cs-CZ" sz="2200" dirty="0" smtClean="0">
                <a:solidFill>
                  <a:srgbClr val="000000"/>
                </a:solidFill>
                <a:cs typeface="Arial" charset="0"/>
              </a:rPr>
              <a:t>topidla, kamna, krby, spaliny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8195" name="Rectangle 5"/>
          <p:cNvSpPr>
            <a:spLocks noGrp="1"/>
          </p:cNvSpPr>
          <p:nvPr>
            <p:ph type="body" idx="1"/>
          </p:nvPr>
        </p:nvSpPr>
        <p:spPr>
          <a:xfrm>
            <a:off x="1043608" y="2060848"/>
            <a:ext cx="7200800" cy="4176464"/>
          </a:xfrm>
        </p:spPr>
        <p:txBody>
          <a:bodyPr/>
          <a:lstStyle/>
          <a:p>
            <a:pPr marL="69850" indent="0" algn="just">
              <a:buNone/>
            </a:pPr>
            <a:r>
              <a:rPr lang="cs-CZ" sz="2000" dirty="0"/>
              <a:t>Místní vytápění v klasické podobě (topidla na tuhá paliva) „přežívá“ především ve starší zástavbě, popř. u rekreačních zařízení. Stále hojnější využití nacházejí krby. Jsou vyhledávány pro nastolení intimní pohody a jako vhodný doplněk ústředního vytápění v moderně zařízených domácnostech.</a:t>
            </a:r>
          </a:p>
          <a:p>
            <a:pPr marL="69850" indent="0" algn="just">
              <a:buNone/>
            </a:pPr>
            <a:r>
              <a:rPr lang="cs-CZ" sz="2000" dirty="0"/>
              <a:t>V současné době jsou hojně využívaná topidla na plyn a elektrickou energii. Souvisí to především s možností jednoduché instalace při rekonstrukci budov, se snadnou regulací a optimalizací provozu z hlediska energetického. </a:t>
            </a:r>
          </a:p>
          <a:p>
            <a:pPr marL="69850" indent="0" algn="just">
              <a:buNone/>
            </a:pPr>
            <a:r>
              <a:rPr lang="cs-CZ" sz="2000" dirty="0"/>
              <a:t>Důležitým kritériem pro volbu topidla u místního vytápění je druh použitého paliva.</a:t>
            </a:r>
          </a:p>
          <a:p>
            <a:pPr marL="69850" indent="0" algn="just">
              <a:buNone/>
            </a:pPr>
            <a:r>
              <a:rPr lang="cs-CZ" sz="2000" dirty="0"/>
              <a:t> </a:t>
            </a:r>
          </a:p>
          <a:p>
            <a:pPr marL="355600" indent="0" algn="just">
              <a:buNone/>
            </a:pP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1141483" y="2204864"/>
            <a:ext cx="6768751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just"/>
            <a:r>
              <a:rPr lang="cs-CZ" sz="2000" dirty="0">
                <a:solidFill>
                  <a:schemeClr val="tx2"/>
                </a:solidFill>
                <a:latin typeface="+mn-lt"/>
              </a:rPr>
              <a:t> </a:t>
            </a:r>
            <a:r>
              <a:rPr lang="cs-CZ" sz="2000" b="1" dirty="0">
                <a:solidFill>
                  <a:schemeClr val="tx2"/>
                </a:solidFill>
                <a:latin typeface="+mn-lt"/>
              </a:rPr>
              <a:t>Druhy topidel na tuhá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</a:rPr>
              <a:t>paliva:</a:t>
            </a:r>
            <a:endParaRPr lang="cs-CZ" sz="2000" b="1" dirty="0">
              <a:solidFill>
                <a:schemeClr val="tx2"/>
              </a:solidFill>
              <a:latin typeface="+mn-lt"/>
            </a:endParaRPr>
          </a:p>
          <a:p>
            <a:pPr algn="just"/>
            <a:endParaRPr lang="cs-CZ" sz="2000" dirty="0">
              <a:solidFill>
                <a:schemeClr val="tx2"/>
              </a:solidFill>
              <a:latin typeface="+mn-lt"/>
            </a:endParaRPr>
          </a:p>
          <a:p>
            <a:pPr marL="285750" lvl="1">
              <a:buFont typeface="Arial" pitchFamily="34" charset="0"/>
              <a:buChar char="•"/>
            </a:pPr>
            <a:r>
              <a:rPr lang="cs-CZ" sz="2000" dirty="0">
                <a:solidFill>
                  <a:schemeClr val="tx2"/>
                </a:solidFill>
                <a:latin typeface="+mn-lt"/>
              </a:rPr>
              <a:t>stáložárná </a:t>
            </a:r>
            <a:r>
              <a:rPr lang="cs-CZ" sz="2000" dirty="0">
                <a:solidFill>
                  <a:schemeClr val="tx2"/>
                </a:solidFill>
                <a:latin typeface="+mn-lt"/>
              </a:rPr>
              <a:t>kamna </a:t>
            </a:r>
            <a:r>
              <a:rPr lang="cs-CZ" sz="2000" dirty="0">
                <a:solidFill>
                  <a:schemeClr val="tx2"/>
                </a:solidFill>
                <a:latin typeface="+mn-lt"/>
              </a:rPr>
              <a:t>– po naplnění jednou vsázkou hoří cca 3 hodiny, tepelný výkon lze regulovat jen částečně přívodem </a:t>
            </a:r>
            <a:r>
              <a:rPr lang="cs-CZ" sz="2000" dirty="0" smtClean="0">
                <a:solidFill>
                  <a:schemeClr val="tx2"/>
                </a:solidFill>
                <a:latin typeface="+mn-lt"/>
              </a:rPr>
              <a:t>vzduchu</a:t>
            </a:r>
            <a:r>
              <a:rPr lang="cs-CZ" sz="2000" dirty="0">
                <a:solidFill>
                  <a:schemeClr val="tx2"/>
                </a:solidFill>
                <a:latin typeface="+mn-lt"/>
              </a:rPr>
              <a:t>,</a:t>
            </a:r>
            <a:endParaRPr lang="cs-CZ" sz="2000" dirty="0" smtClean="0">
              <a:solidFill>
                <a:schemeClr val="tx2"/>
              </a:solidFill>
              <a:latin typeface="+mn-lt"/>
            </a:endParaRPr>
          </a:p>
          <a:p>
            <a:pPr marL="285750" lvl="1">
              <a:buFont typeface="Arial" pitchFamily="34" charset="0"/>
              <a:buChar char="•"/>
            </a:pPr>
            <a:endParaRPr lang="cs-CZ" sz="2000" dirty="0">
              <a:solidFill>
                <a:schemeClr val="tx2"/>
              </a:solidFill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>
                <a:solidFill>
                  <a:schemeClr val="tx2"/>
                </a:solidFill>
                <a:latin typeface="+mn-lt"/>
              </a:rPr>
              <a:t>krby – klasické zděné krby nebo obezděná krbová vložka, provedení může být otevřené nebo uzavřené (ohniště odděleno průhledným materiálem</a:t>
            </a:r>
            <a:r>
              <a:rPr lang="cs-CZ" sz="2000" dirty="0" smtClean="0">
                <a:solidFill>
                  <a:schemeClr val="tx2"/>
                </a:solidFill>
                <a:latin typeface="+mn-lt"/>
              </a:rPr>
              <a:t>).</a:t>
            </a:r>
            <a:endParaRPr lang="cs-CZ" sz="2000" dirty="0">
              <a:solidFill>
                <a:schemeClr val="tx2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115616" y="1872156"/>
            <a:ext cx="6840760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b="1" dirty="0">
                <a:solidFill>
                  <a:schemeClr val="tx2"/>
                </a:solidFill>
                <a:latin typeface="+mn-lt"/>
              </a:rPr>
              <a:t>Stáložárná kamna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 </a:t>
            </a:r>
            <a:endParaRPr lang="cs-CZ" sz="2400" dirty="0" smtClean="0">
              <a:solidFill>
                <a:schemeClr val="tx2"/>
              </a:solidFill>
              <a:latin typeface="+mn-lt"/>
            </a:endParaRPr>
          </a:p>
          <a:p>
            <a:pPr algn="just"/>
            <a:endParaRPr lang="cs-CZ" sz="2400" dirty="0" smtClean="0">
              <a:solidFill>
                <a:schemeClr val="tx2"/>
              </a:solidFill>
              <a:latin typeface="+mn-lt"/>
            </a:endParaRPr>
          </a:p>
          <a:p>
            <a:pPr algn="just"/>
            <a:r>
              <a:rPr lang="cs-CZ" sz="2400" dirty="0" smtClean="0">
                <a:solidFill>
                  <a:schemeClr val="tx2"/>
                </a:solidFill>
                <a:latin typeface="+mn-lt"/>
              </a:rPr>
              <a:t>Mají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plášť z ocelového smaltovaného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plechu s vnitřní keramickou vyzdívkou.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Teplo předávají převážně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konvekcí. </a:t>
            </a:r>
            <a:endParaRPr lang="cs-CZ" sz="2400" dirty="0" smtClean="0">
              <a:solidFill>
                <a:schemeClr val="tx2"/>
              </a:solidFill>
              <a:latin typeface="+mn-lt"/>
            </a:endParaRPr>
          </a:p>
          <a:p>
            <a:pPr algn="just"/>
            <a:r>
              <a:rPr lang="cs-CZ" sz="2400" dirty="0" smtClean="0">
                <a:solidFill>
                  <a:schemeClr val="tx2"/>
                </a:solidFill>
                <a:latin typeface="+mn-lt"/>
              </a:rPr>
              <a:t>Umístěna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jsou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u vnitřní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stěny s odtahem spalin do komína. </a:t>
            </a:r>
            <a:endParaRPr lang="cs-CZ" sz="2400" dirty="0" smtClean="0">
              <a:solidFill>
                <a:schemeClr val="tx2"/>
              </a:solidFill>
              <a:latin typeface="+mn-lt"/>
            </a:endParaRPr>
          </a:p>
          <a:p>
            <a:pPr algn="just"/>
            <a:r>
              <a:rPr lang="cs-CZ" sz="2400" dirty="0" smtClean="0">
                <a:solidFill>
                  <a:schemeClr val="tx2"/>
                </a:solidFill>
                <a:latin typeface="+mn-lt"/>
              </a:rPr>
              <a:t>Jejich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nevýhodou je nepříznivé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rozložení teplot v 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místnosti a 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vysoká povrchová teplota </a:t>
            </a:r>
            <a:r>
              <a:rPr lang="cs-CZ" sz="2400" dirty="0">
                <a:solidFill>
                  <a:schemeClr val="tx2"/>
                </a:solidFill>
                <a:latin typeface="+mn-lt"/>
              </a:rPr>
              <a:t>kamen. </a:t>
            </a:r>
            <a:endParaRPr lang="cs-CZ" sz="2400" dirty="0">
              <a:solidFill>
                <a:schemeClr val="tx2"/>
              </a:solidFill>
              <a:latin typeface="+mn-lt"/>
            </a:endParaRPr>
          </a:p>
          <a:p>
            <a:pPr algn="just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691680" y="1909087"/>
            <a:ext cx="698477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>
                <a:solidFill>
                  <a:schemeClr val="tx2"/>
                </a:solidFill>
                <a:latin typeface="+mn-lt"/>
              </a:rPr>
              <a:t> 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lum contrast="4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4282" y="1628800"/>
            <a:ext cx="2592288" cy="33705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91750" y="2155873"/>
            <a:ext cx="3816424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+mn-lt"/>
              </a:rPr>
              <a:t>Kamna s horním </a:t>
            </a:r>
            <a:r>
              <a:rPr lang="cs-CZ" sz="2000" b="1" dirty="0" smtClean="0">
                <a:latin typeface="+mn-lt"/>
              </a:rPr>
              <a:t>odho</a:t>
            </a:r>
            <a:r>
              <a:rPr lang="cs-CZ" sz="2000" dirty="0" smtClean="0">
                <a:latin typeface="+mn-lt"/>
              </a:rPr>
              <a:t>ř</a:t>
            </a:r>
            <a:r>
              <a:rPr lang="cs-CZ" sz="2000" b="1" dirty="0" smtClean="0">
                <a:latin typeface="+mn-lt"/>
              </a:rPr>
              <a:t>íváním</a:t>
            </a:r>
          </a:p>
          <a:p>
            <a:endParaRPr lang="cs-CZ" sz="2000" dirty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Postupně prohořívá celá </a:t>
            </a:r>
            <a:r>
              <a:rPr lang="cs-CZ" sz="2000" dirty="0">
                <a:latin typeface="+mn-lt"/>
              </a:rPr>
              <a:t>vrstva paliva. </a:t>
            </a:r>
            <a:endParaRPr lang="cs-CZ" sz="2000" dirty="0" smtClean="0">
              <a:latin typeface="+mn-lt"/>
            </a:endParaRPr>
          </a:p>
          <a:p>
            <a:r>
              <a:rPr lang="cs-CZ" sz="2000" dirty="0" smtClean="0">
                <a:latin typeface="+mn-lt"/>
              </a:rPr>
              <a:t>Jako palivo se většinou používá koks nebo dřevo.</a:t>
            </a:r>
            <a:endParaRPr lang="cs-CZ" sz="2000" dirty="0"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15786" y="5215416"/>
            <a:ext cx="69847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+mn-lt"/>
              </a:rPr>
              <a:t>1...</a:t>
            </a:r>
            <a:r>
              <a:rPr lang="cs-CZ" dirty="0" smtClean="0">
                <a:latin typeface="+mn-lt"/>
              </a:rPr>
              <a:t>palivo, 2</a:t>
            </a:r>
            <a:r>
              <a:rPr lang="cs-CZ" dirty="0">
                <a:latin typeface="+mn-lt"/>
              </a:rPr>
              <a:t>...hořící </a:t>
            </a:r>
            <a:r>
              <a:rPr lang="cs-CZ" dirty="0" smtClean="0">
                <a:latin typeface="+mn-lt"/>
              </a:rPr>
              <a:t>palivo, 3</a:t>
            </a:r>
            <a:r>
              <a:rPr lang="cs-CZ" dirty="0">
                <a:latin typeface="+mn-lt"/>
              </a:rPr>
              <a:t>...přívod spalovacího </a:t>
            </a:r>
            <a:r>
              <a:rPr lang="cs-CZ" dirty="0" smtClean="0">
                <a:latin typeface="+mn-lt"/>
              </a:rPr>
              <a:t>vzduchu, 5</a:t>
            </a:r>
            <a:r>
              <a:rPr lang="cs-CZ" dirty="0">
                <a:latin typeface="+mn-lt"/>
              </a:rPr>
              <a:t>...odtahové </a:t>
            </a:r>
            <a:r>
              <a:rPr lang="cs-CZ" dirty="0" smtClean="0">
                <a:latin typeface="+mn-lt"/>
              </a:rPr>
              <a:t>hrdlo, 6</a:t>
            </a:r>
            <a:r>
              <a:rPr lang="cs-CZ" dirty="0">
                <a:latin typeface="+mn-lt"/>
              </a:rPr>
              <a:t>...násyp </a:t>
            </a:r>
            <a:r>
              <a:rPr lang="cs-CZ" dirty="0" smtClean="0">
                <a:latin typeface="+mn-lt"/>
              </a:rPr>
              <a:t>paliva, 7</a:t>
            </a:r>
            <a:r>
              <a:rPr lang="cs-CZ" dirty="0">
                <a:latin typeface="+mn-lt"/>
              </a:rPr>
              <a:t>...šamotová vyzdívka</a:t>
            </a:r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83568" y="2060848"/>
            <a:ext cx="424847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latin typeface="+mn-lt"/>
              </a:rPr>
              <a:t>Kamna se spodním </a:t>
            </a:r>
            <a:r>
              <a:rPr lang="cs-CZ" sz="2000" b="1" dirty="0">
                <a:latin typeface="+mn-lt"/>
              </a:rPr>
              <a:t>odhoříváním</a:t>
            </a:r>
          </a:p>
          <a:p>
            <a:endParaRPr lang="cs-CZ" sz="2000" b="1" dirty="0">
              <a:latin typeface="+mn-lt"/>
            </a:endParaRPr>
          </a:p>
          <a:p>
            <a:r>
              <a:rPr lang="cs-CZ" sz="2000" dirty="0">
                <a:latin typeface="+mn-lt"/>
              </a:rPr>
              <a:t>Vytváří „dlouhý“ plamen. </a:t>
            </a:r>
            <a:r>
              <a:rPr lang="cs-CZ" sz="2000" dirty="0" smtClean="0">
                <a:latin typeface="+mn-lt"/>
              </a:rPr>
              <a:t>Jako palivo se používá hnědé uhlí nebo dřevěné piliny. </a:t>
            </a:r>
            <a:r>
              <a:rPr lang="cs-CZ" sz="2000" dirty="0">
                <a:latin typeface="+mn-lt"/>
              </a:rPr>
              <a:t>Spaliny obsahují prchavé hořlavé </a:t>
            </a:r>
            <a:r>
              <a:rPr lang="cs-CZ" sz="2000" dirty="0" smtClean="0">
                <a:latin typeface="+mn-lt"/>
              </a:rPr>
              <a:t>látky a odtah je proveden jako spodní.</a:t>
            </a:r>
            <a:endParaRPr lang="cs-CZ" sz="2000" dirty="0">
              <a:latin typeface="+mn-lt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725" y="1748167"/>
            <a:ext cx="2961535" cy="2872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4797152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+mn-lt"/>
              </a:rPr>
              <a:t>1...</a:t>
            </a:r>
            <a:r>
              <a:rPr lang="cs-CZ" dirty="0" smtClean="0">
                <a:latin typeface="+mn-lt"/>
              </a:rPr>
              <a:t>palivo, 2</a:t>
            </a:r>
            <a:r>
              <a:rPr lang="cs-CZ" dirty="0">
                <a:latin typeface="+mn-lt"/>
              </a:rPr>
              <a:t>...hořící </a:t>
            </a:r>
            <a:r>
              <a:rPr lang="cs-CZ" dirty="0" smtClean="0">
                <a:latin typeface="+mn-lt"/>
              </a:rPr>
              <a:t>palivo, </a:t>
            </a:r>
            <a:r>
              <a:rPr lang="cs-CZ" dirty="0">
                <a:latin typeface="+mn-lt"/>
              </a:rPr>
              <a:t>3...přívod spalovacího </a:t>
            </a:r>
            <a:r>
              <a:rPr lang="cs-CZ" dirty="0" smtClean="0">
                <a:latin typeface="+mn-lt"/>
              </a:rPr>
              <a:t>vzduchu, 4...přívod sekundárního vzduchu, 5...</a:t>
            </a:r>
            <a:r>
              <a:rPr lang="cs-CZ" dirty="0">
                <a:latin typeface="+mn-lt"/>
              </a:rPr>
              <a:t>odtahové </a:t>
            </a:r>
            <a:r>
              <a:rPr lang="cs-CZ" dirty="0" smtClean="0">
                <a:latin typeface="+mn-lt"/>
              </a:rPr>
              <a:t>hrdlo, 6</a:t>
            </a:r>
            <a:r>
              <a:rPr lang="cs-CZ" dirty="0">
                <a:latin typeface="+mn-lt"/>
              </a:rPr>
              <a:t>...násyp </a:t>
            </a:r>
            <a:r>
              <a:rPr lang="cs-CZ" dirty="0" smtClean="0">
                <a:latin typeface="+mn-lt"/>
              </a:rPr>
              <a:t>paliva,  7</a:t>
            </a:r>
            <a:r>
              <a:rPr lang="cs-CZ" dirty="0">
                <a:latin typeface="+mn-lt"/>
              </a:rPr>
              <a:t>...šamotová vyzdívka</a:t>
            </a:r>
          </a:p>
          <a:p>
            <a:r>
              <a:rPr lang="cs-CZ" dirty="0">
                <a:latin typeface="+mn-lt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31640" y="2132856"/>
            <a:ext cx="30963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91680" y="1988840"/>
            <a:ext cx="5166320" cy="35702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400" b="1" dirty="0" smtClean="0">
                <a:latin typeface="+mj-lt"/>
              </a:rPr>
              <a:t>Druhy krbů:</a:t>
            </a:r>
          </a:p>
          <a:p>
            <a:pPr lvl="0"/>
            <a:endParaRPr lang="cs-CZ" sz="2400" dirty="0">
              <a:latin typeface="+mj-lt"/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 smtClean="0">
                <a:latin typeface="+mj-lt"/>
              </a:rPr>
              <a:t>Klasické </a:t>
            </a:r>
            <a:r>
              <a:rPr lang="cs-CZ" sz="2400" dirty="0">
                <a:latin typeface="+mj-lt"/>
              </a:rPr>
              <a:t>zděné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+mj-lt"/>
              </a:rPr>
              <a:t>Obestavěná litinová vložka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+mj-lt"/>
              </a:rPr>
              <a:t>Krbová kamna</a:t>
            </a:r>
          </a:p>
          <a:p>
            <a:r>
              <a:rPr lang="cs-CZ" sz="2000" dirty="0">
                <a:latin typeface="+mj-lt"/>
              </a:rPr>
              <a:t> </a:t>
            </a:r>
          </a:p>
          <a:p>
            <a:r>
              <a:rPr lang="cs-CZ" sz="2000" dirty="0">
                <a:latin typeface="+mj-lt"/>
              </a:rPr>
              <a:t> </a:t>
            </a:r>
          </a:p>
          <a:p>
            <a:r>
              <a:rPr lang="cs-CZ" sz="2400" dirty="0">
                <a:latin typeface="+mj-lt"/>
              </a:rPr>
              <a:t>Jejich provedení může být otevřené nebo uzavřené.</a:t>
            </a:r>
          </a:p>
          <a:p>
            <a:r>
              <a:rPr lang="cs-CZ" b="1" dirty="0"/>
              <a:t> 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496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04272" y="2276872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04272" y="2132856"/>
            <a:ext cx="6764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288"/>
          <a:stretch/>
        </p:blipFill>
        <p:spPr bwMode="auto">
          <a:xfrm>
            <a:off x="1907704" y="1879600"/>
            <a:ext cx="5432419" cy="3306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84515" y="5373216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...krbová vložka, </a:t>
            </a:r>
            <a:r>
              <a:rPr lang="cs-CZ" dirty="0"/>
              <a:t>2</a:t>
            </a:r>
            <a:r>
              <a:rPr lang="cs-CZ" dirty="0" smtClean="0"/>
              <a:t>...přívod vzduchu pro spalování, </a:t>
            </a:r>
            <a:r>
              <a:rPr lang="cs-CZ" dirty="0"/>
              <a:t>3</a:t>
            </a:r>
            <a:r>
              <a:rPr lang="cs-CZ" dirty="0" smtClean="0"/>
              <a:t>...studený vzduch, </a:t>
            </a:r>
            <a:r>
              <a:rPr lang="cs-CZ" dirty="0"/>
              <a:t>4</a:t>
            </a:r>
            <a:r>
              <a:rPr lang="cs-CZ" dirty="0" smtClean="0"/>
              <a:t>...ohřáty vzduch, </a:t>
            </a:r>
            <a:r>
              <a:rPr lang="cs-CZ" dirty="0"/>
              <a:t>5</a:t>
            </a:r>
            <a:r>
              <a:rPr lang="cs-CZ" dirty="0" smtClean="0"/>
              <a:t>...sálání tepla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7887" y="1988840"/>
            <a:ext cx="7272808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latin typeface="+mn-lt"/>
              </a:rPr>
              <a:t>Otevřené krby </a:t>
            </a:r>
          </a:p>
          <a:p>
            <a:endParaRPr lang="cs-CZ" sz="2400" b="1" dirty="0"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přímý kontakt s plameny, nebezpečí odlétání oharků,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malá účinnost (5-12%),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časté přikládání, větší spotřeba paliva,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při provozu  je nutná stálá přítomnost dospělých osob,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povětrnostní vlivy přímo ovlivňují  proces spalování (zpětné proudění spalin do místnosti).</a:t>
            </a:r>
          </a:p>
          <a:p>
            <a:endParaRPr lang="cs-CZ" sz="2000" dirty="0" smtClean="0"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000" dirty="0" smtClean="0"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04272" y="2132856"/>
            <a:ext cx="6764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75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04272" y="2276872"/>
            <a:ext cx="7272808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400" b="1" dirty="0" smtClean="0">
                <a:latin typeface="+mn-lt"/>
              </a:rPr>
              <a:t>Uzavřené</a:t>
            </a:r>
            <a:r>
              <a:rPr lang="cs-CZ" sz="2400" b="1" dirty="0" smtClean="0">
                <a:latin typeface="+mn-lt"/>
              </a:rPr>
              <a:t> krby </a:t>
            </a:r>
          </a:p>
          <a:p>
            <a:endParaRPr lang="cs-CZ" sz="2400" b="1" dirty="0"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prostor ohniště je uzavřen nehořlavým průhledným materiálem,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výrazné zvýšení účinnosti (až 80%),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možnost provozu krbu bez dohledu,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povětrnostní vlivy se neprojevují v místnosti,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n-lt"/>
              </a:rPr>
              <a:t>proces spalování je řízen přívodem vzduchu.</a:t>
            </a:r>
          </a:p>
          <a:p>
            <a:endParaRPr lang="cs-CZ" sz="2400" dirty="0" smtClean="0"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n-lt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04272" y="2132856"/>
            <a:ext cx="6764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302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04272" y="2132856"/>
            <a:ext cx="74841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 </a:t>
            </a:r>
            <a:r>
              <a:rPr lang="cs-CZ" sz="2000" dirty="0" smtClean="0">
                <a:latin typeface="+mn-lt"/>
              </a:rPr>
              <a:t>Při instalaci i provozu topidel na tuhá paliva je důležité dodržovat základní pravidla pro bezpečný provoz a obsluhu:</a:t>
            </a:r>
          </a:p>
          <a:p>
            <a:endParaRPr lang="cs-CZ" sz="2000" dirty="0" smtClean="0">
              <a:latin typeface="+mn-lt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+mn-lt"/>
              </a:rPr>
              <a:t>dostatečný průřez a výška  komína (průřez  min. 150x150 mm, výška min. 6 m),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+mn-lt"/>
              </a:rPr>
              <a:t>správně provedené spoje kouřovodu,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+mn-lt"/>
              </a:rPr>
              <a:t>topidla musí stát na nehořlavé podložce s dodržením rozměrů přesahů,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>
                <a:latin typeface="+mn-lt"/>
              </a:rPr>
              <a:t>musí být zajištěna dostatečná nosnost podlahy.</a:t>
            </a:r>
            <a:endParaRPr lang="cs-CZ" sz="2000" dirty="0" smtClean="0">
              <a:latin typeface="+mn-lt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000" dirty="0">
              <a:latin typeface="+mn-lt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15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/>
          </p:cNvSpPr>
          <p:nvPr>
            <p:ph type="title"/>
          </p:nvPr>
        </p:nvSpPr>
        <p:spPr>
          <a:xfrm>
            <a:off x="971550" y="981075"/>
            <a:ext cx="7024688" cy="75723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Topidla na tuhá paliva</a:t>
            </a:r>
            <a:endParaRPr lang="cs-CZ" b="1" dirty="0" smtClean="0">
              <a:solidFill>
                <a:schemeClr val="tx1"/>
              </a:solidFill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 descr="scn000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16" t="38507" r="53790" b="19711"/>
          <a:stretch/>
        </p:blipFill>
        <p:spPr bwMode="auto">
          <a:xfrm>
            <a:off x="1763688" y="1837509"/>
            <a:ext cx="5462588" cy="396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952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647700"/>
          </a:xfrm>
        </p:spPr>
        <p:txBody>
          <a:bodyPr/>
          <a:lstStyle/>
          <a:p>
            <a:r>
              <a:rPr lang="cs-CZ" sz="2400" b="1" smtClean="0">
                <a:solidFill>
                  <a:schemeClr val="tx1"/>
                </a:solidFill>
              </a:rPr>
              <a:t/>
            </a:r>
            <a:br>
              <a:rPr lang="cs-CZ" sz="2400" b="1" smtClean="0">
                <a:solidFill>
                  <a:schemeClr val="tx1"/>
                </a:solidFill>
              </a:rPr>
            </a:br>
            <a:r>
              <a:rPr lang="cs-CZ" sz="2400" b="1" smtClean="0">
                <a:solidFill>
                  <a:schemeClr val="tx1"/>
                </a:solidFill>
              </a:rPr>
              <a:t>Použité informační zdroje:</a:t>
            </a:r>
          </a:p>
        </p:txBody>
      </p:sp>
      <p:sp>
        <p:nvSpPr>
          <p:cNvPr id="17411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85725" indent="-15875">
              <a:buFont typeface="Wingdings 2" pitchFamily="18" charset="2"/>
              <a:buNone/>
            </a:pPr>
            <a:r>
              <a:rPr lang="cs-CZ" sz="2000" dirty="0" err="1" smtClean="0"/>
              <a:t>Tajbr</a:t>
            </a:r>
            <a:r>
              <a:rPr lang="cs-CZ" sz="2000" dirty="0" smtClean="0"/>
              <a:t>, V.: </a:t>
            </a:r>
            <a:r>
              <a:rPr lang="cs-CZ" sz="2000" i="1" dirty="0" smtClean="0"/>
              <a:t>Vytápění pro 1. a 2.ročník učebního oboru instalatér. </a:t>
            </a:r>
            <a:r>
              <a:rPr lang="cs-CZ" sz="2000" dirty="0" smtClean="0"/>
              <a:t>Praha: Sobotáles, 2003. ISBN 80-85920-96-4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644</TotalTime>
  <Words>581</Words>
  <Application>Microsoft Office PowerPoint</Application>
  <PresentationFormat>Předvádění na obrazovce (4:3)</PresentationFormat>
  <Paragraphs>97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Topidla na tuhá paliva</vt:lpstr>
      <vt:lpstr> Použité informační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Dagmar Poledňáková</cp:lastModifiedBy>
  <cp:revision>64</cp:revision>
  <cp:lastPrinted>2012-07-16T05:40:38Z</cp:lastPrinted>
  <dcterms:created xsi:type="dcterms:W3CDTF">2011-04-17T19:50:20Z</dcterms:created>
  <dcterms:modified xsi:type="dcterms:W3CDTF">2013-05-18T19:29:53Z</dcterms:modified>
</cp:coreProperties>
</file>