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71" r:id="rId2"/>
    <p:sldId id="256" r:id="rId3"/>
    <p:sldId id="257" r:id="rId4"/>
    <p:sldId id="259" r:id="rId5"/>
    <p:sldId id="263" r:id="rId6"/>
    <p:sldId id="264" r:id="rId7"/>
    <p:sldId id="265" r:id="rId8"/>
    <p:sldId id="262" r:id="rId9"/>
    <p:sldId id="268" r:id="rId10"/>
    <p:sldId id="270" r:id="rId11"/>
    <p:sldId id="273" r:id="rId12"/>
    <p:sldId id="272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04" autoAdjust="0"/>
    <p:restoredTop sz="94004" autoAdjust="0"/>
  </p:normalViewPr>
  <p:slideViewPr>
    <p:cSldViewPr>
      <p:cViewPr>
        <p:scale>
          <a:sx n="70" d="100"/>
          <a:sy n="70" d="100"/>
        </p:scale>
        <p:origin x="-53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A325E3-01C3-4504-9452-E86524CC82C6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jpeg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41045600"/>
              </p:ext>
            </p:extLst>
          </p:nvPr>
        </p:nvGraphicFramePr>
        <p:xfrm>
          <a:off x="1368425" y="2852936"/>
          <a:ext cx="6405925" cy="2586736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844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Šrejtrová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Marie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VY_32_INOVACE_11B_08_PRACOVNÍ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ČINNOSTI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PLASTY- KDE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SE S NIMI SETKÁVÁME?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22.10.2012 v 7.B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výkladu učiva. Žáci se seznamují s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použitím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plastů.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50" name="Picture 10" descr="http://www.toplekar.cz/public/bf/5/93/7151_26458_kartacek_stoc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5400000">
            <a:off x="6478821" y="730091"/>
            <a:ext cx="2280382" cy="2637641"/>
          </a:xfrm>
          <a:prstGeom prst="rect">
            <a:avLst/>
          </a:prstGeom>
          <a:noFill/>
        </p:spPr>
      </p:pic>
      <p:pic>
        <p:nvPicPr>
          <p:cNvPr id="10252" name="Picture 12" descr="http://www.detskyeshop.cz/admin/obrazky/s20834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9752" y="3573016"/>
            <a:ext cx="2175697" cy="2175697"/>
          </a:xfrm>
          <a:prstGeom prst="rect">
            <a:avLst/>
          </a:prstGeom>
          <a:noFill/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179512" y="5517232"/>
            <a:ext cx="8964488" cy="10081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b="1" dirty="0" smtClean="0">
                <a:latin typeface="Arial" pitchFamily="34" charset="0"/>
                <a:ea typeface="+mj-ea"/>
                <a:cs typeface="Arial" pitchFamily="34" charset="0"/>
              </a:rPr>
              <a:t>Setkáváme se s nimi prakticky na každém kroku. </a:t>
            </a:r>
            <a:endParaRPr kumimoji="0" lang="cs-CZ" sz="28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pic>
        <p:nvPicPr>
          <p:cNvPr id="10242" name="Picture 2" descr="http://www.tolo.cz/store/velke/89225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908720"/>
            <a:ext cx="2088232" cy="3052972"/>
          </a:xfrm>
          <a:prstGeom prst="rect">
            <a:avLst/>
          </a:prstGeom>
          <a:noFill/>
        </p:spPr>
      </p:pic>
      <p:pic>
        <p:nvPicPr>
          <p:cNvPr id="10254" name="Picture 14" descr="http://www.skolnitasky.cz/obr/25947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36096" y="3284984"/>
            <a:ext cx="2448272" cy="2448272"/>
          </a:xfrm>
          <a:prstGeom prst="rect">
            <a:avLst/>
          </a:prstGeom>
          <a:noFill/>
        </p:spPr>
      </p:pic>
      <p:pic>
        <p:nvPicPr>
          <p:cNvPr id="13314" name="Picture 2" descr="http://bo.darek.cz/obchod_pic/nahledy/backory-pes.jpg-thumb-800x0-ifbigger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915816" y="908720"/>
            <a:ext cx="3168067" cy="2640927"/>
          </a:xfrm>
          <a:prstGeom prst="rect">
            <a:avLst/>
          </a:prstGeom>
          <a:noFill/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395536" y="0"/>
            <a:ext cx="7560840" cy="887759"/>
          </a:xfrm>
          <a:prstGeom prst="rect">
            <a:avLst/>
          </a:prstGeom>
        </p:spPr>
        <p:txBody>
          <a:bodyPr rIns="91440" anchor="b">
            <a:normAutofit fontScale="70000" lnSpcReduction="20000"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/>
          <a:p>
            <a:pPr marL="54864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PLASTY – </a:t>
            </a:r>
            <a:r>
              <a:rPr lang="cs-CZ" sz="4400" b="1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latin typeface="Arial" pitchFamily="34" charset="0"/>
                <a:ea typeface="+mj-ea"/>
                <a:cs typeface="Arial" pitchFamily="34" charset="0"/>
              </a:rPr>
              <a:t>kde se s nimi setkáváme?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  <a:effectLst>
                <a:outerShdw blurRad="38100" dist="25500" dir="5400000" algn="tl" rotWithShape="0">
                  <a:srgbClr val="000000">
                    <a:satMod val="180000"/>
                    <a:alpha val="75000"/>
                  </a:srgbClr>
                </a:outerShdw>
              </a:effectLst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3000"/>
                                        <p:tgtEl>
                                          <p:spTgt spid="10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02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02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02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2000"/>
                                        <p:tgtEl>
                                          <p:spTgt spid="102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8" name="Picture 8" descr="http://www.bioplanet.cz/uploads/image/plast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121696"/>
            <a:ext cx="4471237" cy="2736304"/>
          </a:xfrm>
          <a:prstGeom prst="rect">
            <a:avLst/>
          </a:prstGeom>
          <a:noFill/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611560" y="692696"/>
            <a:ext cx="4536504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dirty="0" smtClean="0">
                <a:latin typeface="+mj-lt"/>
                <a:ea typeface="+mj-ea"/>
                <a:cs typeface="+mj-cs"/>
              </a:rPr>
              <a:t> </a:t>
            </a:r>
            <a:r>
              <a:rPr lang="cs-CZ" sz="3000" b="1" dirty="0" smtClean="0">
                <a:latin typeface="Arial" pitchFamily="34" charset="0"/>
                <a:ea typeface="+mj-ea"/>
                <a:cs typeface="Arial" pitchFamily="34" charset="0"/>
              </a:rPr>
              <a:t>Jsou to věci denní potřeby. </a:t>
            </a: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grpSp>
        <p:nvGrpSpPr>
          <p:cNvPr id="13" name="Skupina 12"/>
          <p:cNvGrpSpPr/>
          <p:nvPr/>
        </p:nvGrpSpPr>
        <p:grpSpPr>
          <a:xfrm>
            <a:off x="0" y="1340768"/>
            <a:ext cx="3204864" cy="2780928"/>
            <a:chOff x="323528" y="780028"/>
            <a:chExt cx="3240360" cy="2592288"/>
          </a:xfrm>
        </p:grpSpPr>
        <p:pic>
          <p:nvPicPr>
            <p:cNvPr id="10252" name="Picture 12" descr="http://img.mediacentrum.sk/images/gallery/250/505663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23528" y="780028"/>
              <a:ext cx="3240360" cy="2592288"/>
            </a:xfrm>
            <a:prstGeom prst="rect">
              <a:avLst/>
            </a:prstGeom>
            <a:noFill/>
          </p:spPr>
        </p:pic>
        <p:sp>
          <p:nvSpPr>
            <p:cNvPr id="12" name="TextovéPole 11"/>
            <p:cNvSpPr txBox="1"/>
            <p:nvPr/>
          </p:nvSpPr>
          <p:spPr>
            <a:xfrm>
              <a:off x="971600" y="1916832"/>
              <a:ext cx="1080120" cy="3119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Nábytek</a:t>
              </a:r>
              <a:endParaRPr lang="cs-CZ" b="1" dirty="0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5220072" y="908720"/>
            <a:ext cx="3923928" cy="3168352"/>
            <a:chOff x="4932040" y="188640"/>
            <a:chExt cx="3648405" cy="2736304"/>
          </a:xfrm>
        </p:grpSpPr>
        <p:pic>
          <p:nvPicPr>
            <p:cNvPr id="10254" name="Picture 14" descr="http://www.dvorakasyn.cz/galerie/sprava_produktu/0017_cs_plasty3.jp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4932040" y="188640"/>
              <a:ext cx="3648405" cy="2736304"/>
            </a:xfrm>
            <a:prstGeom prst="rect">
              <a:avLst/>
            </a:prstGeom>
            <a:noFill/>
          </p:spPr>
        </p:pic>
        <p:sp>
          <p:nvSpPr>
            <p:cNvPr id="14" name="TextovéPole 13"/>
            <p:cNvSpPr txBox="1"/>
            <p:nvPr/>
          </p:nvSpPr>
          <p:spPr>
            <a:xfrm>
              <a:off x="7308304" y="1988840"/>
              <a:ext cx="115212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FF00"/>
                  </a:solidFill>
                </a:rPr>
                <a:t>Obaly</a:t>
              </a:r>
              <a:endParaRPr lang="cs-CZ" sz="2400" b="1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4572000" y="4121696"/>
            <a:ext cx="4572000" cy="2736304"/>
            <a:chOff x="4572000" y="3789040"/>
            <a:chExt cx="4295791" cy="2592288"/>
          </a:xfrm>
        </p:grpSpPr>
        <p:pic>
          <p:nvPicPr>
            <p:cNvPr id="10242" name="Picture 2" descr="http://www.electrolux.cz/Global/Innovation/Vac%20from%20the%20sea/collageTWO.jp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4572000" y="3789040"/>
              <a:ext cx="4295791" cy="2592288"/>
            </a:xfrm>
            <a:prstGeom prst="rect">
              <a:avLst/>
            </a:prstGeom>
            <a:noFill/>
          </p:spPr>
        </p:pic>
        <p:sp>
          <p:nvSpPr>
            <p:cNvPr id="15" name="TextovéPole 14"/>
            <p:cNvSpPr txBox="1"/>
            <p:nvPr/>
          </p:nvSpPr>
          <p:spPr>
            <a:xfrm>
              <a:off x="4572000" y="3789040"/>
              <a:ext cx="3528392" cy="37905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Hračky a domácí potřeby</a:t>
              </a:r>
              <a:endParaRPr lang="cs-CZ" sz="2000" b="1" dirty="0"/>
            </a:p>
          </p:txBody>
        </p:sp>
      </p:grpSp>
      <p:sp>
        <p:nvSpPr>
          <p:cNvPr id="19" name="Nadpis 1"/>
          <p:cNvSpPr txBox="1">
            <a:spLocks/>
          </p:cNvSpPr>
          <p:nvPr/>
        </p:nvSpPr>
        <p:spPr>
          <a:xfrm>
            <a:off x="395536" y="0"/>
            <a:ext cx="7560840" cy="887759"/>
          </a:xfrm>
          <a:prstGeom prst="rect">
            <a:avLst/>
          </a:prstGeom>
        </p:spPr>
        <p:txBody>
          <a:bodyPr rIns="91440" anchor="b">
            <a:normAutofit fontScale="70000" lnSpcReduction="20000"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/>
          <a:p>
            <a:pPr marL="54864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PLASTY – </a:t>
            </a:r>
            <a:r>
              <a:rPr lang="cs-CZ" sz="4400" b="1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latin typeface="Arial" pitchFamily="34" charset="0"/>
                <a:ea typeface="+mj-ea"/>
                <a:cs typeface="Arial" pitchFamily="34" charset="0"/>
              </a:rPr>
              <a:t>kde se s nimi setkáváme?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  <a:effectLst>
                <a:outerShdw blurRad="38100" dist="25500" dir="5400000" algn="tl" rotWithShape="0">
                  <a:srgbClr val="000000">
                    <a:satMod val="180000"/>
                    <a:alpha val="75000"/>
                  </a:srgbClr>
                </a:outerShdw>
              </a:effectLst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4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2000"/>
                                        <p:tgtEl>
                                          <p:spTgt spid="102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http://www.vjbpartner.cz/images/plast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836712"/>
            <a:ext cx="3825749" cy="2520280"/>
          </a:xfrm>
          <a:prstGeom prst="rect">
            <a:avLst/>
          </a:prstGeom>
          <a:noFill/>
        </p:spPr>
      </p:pic>
      <p:pic>
        <p:nvPicPr>
          <p:cNvPr id="5" name="Picture 6" descr="http://www.tesneni.cz/files/fckimage/plast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3897407"/>
            <a:ext cx="3837806" cy="2960593"/>
          </a:xfrm>
          <a:prstGeom prst="rect">
            <a:avLst/>
          </a:prstGeom>
          <a:noFill/>
        </p:spPr>
      </p:pic>
      <p:pic>
        <p:nvPicPr>
          <p:cNvPr id="16386" name="Picture 2" descr="http://www.plastymladec.cz/vyrobky/uvod_img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2040" y="764557"/>
            <a:ext cx="3528392" cy="2644498"/>
          </a:xfrm>
          <a:prstGeom prst="rect">
            <a:avLst/>
          </a:prstGeom>
          <a:noFill/>
        </p:spPr>
      </p:pic>
      <p:pic>
        <p:nvPicPr>
          <p:cNvPr id="16388" name="Picture 4" descr="http://www.lanaka.sk/odkaz_plasty/plasty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80112" y="3942133"/>
            <a:ext cx="2742990" cy="2915867"/>
          </a:xfrm>
          <a:prstGeom prst="rect">
            <a:avLst/>
          </a:prstGeom>
          <a:noFill/>
        </p:spPr>
      </p:pic>
      <p:sp>
        <p:nvSpPr>
          <p:cNvPr id="9" name="Nadpis 1"/>
          <p:cNvSpPr txBox="1">
            <a:spLocks/>
          </p:cNvSpPr>
          <p:nvPr/>
        </p:nvSpPr>
        <p:spPr>
          <a:xfrm>
            <a:off x="179512" y="3140968"/>
            <a:ext cx="8964488" cy="9269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latin typeface="Arial" pitchFamily="34" charset="0"/>
                <a:ea typeface="+mj-ea"/>
                <a:cs typeface="Arial" pitchFamily="34" charset="0"/>
              </a:rPr>
              <a:t>V technické praxi, výlisky a součástky různých zařízení.</a:t>
            </a:r>
            <a:endParaRPr kumimoji="0" lang="cs-CZ" sz="24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395536" y="1"/>
            <a:ext cx="7560840" cy="836712"/>
          </a:xfrm>
          <a:prstGeom prst="rect">
            <a:avLst/>
          </a:prstGeom>
        </p:spPr>
        <p:txBody>
          <a:bodyPr rIns="91440" anchor="b">
            <a:normAutofit fontScale="70000" lnSpcReduction="20000"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/>
          <a:p>
            <a:pPr marL="54864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PLASTY – </a:t>
            </a:r>
            <a:r>
              <a:rPr lang="cs-CZ" sz="4400" b="1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latin typeface="Arial" pitchFamily="34" charset="0"/>
                <a:ea typeface="+mj-ea"/>
                <a:cs typeface="Arial" pitchFamily="34" charset="0"/>
              </a:rPr>
              <a:t>kde se s nimi setkáváme?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  <a:effectLst>
                <a:outerShdw blurRad="38100" dist="25500" dir="5400000" algn="tl" rotWithShape="0">
                  <a:srgbClr val="000000">
                    <a:satMod val="180000"/>
                    <a:alpha val="75000"/>
                  </a:srgbClr>
                </a:outerShdw>
              </a:effectLst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4" name="Picture 10" descr="http://www.roxy-quik.cz/prestashop/img/p/3923-951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1268760"/>
            <a:ext cx="2408710" cy="2808312"/>
          </a:xfrm>
          <a:prstGeom prst="rect">
            <a:avLst/>
          </a:prstGeom>
          <a:noFill/>
        </p:spPr>
      </p:pic>
      <p:pic>
        <p:nvPicPr>
          <p:cNvPr id="1036" name="Picture 12" descr="http://img.aktualne.centrum.cz/474/16/4741626-divka-v-posteli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3789040"/>
            <a:ext cx="3737901" cy="2878809"/>
          </a:xfrm>
          <a:prstGeom prst="rect">
            <a:avLst/>
          </a:prstGeom>
          <a:noFill/>
        </p:spPr>
      </p:pic>
      <p:pic>
        <p:nvPicPr>
          <p:cNvPr id="1032" name="Picture 8" descr="http://www.elastiko.cz/images/116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43808" y="1340768"/>
            <a:ext cx="3528392" cy="2806206"/>
          </a:xfrm>
          <a:prstGeom prst="rect">
            <a:avLst/>
          </a:prstGeom>
          <a:noFill/>
        </p:spPr>
      </p:pic>
      <p:sp>
        <p:nvSpPr>
          <p:cNvPr id="12" name="Nadpis 1"/>
          <p:cNvSpPr txBox="1">
            <a:spLocks/>
          </p:cNvSpPr>
          <p:nvPr/>
        </p:nvSpPr>
        <p:spPr>
          <a:xfrm>
            <a:off x="251520" y="692696"/>
            <a:ext cx="8640960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latin typeface="Arial" pitchFamily="34" charset="0"/>
                <a:ea typeface="+mj-ea"/>
                <a:cs typeface="Arial" pitchFamily="34" charset="0"/>
              </a:rPr>
              <a:t>Výroba umělých vláken. Textilní a obuvní průmysl.</a:t>
            </a:r>
            <a:endParaRPr kumimoji="0" lang="cs-CZ" sz="24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grpSp>
        <p:nvGrpSpPr>
          <p:cNvPr id="15" name="Skupina 14"/>
          <p:cNvGrpSpPr/>
          <p:nvPr/>
        </p:nvGrpSpPr>
        <p:grpSpPr>
          <a:xfrm>
            <a:off x="467544" y="1484784"/>
            <a:ext cx="2232248" cy="2304256"/>
            <a:chOff x="251520" y="188640"/>
            <a:chExt cx="2132236" cy="2132236"/>
          </a:xfrm>
        </p:grpSpPr>
        <p:pic>
          <p:nvPicPr>
            <p:cNvPr id="1042" name="Picture 18" descr="http://www.vixensshop.cz/images_upd/products/thumbs/UxXHE7CL3Mr5.jp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251520" y="188640"/>
              <a:ext cx="2132236" cy="2132236"/>
            </a:xfrm>
            <a:prstGeom prst="rect">
              <a:avLst/>
            </a:prstGeom>
            <a:noFill/>
          </p:spPr>
        </p:pic>
        <p:sp>
          <p:nvSpPr>
            <p:cNvPr id="14" name="TextovéPole 13"/>
            <p:cNvSpPr txBox="1"/>
            <p:nvPr/>
          </p:nvSpPr>
          <p:spPr>
            <a:xfrm>
              <a:off x="323528" y="188640"/>
              <a:ext cx="2016224" cy="3417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Umělé vlasy</a:t>
              </a:r>
              <a:endParaRPr lang="cs-CZ" b="1" dirty="0"/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4716016" y="4077072"/>
            <a:ext cx="4176464" cy="2608124"/>
            <a:chOff x="4572000" y="4077072"/>
            <a:chExt cx="4176464" cy="2608124"/>
          </a:xfrm>
        </p:grpSpPr>
        <p:pic>
          <p:nvPicPr>
            <p:cNvPr id="1028" name="Picture 4" descr="http://www.femina.cz/uploads/482x301/files/tights.jpg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4572000" y="4077072"/>
              <a:ext cx="4176464" cy="2608124"/>
            </a:xfrm>
            <a:prstGeom prst="rect">
              <a:avLst/>
            </a:prstGeom>
            <a:noFill/>
          </p:spPr>
        </p:pic>
        <p:sp>
          <p:nvSpPr>
            <p:cNvPr id="17" name="TextovéPole 16"/>
            <p:cNvSpPr txBox="1"/>
            <p:nvPr/>
          </p:nvSpPr>
          <p:spPr>
            <a:xfrm>
              <a:off x="5076056" y="5949280"/>
              <a:ext cx="1224136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Silonky</a:t>
              </a:r>
              <a:endParaRPr lang="cs-CZ" sz="2000" b="1" dirty="0"/>
            </a:p>
          </p:txBody>
        </p:sp>
      </p:grpSp>
      <p:sp>
        <p:nvSpPr>
          <p:cNvPr id="13" name="Nadpis 1"/>
          <p:cNvSpPr txBox="1">
            <a:spLocks/>
          </p:cNvSpPr>
          <p:nvPr/>
        </p:nvSpPr>
        <p:spPr>
          <a:xfrm>
            <a:off x="395536" y="0"/>
            <a:ext cx="7560840" cy="887759"/>
          </a:xfrm>
          <a:prstGeom prst="rect">
            <a:avLst/>
          </a:prstGeom>
        </p:spPr>
        <p:txBody>
          <a:bodyPr rIns="91440" anchor="b">
            <a:normAutofit fontScale="70000" lnSpcReduction="20000"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/>
          <a:p>
            <a:pPr marL="54864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PLASTY – </a:t>
            </a:r>
            <a:r>
              <a:rPr lang="cs-CZ" sz="4400" b="1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latin typeface="Arial" pitchFamily="34" charset="0"/>
                <a:ea typeface="+mj-ea"/>
                <a:cs typeface="Arial" pitchFamily="34" charset="0"/>
              </a:rPr>
              <a:t>kde se s nimi setkáváme?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  <a:effectLst>
                <a:outerShdw blurRad="38100" dist="25500" dir="5400000" algn="tl" rotWithShape="0">
                  <a:srgbClr val="000000">
                    <a:satMod val="180000"/>
                    <a:alpha val="75000"/>
                  </a:srgbClr>
                </a:outerShdw>
              </a:effectLst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7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 txBox="1">
            <a:spLocks/>
          </p:cNvSpPr>
          <p:nvPr/>
        </p:nvSpPr>
        <p:spPr>
          <a:xfrm>
            <a:off x="0" y="2852936"/>
            <a:ext cx="8964488" cy="9269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latin typeface="Arial" pitchFamily="34" charset="0"/>
                <a:ea typeface="+mj-ea"/>
                <a:cs typeface="Arial" pitchFamily="34" charset="0"/>
              </a:rPr>
              <a:t>  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b="1" dirty="0" smtClean="0">
                <a:latin typeface="Arial" pitchFamily="34" charset="0"/>
                <a:ea typeface="+mj-ea"/>
                <a:cs typeface="Arial" pitchFamily="34" charset="0"/>
              </a:rPr>
              <a:t>Náhrada přírodních materiálů ve stavebnictví.</a:t>
            </a:r>
            <a:endParaRPr kumimoji="0" lang="cs-CZ" sz="28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grpSp>
        <p:nvGrpSpPr>
          <p:cNvPr id="16" name="Skupina 15"/>
          <p:cNvGrpSpPr/>
          <p:nvPr/>
        </p:nvGrpSpPr>
        <p:grpSpPr>
          <a:xfrm>
            <a:off x="179512" y="836712"/>
            <a:ext cx="3748714" cy="2304256"/>
            <a:chOff x="251520" y="260648"/>
            <a:chExt cx="3748714" cy="2304256"/>
          </a:xfrm>
        </p:grpSpPr>
        <p:pic>
          <p:nvPicPr>
            <p:cNvPr id="21506" name="Picture 2" descr="http://www.sportovni-stavby.cz/images/povrchy/umela-trava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51520" y="260648"/>
              <a:ext cx="3748714" cy="2304256"/>
            </a:xfrm>
            <a:prstGeom prst="rect">
              <a:avLst/>
            </a:prstGeom>
            <a:noFill/>
          </p:spPr>
        </p:pic>
        <p:sp>
          <p:nvSpPr>
            <p:cNvPr id="12" name="TextovéPole 11"/>
            <p:cNvSpPr txBox="1"/>
            <p:nvPr/>
          </p:nvSpPr>
          <p:spPr>
            <a:xfrm>
              <a:off x="323528" y="2132856"/>
              <a:ext cx="216024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chemeClr val="bg1"/>
                  </a:solidFill>
                </a:rPr>
                <a:t>Umělé povrchy.</a:t>
              </a:r>
              <a:endParaRPr lang="cs-CZ" sz="20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395536" y="3861048"/>
            <a:ext cx="3168352" cy="2996952"/>
            <a:chOff x="467544" y="3861048"/>
            <a:chExt cx="2808312" cy="2808312"/>
          </a:xfrm>
        </p:grpSpPr>
        <p:pic>
          <p:nvPicPr>
            <p:cNvPr id="21508" name="Picture 4" descr="http://obrazky.grygov.cz/projekty/SK/03-01-xlturf-03-large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67544" y="3861048"/>
              <a:ext cx="2808312" cy="2808312"/>
            </a:xfrm>
            <a:prstGeom prst="rect">
              <a:avLst/>
            </a:prstGeom>
            <a:noFill/>
          </p:spPr>
        </p:pic>
        <p:sp>
          <p:nvSpPr>
            <p:cNvPr id="14" name="TextovéPole 13"/>
            <p:cNvSpPr txBox="1"/>
            <p:nvPr/>
          </p:nvSpPr>
          <p:spPr>
            <a:xfrm>
              <a:off x="467544" y="3861048"/>
              <a:ext cx="216024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Umělé trávníky.</a:t>
              </a:r>
              <a:endParaRPr lang="cs-CZ" sz="2000" b="1" dirty="0"/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4860032" y="3916473"/>
            <a:ext cx="4104456" cy="2941527"/>
            <a:chOff x="4499992" y="3717032"/>
            <a:chExt cx="4104456" cy="2941527"/>
          </a:xfrm>
        </p:grpSpPr>
        <p:pic>
          <p:nvPicPr>
            <p:cNvPr id="21510" name="Picture 6" descr="http://cdn.bydleni.com/rimport/img/0909/okna_hon.jp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4499992" y="3717032"/>
              <a:ext cx="4104456" cy="2941527"/>
            </a:xfrm>
            <a:prstGeom prst="rect">
              <a:avLst/>
            </a:prstGeom>
            <a:noFill/>
          </p:spPr>
        </p:pic>
        <p:sp>
          <p:nvSpPr>
            <p:cNvPr id="15" name="TextovéPole 14"/>
            <p:cNvSpPr txBox="1"/>
            <p:nvPr/>
          </p:nvSpPr>
          <p:spPr>
            <a:xfrm>
              <a:off x="4572000" y="4005064"/>
              <a:ext cx="396044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chemeClr val="bg1"/>
                  </a:solidFill>
                </a:rPr>
                <a:t>Umělé obklady, plastová okna.</a:t>
              </a:r>
              <a:endParaRPr lang="cs-CZ" sz="20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5220072" y="836712"/>
            <a:ext cx="3530240" cy="2448272"/>
            <a:chOff x="5076056" y="188640"/>
            <a:chExt cx="3746264" cy="2808312"/>
          </a:xfrm>
        </p:grpSpPr>
        <p:pic>
          <p:nvPicPr>
            <p:cNvPr id="10242" name="Picture 2" descr="http://ploty.rozboud.cz/uploads/images/plastove%20ploty/plastove%20ploty%20(2).JP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5076056" y="188640"/>
              <a:ext cx="3746264" cy="2808312"/>
            </a:xfrm>
            <a:prstGeom prst="rect">
              <a:avLst/>
            </a:prstGeom>
            <a:noFill/>
          </p:spPr>
        </p:pic>
        <p:sp>
          <p:nvSpPr>
            <p:cNvPr id="20" name="TextovéPole 19"/>
            <p:cNvSpPr txBox="1"/>
            <p:nvPr/>
          </p:nvSpPr>
          <p:spPr>
            <a:xfrm>
              <a:off x="5111552" y="188640"/>
              <a:ext cx="176470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Umělé ploty.</a:t>
              </a:r>
              <a:endParaRPr lang="cs-CZ" sz="2000" b="1" dirty="0"/>
            </a:p>
          </p:txBody>
        </p:sp>
      </p:grpSp>
      <p:sp>
        <p:nvSpPr>
          <p:cNvPr id="17" name="Nadpis 1"/>
          <p:cNvSpPr txBox="1">
            <a:spLocks/>
          </p:cNvSpPr>
          <p:nvPr/>
        </p:nvSpPr>
        <p:spPr>
          <a:xfrm>
            <a:off x="395536" y="0"/>
            <a:ext cx="7560840" cy="887759"/>
          </a:xfrm>
          <a:prstGeom prst="rect">
            <a:avLst/>
          </a:prstGeom>
        </p:spPr>
        <p:txBody>
          <a:bodyPr rIns="91440" anchor="b">
            <a:normAutofit fontScale="70000" lnSpcReduction="20000"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/>
          <a:p>
            <a:pPr marL="54864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PLASTY – </a:t>
            </a:r>
            <a:r>
              <a:rPr lang="cs-CZ" sz="4400" b="1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latin typeface="Arial" pitchFamily="34" charset="0"/>
                <a:ea typeface="+mj-ea"/>
                <a:cs typeface="Arial" pitchFamily="34" charset="0"/>
              </a:rPr>
              <a:t>kde se s nimi setkáváme?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  <a:effectLst>
                <a:outerShdw blurRad="38100" dist="25500" dir="5400000" algn="tl" rotWithShape="0">
                  <a:srgbClr val="000000">
                    <a:satMod val="180000"/>
                    <a:alpha val="75000"/>
                  </a:srgbClr>
                </a:outerShdw>
              </a:effectLst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 txBox="1">
            <a:spLocks/>
          </p:cNvSpPr>
          <p:nvPr/>
        </p:nvSpPr>
        <p:spPr>
          <a:xfrm>
            <a:off x="179512" y="2996952"/>
            <a:ext cx="8640960" cy="86409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b="1" dirty="0" smtClean="0">
                <a:latin typeface="Arial" pitchFamily="34" charset="0"/>
                <a:ea typeface="+mj-ea"/>
                <a:cs typeface="Arial" pitchFamily="34" charset="0"/>
              </a:rPr>
              <a:t>Výroba náhradních částí lidského těla. </a:t>
            </a:r>
            <a:endParaRPr kumimoji="0" lang="cs-CZ" sz="28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grpSp>
        <p:nvGrpSpPr>
          <p:cNvPr id="13" name="Skupina 12"/>
          <p:cNvGrpSpPr/>
          <p:nvPr/>
        </p:nvGrpSpPr>
        <p:grpSpPr>
          <a:xfrm>
            <a:off x="3491880" y="3861048"/>
            <a:ext cx="3432380" cy="2016224"/>
            <a:chOff x="3419872" y="3645024"/>
            <a:chExt cx="3432380" cy="2016224"/>
          </a:xfrm>
        </p:grpSpPr>
        <p:pic>
          <p:nvPicPr>
            <p:cNvPr id="5128" name="Picture 8" descr="http://img.mf.cz/294/973/1-39b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491879" y="3645024"/>
              <a:ext cx="3360373" cy="2016224"/>
            </a:xfrm>
            <a:prstGeom prst="rect">
              <a:avLst/>
            </a:prstGeom>
            <a:noFill/>
          </p:spPr>
        </p:pic>
        <p:sp>
          <p:nvSpPr>
            <p:cNvPr id="12" name="TextovéPole 11"/>
            <p:cNvSpPr txBox="1"/>
            <p:nvPr/>
          </p:nvSpPr>
          <p:spPr>
            <a:xfrm>
              <a:off x="3419872" y="3645025"/>
              <a:ext cx="1296144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Umělá náhrada </a:t>
              </a:r>
            </a:p>
            <a:p>
              <a:r>
                <a:rPr lang="cs-CZ" b="1" dirty="0" smtClean="0"/>
                <a:t>cévy</a:t>
              </a:r>
              <a:endParaRPr lang="cs-CZ" b="1" dirty="0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323528" y="3876869"/>
            <a:ext cx="3240360" cy="2981131"/>
            <a:chOff x="323528" y="3645024"/>
            <a:chExt cx="3240360" cy="2981131"/>
          </a:xfrm>
        </p:grpSpPr>
        <p:pic>
          <p:nvPicPr>
            <p:cNvPr id="5126" name="Picture 6" descr="http://www.metis-cz.eu/obrazky/52acz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23528" y="3645024"/>
              <a:ext cx="3240360" cy="2981131"/>
            </a:xfrm>
            <a:prstGeom prst="rect">
              <a:avLst/>
            </a:prstGeom>
            <a:noFill/>
          </p:spPr>
        </p:pic>
        <p:sp>
          <p:nvSpPr>
            <p:cNvPr id="14" name="TextovéPole 13"/>
            <p:cNvSpPr txBox="1"/>
            <p:nvPr/>
          </p:nvSpPr>
          <p:spPr>
            <a:xfrm>
              <a:off x="395536" y="6165304"/>
              <a:ext cx="21602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Protéza ruky</a:t>
              </a:r>
              <a:endParaRPr lang="cs-CZ" b="1" dirty="0"/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6804248" y="3550518"/>
            <a:ext cx="2160240" cy="3307482"/>
            <a:chOff x="6660232" y="3356992"/>
            <a:chExt cx="2160240" cy="3307482"/>
          </a:xfrm>
        </p:grpSpPr>
        <p:pic>
          <p:nvPicPr>
            <p:cNvPr id="5122" name="Picture 2" descr="http://www.ms-protetik.cz/grafika/dkberec1-big.jp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6732240" y="3356992"/>
              <a:ext cx="1875983" cy="3307482"/>
            </a:xfrm>
            <a:prstGeom prst="rect">
              <a:avLst/>
            </a:prstGeom>
            <a:noFill/>
          </p:spPr>
        </p:pic>
        <p:sp>
          <p:nvSpPr>
            <p:cNvPr id="15" name="TextovéPole 14"/>
            <p:cNvSpPr txBox="1"/>
            <p:nvPr/>
          </p:nvSpPr>
          <p:spPr>
            <a:xfrm>
              <a:off x="6660232" y="3356992"/>
              <a:ext cx="21602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Protéza nohy</a:t>
              </a:r>
              <a:endParaRPr lang="cs-CZ" b="1" dirty="0"/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467544" y="836712"/>
            <a:ext cx="3088453" cy="2241540"/>
            <a:chOff x="467544" y="332656"/>
            <a:chExt cx="3088453" cy="2241540"/>
          </a:xfrm>
        </p:grpSpPr>
        <p:pic>
          <p:nvPicPr>
            <p:cNvPr id="4" name="Picture 10" descr="http://vademecum-zdravi.cz/foto/08-jaro/Umele%20zuby.jp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467544" y="332656"/>
              <a:ext cx="3088453" cy="2232248"/>
            </a:xfrm>
            <a:prstGeom prst="rect">
              <a:avLst/>
            </a:prstGeom>
            <a:noFill/>
          </p:spPr>
        </p:pic>
        <p:sp>
          <p:nvSpPr>
            <p:cNvPr id="16" name="TextovéPole 15"/>
            <p:cNvSpPr txBox="1"/>
            <p:nvPr/>
          </p:nvSpPr>
          <p:spPr>
            <a:xfrm>
              <a:off x="467544" y="2204864"/>
              <a:ext cx="21602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chemeClr val="bg1"/>
                  </a:solidFill>
                </a:rPr>
                <a:t>Zubní protéza 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5436096" y="908720"/>
            <a:ext cx="3405758" cy="2266950"/>
            <a:chOff x="5220072" y="332656"/>
            <a:chExt cx="3405758" cy="2266950"/>
          </a:xfrm>
        </p:grpSpPr>
        <p:pic>
          <p:nvPicPr>
            <p:cNvPr id="22532" name="Picture 4" descr="http://files.zivotbezoka.cz/200000020-1ecc91fc62/prot%C3%A9za2.jpg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5292080" y="332656"/>
              <a:ext cx="3333750" cy="2266950"/>
            </a:xfrm>
            <a:prstGeom prst="rect">
              <a:avLst/>
            </a:prstGeom>
            <a:noFill/>
          </p:spPr>
        </p:pic>
        <p:sp>
          <p:nvSpPr>
            <p:cNvPr id="17" name="TextovéPole 16"/>
            <p:cNvSpPr txBox="1"/>
            <p:nvPr/>
          </p:nvSpPr>
          <p:spPr>
            <a:xfrm>
              <a:off x="5220072" y="476672"/>
              <a:ext cx="194421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Oční protéza </a:t>
              </a:r>
              <a:endParaRPr lang="cs-CZ" b="1" dirty="0"/>
            </a:p>
          </p:txBody>
        </p:sp>
      </p:grpSp>
      <p:sp>
        <p:nvSpPr>
          <p:cNvPr id="22" name="Nadpis 1"/>
          <p:cNvSpPr txBox="1">
            <a:spLocks/>
          </p:cNvSpPr>
          <p:nvPr/>
        </p:nvSpPr>
        <p:spPr>
          <a:xfrm>
            <a:off x="395536" y="0"/>
            <a:ext cx="7560840" cy="887759"/>
          </a:xfrm>
          <a:prstGeom prst="rect">
            <a:avLst/>
          </a:prstGeom>
        </p:spPr>
        <p:txBody>
          <a:bodyPr rIns="91440" anchor="b">
            <a:normAutofit fontScale="70000" lnSpcReduction="20000"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/>
          <a:p>
            <a:pPr marL="54864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PLASTY – </a:t>
            </a:r>
            <a:r>
              <a:rPr lang="cs-CZ" sz="4400" b="1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latin typeface="Arial" pitchFamily="34" charset="0"/>
                <a:ea typeface="+mj-ea"/>
                <a:cs typeface="Arial" pitchFamily="34" charset="0"/>
              </a:rPr>
              <a:t>kde se s nimi setkáváme?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  <a:effectLst>
                <a:outerShdw blurRad="38100" dist="25500" dir="5400000" algn="tl" rotWithShape="0">
                  <a:srgbClr val="000000">
                    <a:satMod val="180000"/>
                    <a:alpha val="75000"/>
                  </a:srgbClr>
                </a:outerShdw>
              </a:effectLst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683568" y="980728"/>
            <a:ext cx="7704856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Plasty pronikly  prakticky do všech průmyslových odvětví a domácností.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Jejich název je odvozen od základní vlastnosti – </a:t>
            </a:r>
            <a:r>
              <a:rPr lang="cs-CZ" sz="3200" b="1" dirty="0" smtClean="0">
                <a:solidFill>
                  <a:srgbClr val="FF6600"/>
                </a:solidFill>
                <a:latin typeface="Arial" pitchFamily="34" charset="0"/>
                <a:cs typeface="Arial" pitchFamily="34" charset="0"/>
              </a:rPr>
              <a:t>plasticitě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, neboli tvarovatelnosti . Velmi často se pro ně používá ne zcela přesný název </a:t>
            </a:r>
            <a:r>
              <a:rPr lang="cs-CZ" sz="3200" b="1" dirty="0" smtClean="0">
                <a:solidFill>
                  <a:srgbClr val="FF6600"/>
                </a:solidFill>
                <a:latin typeface="Arial" pitchFamily="34" charset="0"/>
                <a:cs typeface="Arial" pitchFamily="34" charset="0"/>
              </a:rPr>
              <a:t>„umělé hmoty.“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Jsou to totiž materiály uměle vyráběné nejčastěji z ropy a kaučuku.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395536" y="0"/>
            <a:ext cx="7560840" cy="887759"/>
          </a:xfrm>
          <a:prstGeom prst="rect">
            <a:avLst/>
          </a:prstGeom>
        </p:spPr>
        <p:txBody>
          <a:bodyPr rIns="91440" anchor="b">
            <a:normAutofit fontScale="70000" lnSpcReduction="20000"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/>
          <a:p>
            <a:pPr marL="54864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PLASTY – </a:t>
            </a:r>
            <a:r>
              <a:rPr lang="cs-CZ" sz="4400" b="1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latin typeface="Arial" pitchFamily="34" charset="0"/>
                <a:ea typeface="+mj-ea"/>
                <a:cs typeface="Arial" pitchFamily="34" charset="0"/>
              </a:rPr>
              <a:t>kde se s nimi setkáváme?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  <a:effectLst>
                <a:outerShdw blurRad="38100" dist="25500" dir="5400000" algn="tl" rotWithShape="0">
                  <a:srgbClr val="000000">
                    <a:satMod val="180000"/>
                    <a:alpha val="75000"/>
                  </a:srgbClr>
                </a:outerShdw>
              </a:effectLst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 txBox="1">
            <a:spLocks/>
          </p:cNvSpPr>
          <p:nvPr/>
        </p:nvSpPr>
        <p:spPr>
          <a:xfrm>
            <a:off x="755576" y="908720"/>
            <a:ext cx="5616624" cy="93610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dirty="0" smtClean="0">
                <a:latin typeface="+mj-lt"/>
                <a:ea typeface="+mj-ea"/>
                <a:cs typeface="+mj-cs"/>
              </a:rPr>
              <a:t>Zapiš si do sešitu.   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683568" y="1628800"/>
            <a:ext cx="8280920" cy="36004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u="sng" cap="all" dirty="0" smtClean="0">
                <a:solidFill>
                  <a:srgbClr val="FF6600"/>
                </a:solidFill>
                <a:latin typeface="+mj-lt"/>
                <a:ea typeface="+mj-ea"/>
                <a:cs typeface="+mj-cs"/>
              </a:rPr>
              <a:t>Plasty (umělé hmoty) </a:t>
            </a:r>
          </a:p>
          <a:p>
            <a:pPr lvl="0">
              <a:spcBef>
                <a:spcPct val="0"/>
              </a:spcBef>
              <a:buFont typeface="Arial" pitchFamily="34" charset="0"/>
              <a:buChar char="•"/>
              <a:defRPr/>
            </a:pPr>
            <a:r>
              <a:rPr lang="cs-CZ" sz="3200" b="1" dirty="0" smtClean="0">
                <a:latin typeface="+mj-lt"/>
                <a:ea typeface="+mj-ea"/>
                <a:cs typeface="+mj-cs"/>
              </a:rPr>
              <a:t>  Základní vlastnost – </a:t>
            </a:r>
            <a:r>
              <a:rPr lang="cs-CZ" sz="3200" b="1" dirty="0" smtClean="0">
                <a:solidFill>
                  <a:srgbClr val="FF6600"/>
                </a:solidFill>
                <a:latin typeface="+mj-lt"/>
                <a:ea typeface="+mj-ea"/>
                <a:cs typeface="+mj-cs"/>
              </a:rPr>
              <a:t>plasticita</a:t>
            </a:r>
          </a:p>
          <a:p>
            <a:pPr lvl="0">
              <a:spcBef>
                <a:spcPct val="0"/>
              </a:spcBef>
              <a:buFont typeface="Arial" pitchFamily="34" charset="0"/>
              <a:buChar char="•"/>
              <a:defRPr/>
            </a:pPr>
            <a:r>
              <a:rPr lang="cs-CZ" sz="3200" b="1" dirty="0" smtClean="0">
                <a:latin typeface="+mj-lt"/>
                <a:ea typeface="+mj-ea"/>
                <a:cs typeface="+mj-cs"/>
              </a:rPr>
              <a:t>  Uplatnění ve všech oblastech lidského </a:t>
            </a:r>
          </a:p>
          <a:p>
            <a:pPr lvl="0">
              <a:spcBef>
                <a:spcPct val="0"/>
              </a:spcBef>
              <a:defRPr/>
            </a:pPr>
            <a:r>
              <a:rPr lang="cs-CZ" sz="3200" b="1" dirty="0" smtClean="0">
                <a:latin typeface="+mj-lt"/>
                <a:ea typeface="+mj-ea"/>
                <a:cs typeface="+mj-cs"/>
              </a:rPr>
              <a:t>   života (v průmyslu, zemědělství,   </a:t>
            </a:r>
          </a:p>
          <a:p>
            <a:pPr lvl="0">
              <a:spcBef>
                <a:spcPct val="0"/>
              </a:spcBef>
              <a:defRPr/>
            </a:pPr>
            <a:r>
              <a:rPr lang="cs-CZ" sz="3200" b="1" dirty="0" smtClean="0">
                <a:latin typeface="+mj-lt"/>
                <a:ea typeface="+mj-ea"/>
                <a:cs typeface="+mj-cs"/>
              </a:rPr>
              <a:t>   zdravotnictví, dopravě, domácnosti…)</a:t>
            </a:r>
          </a:p>
          <a:p>
            <a:pPr lvl="0">
              <a:spcBef>
                <a:spcPct val="0"/>
              </a:spcBef>
              <a:buFont typeface="Arial" pitchFamily="34" charset="0"/>
              <a:buChar char="•"/>
              <a:defRPr/>
            </a:pPr>
            <a:r>
              <a:rPr lang="cs-CZ" sz="3200" b="1" dirty="0" smtClean="0">
                <a:latin typeface="+mj-lt"/>
                <a:ea typeface="+mj-ea"/>
                <a:cs typeface="+mj-cs"/>
              </a:rPr>
              <a:t>  Vyrábí se uměle z ropy a kaučuku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95536" y="0"/>
            <a:ext cx="7560840" cy="887759"/>
          </a:xfrm>
          <a:prstGeom prst="rect">
            <a:avLst/>
          </a:prstGeom>
        </p:spPr>
        <p:txBody>
          <a:bodyPr rIns="91440" anchor="b">
            <a:normAutofit fontScale="70000" lnSpcReduction="20000"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/>
          <a:p>
            <a:pPr marL="54864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PLASTY – </a:t>
            </a:r>
            <a:r>
              <a:rPr lang="cs-CZ" sz="4400" b="1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latin typeface="Arial" pitchFamily="34" charset="0"/>
                <a:ea typeface="+mj-ea"/>
                <a:cs typeface="Arial" pitchFamily="34" charset="0"/>
              </a:rPr>
              <a:t>kde se s nimi setkáváme?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  <a:effectLst>
                <a:outerShdw blurRad="38100" dist="25500" dir="5400000" algn="tl" rotWithShape="0">
                  <a:srgbClr val="000000">
                    <a:satMod val="180000"/>
                    <a:alpha val="75000"/>
                  </a:srgbClr>
                </a:outerShdw>
              </a:effectLst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1"/>
          <p:cNvSpPr txBox="1">
            <a:spLocks/>
          </p:cNvSpPr>
          <p:nvPr/>
        </p:nvSpPr>
        <p:spPr>
          <a:xfrm>
            <a:off x="323528" y="4149080"/>
            <a:ext cx="3960440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dirty="0" smtClean="0">
                <a:latin typeface="Arial" pitchFamily="34" charset="0"/>
                <a:ea typeface="+mj-ea"/>
                <a:cs typeface="Arial" pitchFamily="34" charset="0"/>
              </a:rPr>
              <a:t>1. Náhrady lidského těla. 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0" y="0"/>
          <a:ext cx="8748450" cy="4032450"/>
        </p:xfrm>
        <a:graphic>
          <a:graphicData uri="http://schemas.openxmlformats.org/drawingml/2006/table">
            <a:tbl>
              <a:tblPr/>
              <a:tblGrid>
                <a:gridCol w="486025"/>
                <a:gridCol w="486025"/>
                <a:gridCol w="486025"/>
                <a:gridCol w="486025"/>
                <a:gridCol w="486025"/>
                <a:gridCol w="486025"/>
                <a:gridCol w="486025"/>
                <a:gridCol w="486025"/>
                <a:gridCol w="486025"/>
                <a:gridCol w="486025"/>
                <a:gridCol w="486025"/>
                <a:gridCol w="486025"/>
                <a:gridCol w="486025"/>
                <a:gridCol w="486025"/>
                <a:gridCol w="486025"/>
                <a:gridCol w="486025"/>
                <a:gridCol w="486025"/>
                <a:gridCol w="486025"/>
              </a:tblGrid>
              <a:tr h="368085"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8085"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9380">
                <a:tc>
                  <a:txBody>
                    <a:bodyPr/>
                    <a:lstStyle/>
                    <a:p>
                      <a:pPr algn="ctr" fontAlgn="b"/>
                      <a:r>
                        <a:rPr lang="cs-CZ" sz="2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9380">
                <a:tc>
                  <a:txBody>
                    <a:bodyPr/>
                    <a:lstStyle/>
                    <a:p>
                      <a:pPr algn="ctr" fontAlgn="b"/>
                      <a:r>
                        <a:rPr lang="cs-CZ" sz="2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9380">
                <a:tc>
                  <a:txBody>
                    <a:bodyPr/>
                    <a:lstStyle/>
                    <a:p>
                      <a:pPr algn="ctr" fontAlgn="b"/>
                      <a:r>
                        <a:rPr lang="cs-CZ" sz="2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9380">
                <a:tc>
                  <a:txBody>
                    <a:bodyPr/>
                    <a:lstStyle/>
                    <a:p>
                      <a:pPr algn="ctr" fontAlgn="b"/>
                      <a:r>
                        <a:rPr lang="cs-CZ" sz="2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9380">
                <a:tc>
                  <a:txBody>
                    <a:bodyPr/>
                    <a:lstStyle/>
                    <a:p>
                      <a:pPr algn="ctr" fontAlgn="b"/>
                      <a:r>
                        <a:rPr lang="cs-CZ" sz="2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9380">
                <a:tc>
                  <a:txBody>
                    <a:bodyPr/>
                    <a:lstStyle/>
                    <a:p>
                      <a:pPr algn="ctr" fontAlgn="b"/>
                      <a:r>
                        <a:rPr lang="cs-CZ" sz="2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0" name="Šipka dolů 9"/>
          <p:cNvSpPr/>
          <p:nvPr/>
        </p:nvSpPr>
        <p:spPr>
          <a:xfrm flipH="1">
            <a:off x="2123728" y="260648"/>
            <a:ext cx="192406" cy="323850"/>
          </a:xfrm>
          <a:prstGeom prst="downArrow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1100"/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323528" y="4581128"/>
            <a:ext cx="6552728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dirty="0" smtClean="0">
                <a:latin typeface="Arial" pitchFamily="34" charset="0"/>
                <a:ea typeface="+mj-ea"/>
                <a:cs typeface="Arial" pitchFamily="34" charset="0"/>
              </a:rPr>
              <a:t>2. Výrobek ze zmiňovaných materiálů. PET …..    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323528" y="5013176"/>
            <a:ext cx="7776864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000" b="1" dirty="0" smtClean="0">
                <a:latin typeface="Arial" pitchFamily="34" charset="0"/>
                <a:ea typeface="+mj-ea"/>
                <a:cs typeface="Arial" pitchFamily="34" charset="0"/>
              </a:rPr>
              <a:t>3.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Základní  vlastnost  materiálů, o nichž byla řeč.</a:t>
            </a:r>
            <a:r>
              <a:rPr lang="cs-CZ" sz="2000" b="1" dirty="0" smtClean="0">
                <a:latin typeface="Arial" pitchFamily="34" charset="0"/>
                <a:ea typeface="+mj-ea"/>
                <a:cs typeface="Arial" pitchFamily="34" charset="0"/>
              </a:rPr>
              <a:t>     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3" name="Nadpis 1"/>
          <p:cNvSpPr txBox="1">
            <a:spLocks/>
          </p:cNvSpPr>
          <p:nvPr/>
        </p:nvSpPr>
        <p:spPr>
          <a:xfrm>
            <a:off x="323528" y="5445224"/>
            <a:ext cx="7200800" cy="4320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000" b="1" dirty="0" smtClean="0">
                <a:latin typeface="Arial" pitchFamily="34" charset="0"/>
                <a:ea typeface="+mj-ea"/>
                <a:cs typeface="Arial" pitchFamily="34" charset="0"/>
              </a:rPr>
              <a:t>4.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Materiál na výrobu punčochových kalhot. </a:t>
            </a:r>
            <a:r>
              <a:rPr lang="cs-CZ" sz="2000" b="1" dirty="0" smtClean="0">
                <a:latin typeface="Arial" pitchFamily="34" charset="0"/>
                <a:ea typeface="+mj-ea"/>
                <a:cs typeface="Arial" pitchFamily="34" charset="0"/>
              </a:rPr>
              <a:t>     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323528" y="5805264"/>
            <a:ext cx="7272808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000" b="1" dirty="0" smtClean="0">
                <a:latin typeface="Arial" pitchFamily="34" charset="0"/>
                <a:ea typeface="+mj-ea"/>
                <a:cs typeface="Arial" pitchFamily="34" charset="0"/>
              </a:rPr>
              <a:t>5. Jiný výraz pro základní vlastnost probíraných materiálů.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2000" b="1" dirty="0" smtClean="0">
                <a:latin typeface="Arial" pitchFamily="34" charset="0"/>
                <a:ea typeface="+mj-ea"/>
                <a:cs typeface="Arial" pitchFamily="34" charset="0"/>
              </a:rPr>
              <a:t>     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5" name="Nadpis 1"/>
          <p:cNvSpPr txBox="1">
            <a:spLocks/>
          </p:cNvSpPr>
          <p:nvPr/>
        </p:nvSpPr>
        <p:spPr>
          <a:xfrm>
            <a:off x="323528" y="6165304"/>
            <a:ext cx="7272808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000" b="1" dirty="0" smtClean="0">
                <a:latin typeface="Arial" pitchFamily="34" charset="0"/>
                <a:ea typeface="+mj-ea"/>
                <a:cs typeface="Arial" pitchFamily="34" charset="0"/>
              </a:rPr>
              <a:t>6.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V lidském těle se tímto materiálem nahrazují i ……. </a:t>
            </a:r>
            <a:r>
              <a:rPr lang="cs-CZ" sz="2000" b="1" dirty="0" smtClean="0">
                <a:latin typeface="Arial" pitchFamily="34" charset="0"/>
                <a:ea typeface="+mj-ea"/>
                <a:cs typeface="Arial" pitchFamily="34" charset="0"/>
              </a:rPr>
              <a:t>     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483768" y="188640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NAJDI TAJENKU</a:t>
            </a:r>
            <a:endParaRPr lang="cs-CZ" sz="2800" b="1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1"/>
          <p:cNvSpPr txBox="1">
            <a:spLocks/>
          </p:cNvSpPr>
          <p:nvPr/>
        </p:nvSpPr>
        <p:spPr>
          <a:xfrm>
            <a:off x="323528" y="4149080"/>
            <a:ext cx="3960440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dirty="0" smtClean="0">
                <a:latin typeface="Arial" pitchFamily="34" charset="0"/>
                <a:ea typeface="+mj-ea"/>
                <a:cs typeface="Arial" pitchFamily="34" charset="0"/>
              </a:rPr>
              <a:t>1. Náhrady lidského těla. 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0" y="0"/>
          <a:ext cx="8748450" cy="4032450"/>
        </p:xfrm>
        <a:graphic>
          <a:graphicData uri="http://schemas.openxmlformats.org/drawingml/2006/table">
            <a:tbl>
              <a:tblPr/>
              <a:tblGrid>
                <a:gridCol w="486025"/>
                <a:gridCol w="486025"/>
                <a:gridCol w="486025"/>
                <a:gridCol w="486025"/>
                <a:gridCol w="486025"/>
                <a:gridCol w="486025"/>
                <a:gridCol w="486025"/>
                <a:gridCol w="486025"/>
                <a:gridCol w="486025"/>
                <a:gridCol w="486025"/>
                <a:gridCol w="486025"/>
                <a:gridCol w="486025"/>
                <a:gridCol w="486025"/>
                <a:gridCol w="486025"/>
                <a:gridCol w="486025"/>
                <a:gridCol w="486025"/>
                <a:gridCol w="486025"/>
                <a:gridCol w="486025"/>
              </a:tblGrid>
              <a:tr h="368085"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8085"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9380">
                <a:tc>
                  <a:txBody>
                    <a:bodyPr/>
                    <a:lstStyle/>
                    <a:p>
                      <a:pPr algn="ctr" fontAlgn="b"/>
                      <a:r>
                        <a:rPr lang="cs-CZ" sz="2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P</a:t>
                      </a:r>
                      <a:r>
                        <a:rPr lang="cs-CZ" sz="2800" b="1" i="0" u="none" strike="noStrike" dirty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r>
                        <a:rPr lang="cs-CZ" sz="2800" b="1" i="0" u="none" strike="noStrike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É</a:t>
                      </a:r>
                      <a:r>
                        <a:rPr lang="cs-CZ" sz="2800" b="1" i="0" u="none" strike="noStrike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</a:t>
                      </a:r>
                      <a:r>
                        <a:rPr lang="cs-CZ" sz="2800" b="1" i="0" u="none" strike="noStrike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2800" b="1" i="0" u="none" strike="noStrike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Y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9380">
                <a:tc>
                  <a:txBody>
                    <a:bodyPr/>
                    <a:lstStyle/>
                    <a:p>
                      <a:pPr algn="ctr" fontAlgn="b"/>
                      <a:r>
                        <a:rPr lang="cs-CZ" sz="2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2800" b="1" i="0" u="none" strike="noStrike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sz="2800" b="1" i="0" u="none" strike="noStrike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2800" b="1" i="0" u="none" strike="noStrike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H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r>
                        <a:rPr lang="cs-CZ" sz="2800" b="1" i="0" u="none" strike="noStrike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9380">
                <a:tc>
                  <a:txBody>
                    <a:bodyPr/>
                    <a:lstStyle/>
                    <a:p>
                      <a:pPr algn="ctr" fontAlgn="b"/>
                      <a:r>
                        <a:rPr lang="cs-CZ" sz="2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 </a:t>
                      </a:r>
                      <a:r>
                        <a:rPr lang="cs-CZ" sz="2800" b="1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P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L</a:t>
                      </a:r>
                      <a:r>
                        <a:rPr lang="cs-CZ" sz="2800" b="1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2800" b="1" i="0" u="none" strike="noStrike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sz="2800" b="1" i="0" u="none" strike="noStrike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r>
                        <a:rPr lang="cs-CZ" sz="2800" b="1" i="0" u="none" strike="noStrike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r>
                        <a:rPr lang="cs-CZ" sz="2800" b="1" i="0" u="none" strike="noStrike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r>
                        <a:rPr lang="cs-CZ" sz="2800" b="1" i="0" u="none" strike="noStrike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C</a:t>
                      </a:r>
                      <a:r>
                        <a:rPr lang="cs-CZ" sz="2800" b="1" i="0" u="none" strike="noStrike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r>
                        <a:rPr lang="cs-CZ" sz="2800" b="1" i="0" u="none" strike="noStrike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r>
                        <a:rPr lang="cs-CZ" sz="2800" b="1" i="0" u="none" strike="noStrike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r>
                        <a:rPr lang="cs-CZ" sz="2800" b="1" i="0" u="none" strike="noStrike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9380">
                <a:tc>
                  <a:txBody>
                    <a:bodyPr/>
                    <a:lstStyle/>
                    <a:p>
                      <a:pPr algn="ctr" fontAlgn="b"/>
                      <a:r>
                        <a:rPr lang="cs-CZ" sz="2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2800" b="1" i="0" u="none" strike="noStrike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sz="2800" b="1" i="0" u="none" strike="noStrike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r>
                        <a:rPr lang="cs-CZ" sz="2800" b="1" i="0" u="none" strike="noStrike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2800" b="1" i="0" u="none" strike="noStrike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r>
                        <a:rPr lang="cs-CZ" sz="2800" b="1" i="0" u="none" strike="noStrike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r>
                        <a:rPr lang="cs-CZ" sz="2800" b="1" i="0" u="none" strike="noStrike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9380">
                <a:tc>
                  <a:txBody>
                    <a:bodyPr/>
                    <a:lstStyle/>
                    <a:p>
                      <a:pPr algn="ctr" fontAlgn="b"/>
                      <a:r>
                        <a:rPr lang="cs-CZ" sz="2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2800" b="1" i="0" u="none" strike="noStrike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sz="2800" b="1" i="0" u="none" strike="noStrike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2800" b="1" i="0" u="none" strike="noStrike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r>
                        <a:rPr lang="cs-CZ" sz="2800" b="1" i="0" u="none" strike="noStrike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r>
                        <a:rPr lang="cs-CZ" sz="2800" b="1" i="0" u="none" strike="noStrike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r>
                        <a:rPr lang="cs-CZ" sz="2800" b="1" i="0" u="none" strike="noStrike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r>
                        <a:rPr lang="cs-CZ" sz="2800" b="1" i="0" u="none" strike="noStrike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r>
                        <a:rPr lang="cs-CZ" sz="2800" b="1" i="0" u="none" strike="noStrike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r>
                        <a:rPr lang="cs-CZ" sz="2800" b="1" i="0" u="none" strike="noStrike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  <a:r>
                        <a:rPr lang="cs-CZ" sz="2800" b="1" i="0" u="none" strike="noStrike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r>
                        <a:rPr lang="cs-CZ" sz="2800" b="1" i="0" u="none" strike="noStrike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r>
                        <a:rPr lang="cs-CZ" sz="2800" b="1" i="0" u="none" strike="noStrike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r>
                        <a:rPr lang="cs-CZ" sz="2800" b="1" i="0" u="none" strike="noStrike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r>
                        <a:rPr lang="cs-CZ" sz="2800" b="1" i="0" u="none" strike="noStrike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r>
                        <a:rPr lang="cs-CZ" sz="2800" b="1" i="0" u="none" strike="noStrike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9380">
                <a:tc>
                  <a:txBody>
                    <a:bodyPr/>
                    <a:lstStyle/>
                    <a:p>
                      <a:pPr algn="ctr" fontAlgn="b"/>
                      <a:r>
                        <a:rPr lang="cs-CZ" sz="2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2800" b="1" i="0" u="none" strike="noStrike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C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É</a:t>
                      </a:r>
                      <a:r>
                        <a:rPr lang="cs-CZ" sz="2800" b="1" i="0" u="none" strike="noStrike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r>
                        <a:rPr lang="cs-CZ" sz="2800" b="1" i="0" u="none" strike="noStrike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2800" b="1" i="0" u="none" strike="noStrike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Y</a:t>
                      </a:r>
                      <a:endParaRPr lang="cs-CZ" sz="2800" b="1" i="0" u="none" strike="noStrike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0" name="Šipka dolů 9"/>
          <p:cNvSpPr/>
          <p:nvPr/>
        </p:nvSpPr>
        <p:spPr>
          <a:xfrm flipH="1">
            <a:off x="2123728" y="260648"/>
            <a:ext cx="192406" cy="323850"/>
          </a:xfrm>
          <a:prstGeom prst="downArrow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1100"/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323528" y="4581128"/>
            <a:ext cx="6552728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dirty="0" smtClean="0">
                <a:latin typeface="Arial" pitchFamily="34" charset="0"/>
                <a:ea typeface="+mj-ea"/>
                <a:cs typeface="Arial" pitchFamily="34" charset="0"/>
              </a:rPr>
              <a:t>2. Výrobek ze zmiňovaných materiálů. PET …..    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323528" y="5013176"/>
            <a:ext cx="7776864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000" b="1" dirty="0" smtClean="0">
                <a:latin typeface="Arial" pitchFamily="34" charset="0"/>
                <a:ea typeface="+mj-ea"/>
                <a:cs typeface="Arial" pitchFamily="34" charset="0"/>
              </a:rPr>
              <a:t>3.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Základní  vlastnost materiálů, o nichž byla řeč.</a:t>
            </a:r>
            <a:r>
              <a:rPr lang="cs-CZ" sz="2000" b="1" dirty="0" smtClean="0">
                <a:latin typeface="Arial" pitchFamily="34" charset="0"/>
                <a:ea typeface="+mj-ea"/>
                <a:cs typeface="Arial" pitchFamily="34" charset="0"/>
              </a:rPr>
              <a:t>     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3" name="Nadpis 1"/>
          <p:cNvSpPr txBox="1">
            <a:spLocks/>
          </p:cNvSpPr>
          <p:nvPr/>
        </p:nvSpPr>
        <p:spPr>
          <a:xfrm>
            <a:off x="323528" y="5445224"/>
            <a:ext cx="7200800" cy="4320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000" b="1" dirty="0" smtClean="0">
                <a:latin typeface="Arial" pitchFamily="34" charset="0"/>
                <a:ea typeface="+mj-ea"/>
                <a:cs typeface="Arial" pitchFamily="34" charset="0"/>
              </a:rPr>
              <a:t>4.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Materiál na výrobu punčochových kalhot. </a:t>
            </a:r>
            <a:r>
              <a:rPr lang="cs-CZ" sz="2000" b="1" dirty="0" smtClean="0">
                <a:latin typeface="Arial" pitchFamily="34" charset="0"/>
                <a:ea typeface="+mj-ea"/>
                <a:cs typeface="Arial" pitchFamily="34" charset="0"/>
              </a:rPr>
              <a:t>     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323528" y="5805264"/>
            <a:ext cx="7272808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000" b="1" dirty="0" smtClean="0">
                <a:latin typeface="Arial" pitchFamily="34" charset="0"/>
                <a:ea typeface="+mj-ea"/>
                <a:cs typeface="Arial" pitchFamily="34" charset="0"/>
              </a:rPr>
              <a:t>5. Jiný výraz pro základní vlastnost probíraných materiálů.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2000" b="1" dirty="0" smtClean="0">
                <a:latin typeface="Arial" pitchFamily="34" charset="0"/>
                <a:ea typeface="+mj-ea"/>
                <a:cs typeface="Arial" pitchFamily="34" charset="0"/>
              </a:rPr>
              <a:t>     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5" name="Nadpis 1"/>
          <p:cNvSpPr txBox="1">
            <a:spLocks/>
          </p:cNvSpPr>
          <p:nvPr/>
        </p:nvSpPr>
        <p:spPr>
          <a:xfrm>
            <a:off x="323528" y="6165304"/>
            <a:ext cx="7272808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000" b="1" dirty="0" smtClean="0">
                <a:latin typeface="Arial" pitchFamily="34" charset="0"/>
                <a:ea typeface="+mj-ea"/>
                <a:cs typeface="Arial" pitchFamily="34" charset="0"/>
              </a:rPr>
              <a:t>6.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V lidském těle se tímto materiálem nahrazují i ……. </a:t>
            </a:r>
            <a:r>
              <a:rPr lang="cs-CZ" sz="2000" b="1" dirty="0" smtClean="0">
                <a:latin typeface="Arial" pitchFamily="34" charset="0"/>
                <a:ea typeface="+mj-ea"/>
                <a:cs typeface="Arial" pitchFamily="34" charset="0"/>
              </a:rPr>
              <a:t>     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483768" y="188640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NAJDI TAJENKU</a:t>
            </a:r>
            <a:endParaRPr lang="cs-CZ" sz="2800" b="1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31984445"/>
              </p:ext>
            </p:extLst>
          </p:nvPr>
        </p:nvGraphicFramePr>
        <p:xfrm>
          <a:off x="827584" y="2420889"/>
          <a:ext cx="7704856" cy="4120706"/>
        </p:xfrm>
        <a:graphic>
          <a:graphicData uri="http://schemas.openxmlformats.org/drawingml/2006/table">
            <a:tbl>
              <a:tblPr firstRow="1" firstCol="1" bandRow="1"/>
              <a:tblGrid>
                <a:gridCol w="1445987"/>
                <a:gridCol w="117597"/>
                <a:gridCol w="6141272"/>
              </a:tblGrid>
              <a:tr h="6480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Times New Roman"/>
                        </a:rPr>
                        <a:t>MOŠNA, </a:t>
                      </a:r>
                      <a:r>
                        <a:rPr lang="cs-CZ" sz="1100" b="1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Times New Roman"/>
                        </a:rPr>
                        <a:t>CSc</a:t>
                      </a:r>
                      <a:r>
                        <a:rPr lang="cs-CZ" sz="1100" b="1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100" b="1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Times New Roman"/>
                        </a:rPr>
                        <a:t>Doc.Ing</a:t>
                      </a:r>
                      <a:r>
                        <a:rPr lang="cs-CZ" sz="1100" b="1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Times New Roman"/>
                        </a:rPr>
                        <a:t>.</a:t>
                      </a:r>
                      <a:r>
                        <a:rPr lang="cs-CZ" sz="1100" b="1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Times New Roman"/>
                        </a:rPr>
                        <a:t> František a kolektiv. </a:t>
                      </a:r>
                      <a:r>
                        <a:rPr lang="cs-CZ" sz="1100" b="1" i="1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Times New Roman"/>
                        </a:rPr>
                        <a:t>Praktické činnosti pro 6. -9. ročník základních škol – Práce s technickými materiály. </a:t>
                      </a:r>
                      <a:r>
                        <a:rPr lang="cs-CZ" sz="1100" b="1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Times New Roman"/>
                        </a:rPr>
                        <a:t>Praha: FORTUNA nakladatelství učebnic, 1997, ISBN 80-7168-468-6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http://cs.wikipedia.org/wiki/Plast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3990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http://www.</a:t>
                      </a:r>
                      <a:r>
                        <a:rPr kumimoji="0" lang="cs-CZ" sz="1100" kern="1200" dirty="0" err="1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tolo.cz</a:t>
                      </a: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/</a:t>
                      </a:r>
                      <a:r>
                        <a:rPr kumimoji="0" lang="cs-CZ" sz="1100" kern="1200" dirty="0" err="1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store</a:t>
                      </a: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/</a:t>
                      </a:r>
                      <a:r>
                        <a:rPr kumimoji="0" lang="cs-CZ" sz="1100" kern="1200" dirty="0" err="1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velke</a:t>
                      </a: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/89225.jpg</a:t>
                      </a:r>
                    </a:p>
                    <a:p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http://bo.darek.cz/obchod_pic/nahledy/backory-pes.jpg-thumb-800x0-ifbigger.jpg</a:t>
                      </a:r>
                    </a:p>
                    <a:p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http://www.</a:t>
                      </a:r>
                      <a:r>
                        <a:rPr kumimoji="0" lang="cs-CZ" sz="1100" kern="1200" dirty="0" err="1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toplekar.cz</a:t>
                      </a: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/public/</a:t>
                      </a:r>
                      <a:r>
                        <a:rPr kumimoji="0" lang="cs-CZ" sz="1100" kern="1200" dirty="0" err="1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bf</a:t>
                      </a: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/5/93/7151_26458_</a:t>
                      </a:r>
                      <a:r>
                        <a:rPr kumimoji="0" lang="cs-CZ" sz="1100" kern="1200" dirty="0" err="1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kartacek</a:t>
                      </a: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_</a:t>
                      </a:r>
                      <a:r>
                        <a:rPr kumimoji="0" lang="cs-CZ" sz="1100" kern="1200" dirty="0" err="1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stock.jpg</a:t>
                      </a:r>
                      <a:endParaRPr kumimoji="0" lang="cs-CZ" sz="1100" kern="1200" dirty="0" smtClean="0">
                        <a:solidFill>
                          <a:schemeClr val="tx1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  <a:p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http://www.</a:t>
                      </a:r>
                      <a:r>
                        <a:rPr kumimoji="0" lang="cs-CZ" sz="1100" kern="1200" dirty="0" err="1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detskyeshop.cz</a:t>
                      </a: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/</a:t>
                      </a:r>
                      <a:r>
                        <a:rPr kumimoji="0" lang="cs-CZ" sz="1100" kern="1200" dirty="0" err="1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admin</a:t>
                      </a: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/</a:t>
                      </a:r>
                      <a:r>
                        <a:rPr kumimoji="0" lang="cs-CZ" sz="1100" kern="1200" dirty="0" err="1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obrazky</a:t>
                      </a: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/s208341.jpg</a:t>
                      </a:r>
                    </a:p>
                    <a:p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http://www.</a:t>
                      </a:r>
                      <a:r>
                        <a:rPr kumimoji="0" lang="cs-CZ" sz="1100" kern="1200" dirty="0" err="1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skolnitasky.cz</a:t>
                      </a: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/obr/25947.jpg</a:t>
                      </a:r>
                    </a:p>
                    <a:p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Times New Roman"/>
                        </a:rPr>
                        <a:t>http://www.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Times New Roman"/>
                        </a:rPr>
                        <a:t>electrolux.cz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Times New Roman"/>
                        </a:rPr>
                        <a:t>/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Times New Roman"/>
                        </a:rPr>
                        <a:t>Global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Times New Roman"/>
                        </a:rPr>
                        <a:t>/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Times New Roman"/>
                        </a:rPr>
                        <a:t>Innovation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Times New Roman"/>
                        </a:rPr>
                        <a:t>/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Times New Roman"/>
                        </a:rPr>
                        <a:t>Vac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Times New Roman"/>
                        </a:rPr>
                        <a:t>%20from%20the%20sea/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Times New Roman"/>
                        </a:rPr>
                        <a:t>collageTWO.jpg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Times New Roman"/>
                        </a:rPr>
                        <a:t>http://www.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Times New Roman"/>
                        </a:rPr>
                        <a:t>bioplanet.cz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Times New Roman"/>
                        </a:rPr>
                        <a:t>/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Times New Roman"/>
                        </a:rPr>
                        <a:t>uploads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Times New Roman"/>
                        </a:rPr>
                        <a:t>/image/plasty.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Times New Roman"/>
                        </a:rPr>
                        <a:t>jpg</a:t>
                      </a: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http://img.mediacentrum.sk/images/gallery/250/505663.jpg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http://www.</a:t>
                      </a:r>
                      <a:r>
                        <a:rPr kumimoji="0" lang="cs-CZ" sz="1100" kern="1200" dirty="0" err="1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dvorakasyn.cz</a:t>
                      </a: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/galerie/</a:t>
                      </a:r>
                      <a:r>
                        <a:rPr kumimoji="0" lang="cs-CZ" sz="1100" kern="1200" dirty="0" err="1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sprava</a:t>
                      </a: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_produktu/0017_</a:t>
                      </a:r>
                      <a:r>
                        <a:rPr kumimoji="0" lang="cs-CZ" sz="1100" kern="1200" dirty="0" err="1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cs</a:t>
                      </a: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_plasty3.jpg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http://www.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plastymladec.cz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/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vyrobky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/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uvod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_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img.jpg</a:t>
                      </a: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http://www.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tesneni.cz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/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files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/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fckimage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/plasty.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jpg</a:t>
                      </a: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http://www.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lanaka.sk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/odkaz_plasty/plasty.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jpg</a:t>
                      </a: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http://www.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vjbpartner.cz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/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images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/plasty.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jpg</a:t>
                      </a: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http://www.elastiko.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cz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/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images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/116.gif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http://www.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femina.cz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/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uploads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/482x301/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files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/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tights.jpg</a:t>
                      </a: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http://www.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roxy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-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quik.cz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/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prestashop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/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img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/p/3923-9512.jpg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http://img.aktualne.centrum.cz/474/16/4741626-divka-v-posteli.jpg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http://www.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vixensshop.cz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/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images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_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upd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/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products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/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thumbs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/UxXHE7CL3Mr5.jpg</a:t>
                      </a: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260648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628800"/>
            <a:ext cx="2016224" cy="731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83568" y="104867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materiál byl vytvořen  v rámci projektu EU peníze školám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Operačního programu Vzdělávání pro konkurenceschopnost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31984445"/>
              </p:ext>
            </p:extLst>
          </p:nvPr>
        </p:nvGraphicFramePr>
        <p:xfrm>
          <a:off x="899592" y="548680"/>
          <a:ext cx="7488832" cy="2504886"/>
        </p:xfrm>
        <a:graphic>
          <a:graphicData uri="http://schemas.openxmlformats.org/drawingml/2006/table">
            <a:tbl>
              <a:tblPr firstRow="1" firstCol="1" bandRow="1"/>
              <a:tblGrid>
                <a:gridCol w="1405445"/>
                <a:gridCol w="133621"/>
                <a:gridCol w="5949766"/>
              </a:tblGrid>
              <a:tr h="187124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http://obrazky.grygov.cz/projekty/SK/03-01-xlturf-03-large.jpg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http://cdn.bydleni.com/rimport/img/0909/okna_hon.jpg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http://www.</a:t>
                      </a:r>
                      <a:r>
                        <a:rPr kumimoji="0" lang="cs-CZ" sz="1100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sportovni</a:t>
                      </a: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-stavby.</a:t>
                      </a:r>
                      <a:r>
                        <a:rPr kumimoji="0" lang="cs-CZ" sz="1100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</a:t>
                      </a: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/</a:t>
                      </a:r>
                      <a:r>
                        <a:rPr kumimoji="0" lang="cs-CZ" sz="1100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images</a:t>
                      </a: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/povrchy/</a:t>
                      </a:r>
                      <a:r>
                        <a:rPr kumimoji="0" lang="cs-CZ" sz="1100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umela</a:t>
                      </a: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-</a:t>
                      </a:r>
                      <a:r>
                        <a:rPr kumimoji="0" lang="cs-CZ" sz="1100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trava.jpg</a:t>
                      </a:r>
                      <a:endParaRPr kumimoji="0" lang="cs-CZ" sz="110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http://ploty.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rozboud.cz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/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uploads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/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images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/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plastove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%20ploty/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plastove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%20ploty%20(2).JPG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http://vademecum-zdravi.cz/foto/08-jaro/Umele%20zuby.jpg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http://files.zivotbezoka.cz/200000020-1ecc91fc62/prot%C3%A9za2.jpg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http://www.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ms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-protetik.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cz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/grafika/dkberec1-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big.jpg</a:t>
                      </a: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http://www.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metis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-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cz.eu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/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obrazky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/52acz.jpg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http://img.mf.cz/294/973/1-39b.jpg </a:t>
                      </a:r>
                      <a:endParaRPr lang="cs-CZ" sz="1100" dirty="0" smtClean="0">
                        <a:solidFill>
                          <a:schemeClr val="bg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bg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57702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výkladu učiva. Žáci se seznamují s použitím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plastů.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433</TotalTime>
  <Words>575</Words>
  <Application>Microsoft Office PowerPoint</Application>
  <PresentationFormat>Předvádění na obrazovce (4:3)</PresentationFormat>
  <Paragraphs>177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PLASTY</dc:title>
  <dc:creator>Marie Šrejtrová</dc:creator>
  <cp:lastModifiedBy>Marie Šrejtrová</cp:lastModifiedBy>
  <cp:revision>52</cp:revision>
  <dcterms:created xsi:type="dcterms:W3CDTF">2013-05-21T20:38:13Z</dcterms:created>
  <dcterms:modified xsi:type="dcterms:W3CDTF">2013-05-27T20:58:37Z</dcterms:modified>
</cp:coreProperties>
</file>