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76" r:id="rId2"/>
    <p:sldId id="275" r:id="rId3"/>
    <p:sldId id="283" r:id="rId4"/>
    <p:sldId id="282" r:id="rId5"/>
    <p:sldId id="284" r:id="rId6"/>
    <p:sldId id="285" r:id="rId7"/>
    <p:sldId id="287" r:id="rId8"/>
    <p:sldId id="286" r:id="rId9"/>
    <p:sldId id="288" r:id="rId10"/>
    <p:sldId id="279"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6"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ABA325E3-01C3-4504-9452-E86524CC82C6}" type="datetimeFigureOut">
              <a:rPr lang="cs-CZ" smtClean="0"/>
              <a:pPr/>
              <a:t>27.5.2013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36BF15D-9BE0-4E7A-9115-29F262A9CCE9}"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BA325E3-01C3-4504-9452-E86524CC82C6}" type="datetimeFigureOut">
              <a:rPr lang="cs-CZ" smtClean="0"/>
              <a:pPr/>
              <a:t>27.5.2013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36BF15D-9BE0-4E7A-9115-29F262A9CCE9}"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ABA325E3-01C3-4504-9452-E86524CC82C6}" type="datetimeFigureOut">
              <a:rPr lang="cs-CZ" smtClean="0"/>
              <a:pPr/>
              <a:t>27.5.2013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36BF15D-9BE0-4E7A-9115-29F262A9CCE9}"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ABA325E3-01C3-4504-9452-E86524CC82C6}" type="datetimeFigureOut">
              <a:rPr lang="cs-CZ" smtClean="0"/>
              <a:pPr/>
              <a:t>27.5.2013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36BF15D-9BE0-4E7A-9115-29F262A9CCE9}"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ABA325E3-01C3-4504-9452-E86524CC82C6}" type="datetimeFigureOut">
              <a:rPr lang="cs-CZ" smtClean="0"/>
              <a:pPr/>
              <a:t>27.5.2013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D36BF15D-9BE0-4E7A-9115-29F262A9CCE9}"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ABA325E3-01C3-4504-9452-E86524CC82C6}" type="datetimeFigureOut">
              <a:rPr lang="cs-CZ" smtClean="0"/>
              <a:pPr/>
              <a:t>27.5.2013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D36BF15D-9BE0-4E7A-9115-29F262A9CCE9}"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ABA325E3-01C3-4504-9452-E86524CC82C6}" type="datetimeFigureOut">
              <a:rPr lang="cs-CZ" smtClean="0"/>
              <a:pPr/>
              <a:t>27.5.2013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D36BF15D-9BE0-4E7A-9115-29F262A9CCE9}"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ABA325E3-01C3-4504-9452-E86524CC82C6}" type="datetimeFigureOut">
              <a:rPr lang="cs-CZ" smtClean="0"/>
              <a:pPr/>
              <a:t>27.5.2013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36BF15D-9BE0-4E7A-9115-29F262A9CCE9}"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ABA325E3-01C3-4504-9452-E86524CC82C6}" type="datetimeFigureOut">
              <a:rPr lang="cs-CZ" smtClean="0"/>
              <a:pPr/>
              <a:t>27.5.2013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36BF15D-9BE0-4E7A-9115-29F262A9CCE9}"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BA325E3-01C3-4504-9452-E86524CC82C6}" type="datetimeFigureOut">
              <a:rPr lang="cs-CZ" smtClean="0"/>
              <a:pPr/>
              <a:t>27.5.2013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36BF15D-9BE0-4E7A-9115-29F262A9CCE9}"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BA325E3-01C3-4504-9452-E86524CC82C6}" type="datetimeFigureOut">
              <a:rPr lang="cs-CZ" smtClean="0"/>
              <a:pPr/>
              <a:t>27.5.2013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36BF15D-9BE0-4E7A-9115-29F262A9CCE9}"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A325E3-01C3-4504-9452-E86524CC82C6}" type="datetimeFigureOut">
              <a:rPr lang="cs-CZ" smtClean="0"/>
              <a:pPr/>
              <a:t>27.5.2013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6BF15D-9BE0-4E7A-9115-29F262A9CCE9}"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xmlns="" val="4141045600"/>
              </p:ext>
            </p:extLst>
          </p:nvPr>
        </p:nvGraphicFramePr>
        <p:xfrm>
          <a:off x="1331640" y="3153185"/>
          <a:ext cx="6405925" cy="2728539"/>
        </p:xfrm>
        <a:graphic>
          <a:graphicData uri="http://schemas.openxmlformats.org/drawingml/2006/table">
            <a:tbl>
              <a:tblPr firstRow="1" firstCol="1" bandRow="1"/>
              <a:tblGrid>
                <a:gridCol w="1202213"/>
                <a:gridCol w="114300"/>
                <a:gridCol w="5089412"/>
              </a:tblGrid>
              <a:tr h="226497">
                <a:tc>
                  <a:txBody>
                    <a:bodyPr/>
                    <a:lstStyle/>
                    <a:p>
                      <a:pPr algn="l">
                        <a:lnSpc>
                          <a:spcPct val="115000"/>
                        </a:lnSpc>
                        <a:spcAft>
                          <a:spcPts val="0"/>
                        </a:spcAft>
                      </a:pPr>
                      <a:r>
                        <a:rPr lang="cs-CZ" sz="1400" b="1" dirty="0">
                          <a:solidFill>
                            <a:srgbClr val="000000"/>
                          </a:solidFill>
                          <a:effectLst/>
                          <a:latin typeface="Calibri"/>
                          <a:ea typeface="Times New Roman"/>
                          <a:cs typeface="Times New Roman"/>
                        </a:rPr>
                        <a:t>Název školy:</a:t>
                      </a:r>
                      <a:endParaRPr lang="cs-CZ" sz="1100" dirty="0">
                        <a:effectLst/>
                        <a:latin typeface="Calibri"/>
                        <a:ea typeface="Calibri"/>
                        <a:cs typeface="Times New Roman"/>
                      </a:endParaRPr>
                    </a:p>
                  </a:txBody>
                  <a:tcPr marL="44450" marR="44450" marT="0" marB="0" anchor="b">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2D050"/>
                    </a:solidFill>
                  </a:tcPr>
                </a:tc>
                <a:tc>
                  <a:txBody>
                    <a:bodyPr/>
                    <a:lstStyle/>
                    <a:p>
                      <a:pPr algn="l">
                        <a:lnSpc>
                          <a:spcPct val="115000"/>
                        </a:lnSpc>
                        <a:spcAft>
                          <a:spcPts val="0"/>
                        </a:spcAft>
                      </a:pPr>
                      <a:r>
                        <a:rPr lang="cs-CZ" sz="1400" b="1">
                          <a:solidFill>
                            <a:srgbClr val="000000"/>
                          </a:solidFill>
                          <a:effectLst/>
                          <a:latin typeface="Calibri"/>
                          <a:ea typeface="Times New Roman"/>
                          <a:cs typeface="Times New Roman"/>
                        </a:rPr>
                        <a:t> </a:t>
                      </a:r>
                      <a:endParaRPr lang="cs-CZ" sz="1100">
                        <a:effectLst/>
                        <a:latin typeface="Calibri"/>
                        <a:ea typeface="Calibri"/>
                        <a:cs typeface="Times New Roman"/>
                      </a:endParaRPr>
                    </a:p>
                  </a:txBody>
                  <a:tcPr marL="44450" marR="44450" marT="0" marB="0">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9FF66"/>
                    </a:solidFill>
                  </a:tcPr>
                </a:tc>
                <a:tc>
                  <a:txBody>
                    <a:bodyPr/>
                    <a:lstStyle/>
                    <a:p>
                      <a:pPr algn="ctr">
                        <a:lnSpc>
                          <a:spcPct val="115000"/>
                        </a:lnSpc>
                        <a:spcAft>
                          <a:spcPts val="0"/>
                        </a:spcAft>
                      </a:pPr>
                      <a:r>
                        <a:rPr lang="cs-CZ" sz="1400">
                          <a:solidFill>
                            <a:srgbClr val="000000"/>
                          </a:solidFill>
                          <a:effectLst/>
                          <a:latin typeface="Calibri"/>
                          <a:ea typeface="Times New Roman"/>
                          <a:cs typeface="Times New Roman"/>
                        </a:rPr>
                        <a:t>Základní škola a Mateřská škola, Hradec Králové, Úprkova 1</a:t>
                      </a:r>
                      <a:endParaRPr lang="cs-CZ" sz="1100">
                        <a:effectLst/>
                        <a:latin typeface="Calibri"/>
                        <a:ea typeface="Calibri"/>
                        <a:cs typeface="Times New Roman"/>
                      </a:endParaRPr>
                    </a:p>
                  </a:txBody>
                  <a:tcPr marL="44450" marR="44450" marT="0" marB="0" anchor="b">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CCFF99"/>
                    </a:solidFill>
                  </a:tcPr>
                </a:tc>
              </a:tr>
              <a:tr h="306397">
                <a:tc>
                  <a:txBody>
                    <a:bodyPr/>
                    <a:lstStyle/>
                    <a:p>
                      <a:pPr algn="l">
                        <a:lnSpc>
                          <a:spcPct val="115000"/>
                        </a:lnSpc>
                        <a:spcAft>
                          <a:spcPts val="0"/>
                        </a:spcAft>
                      </a:pPr>
                      <a:r>
                        <a:rPr lang="cs-CZ" sz="1400" b="1">
                          <a:solidFill>
                            <a:srgbClr val="000000"/>
                          </a:solidFill>
                          <a:effectLst/>
                          <a:latin typeface="Calibri"/>
                          <a:ea typeface="Times New Roman"/>
                          <a:cs typeface="Times New Roman"/>
                        </a:rPr>
                        <a:t>Autor:</a:t>
                      </a:r>
                      <a:endParaRPr lang="cs-CZ" sz="1100">
                        <a:effectLst/>
                        <a:latin typeface="Calibri"/>
                        <a:ea typeface="Calibri"/>
                        <a:cs typeface="Times New Roman"/>
                      </a:endParaRPr>
                    </a:p>
                  </a:txBody>
                  <a:tcPr marL="44450" marR="44450" marT="0" marB="0" anchor="b">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2D050"/>
                    </a:solidFill>
                  </a:tcPr>
                </a:tc>
                <a:tc>
                  <a:txBody>
                    <a:bodyPr/>
                    <a:lstStyle/>
                    <a:p>
                      <a:pPr algn="l">
                        <a:lnSpc>
                          <a:spcPct val="115000"/>
                        </a:lnSpc>
                        <a:spcAft>
                          <a:spcPts val="0"/>
                        </a:spcAft>
                      </a:pPr>
                      <a:r>
                        <a:rPr lang="cs-CZ" sz="1400" b="1">
                          <a:solidFill>
                            <a:srgbClr val="000000"/>
                          </a:solidFill>
                          <a:effectLst/>
                          <a:latin typeface="Calibri"/>
                          <a:ea typeface="Times New Roman"/>
                          <a:cs typeface="Times New Roman"/>
                        </a:rPr>
                        <a:t> </a:t>
                      </a:r>
                      <a:endParaRPr lang="cs-CZ" sz="1100">
                        <a:effectLst/>
                        <a:latin typeface="Calibri"/>
                        <a:ea typeface="Calibri"/>
                        <a:cs typeface="Times New Roman"/>
                      </a:endParaRPr>
                    </a:p>
                  </a:txBody>
                  <a:tcPr marL="44450" marR="44450" marT="0" marB="0">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9FF66"/>
                    </a:solidFill>
                  </a:tcPr>
                </a:tc>
                <a:tc>
                  <a:txBody>
                    <a:bodyPr/>
                    <a:lstStyle/>
                    <a:p>
                      <a:pPr algn="ctr">
                        <a:lnSpc>
                          <a:spcPct val="115000"/>
                        </a:lnSpc>
                        <a:spcAft>
                          <a:spcPts val="0"/>
                        </a:spcAft>
                      </a:pPr>
                      <a:r>
                        <a:rPr lang="cs-CZ" sz="1400" dirty="0">
                          <a:solidFill>
                            <a:srgbClr val="000000"/>
                          </a:solidFill>
                          <a:effectLst/>
                          <a:latin typeface="Calibri"/>
                          <a:ea typeface="Times New Roman"/>
                          <a:cs typeface="Times New Roman"/>
                        </a:rPr>
                        <a:t>Mgr. </a:t>
                      </a:r>
                      <a:r>
                        <a:rPr lang="cs-CZ" sz="1400" dirty="0" smtClean="0">
                          <a:solidFill>
                            <a:srgbClr val="000000"/>
                          </a:solidFill>
                          <a:effectLst/>
                          <a:latin typeface="Calibri"/>
                          <a:ea typeface="Times New Roman"/>
                          <a:cs typeface="Times New Roman"/>
                        </a:rPr>
                        <a:t>Šrejtrová</a:t>
                      </a:r>
                      <a:r>
                        <a:rPr lang="cs-CZ" sz="1400" baseline="0" dirty="0" smtClean="0">
                          <a:solidFill>
                            <a:srgbClr val="000000"/>
                          </a:solidFill>
                          <a:effectLst/>
                          <a:latin typeface="Calibri"/>
                          <a:ea typeface="Times New Roman"/>
                          <a:cs typeface="Times New Roman"/>
                        </a:rPr>
                        <a:t> Marie</a:t>
                      </a:r>
                      <a:endParaRPr lang="cs-CZ" sz="1100" dirty="0">
                        <a:effectLst/>
                        <a:latin typeface="Calibri"/>
                        <a:ea typeface="Calibri"/>
                        <a:cs typeface="Times New Roman"/>
                      </a:endParaRPr>
                    </a:p>
                  </a:txBody>
                  <a:tcPr marL="44450" marR="44450" marT="0" marB="0" anchor="b">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CCFF99"/>
                    </a:solidFill>
                  </a:tcPr>
                </a:tc>
              </a:tr>
              <a:tr h="306397">
                <a:tc>
                  <a:txBody>
                    <a:bodyPr/>
                    <a:lstStyle/>
                    <a:p>
                      <a:pPr algn="l">
                        <a:lnSpc>
                          <a:spcPct val="115000"/>
                        </a:lnSpc>
                        <a:spcAft>
                          <a:spcPts val="0"/>
                        </a:spcAft>
                      </a:pPr>
                      <a:r>
                        <a:rPr lang="cs-CZ" sz="1400" b="1">
                          <a:solidFill>
                            <a:srgbClr val="000000"/>
                          </a:solidFill>
                          <a:effectLst/>
                          <a:latin typeface="Calibri"/>
                          <a:ea typeface="Times New Roman"/>
                          <a:cs typeface="Times New Roman"/>
                        </a:rPr>
                        <a:t>Název:</a:t>
                      </a:r>
                      <a:endParaRPr lang="cs-CZ" sz="1100">
                        <a:effectLst/>
                        <a:latin typeface="Calibri"/>
                        <a:ea typeface="Calibri"/>
                        <a:cs typeface="Times New Roman"/>
                      </a:endParaRPr>
                    </a:p>
                  </a:txBody>
                  <a:tcPr marL="44450" marR="44450" marT="0" marB="0" anchor="b">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2D050"/>
                    </a:solidFill>
                  </a:tcPr>
                </a:tc>
                <a:tc>
                  <a:txBody>
                    <a:bodyPr/>
                    <a:lstStyle/>
                    <a:p>
                      <a:pPr algn="l">
                        <a:lnSpc>
                          <a:spcPct val="115000"/>
                        </a:lnSpc>
                        <a:spcAft>
                          <a:spcPts val="0"/>
                        </a:spcAft>
                      </a:pPr>
                      <a:r>
                        <a:rPr lang="cs-CZ" sz="1400" b="1">
                          <a:solidFill>
                            <a:srgbClr val="000000"/>
                          </a:solidFill>
                          <a:effectLst/>
                          <a:latin typeface="Calibri"/>
                          <a:ea typeface="Times New Roman"/>
                          <a:cs typeface="Times New Roman"/>
                        </a:rPr>
                        <a:t> </a:t>
                      </a:r>
                      <a:endParaRPr lang="cs-CZ" sz="1100">
                        <a:effectLst/>
                        <a:latin typeface="Calibri"/>
                        <a:ea typeface="Calibri"/>
                        <a:cs typeface="Times New Roman"/>
                      </a:endParaRPr>
                    </a:p>
                  </a:txBody>
                  <a:tcPr marL="44450" marR="44450" marT="0" marB="0">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9FF66"/>
                    </a:solidFill>
                  </a:tcPr>
                </a:tc>
                <a:tc>
                  <a:txBody>
                    <a:bodyPr/>
                    <a:lstStyle/>
                    <a:p>
                      <a:pPr algn="ctr">
                        <a:lnSpc>
                          <a:spcPct val="115000"/>
                        </a:lnSpc>
                        <a:spcAft>
                          <a:spcPts val="0"/>
                        </a:spcAft>
                      </a:pPr>
                      <a:r>
                        <a:rPr lang="cs-CZ" sz="1400" dirty="0" smtClean="0">
                          <a:solidFill>
                            <a:srgbClr val="000000"/>
                          </a:solidFill>
                          <a:effectLst/>
                          <a:latin typeface="Calibri"/>
                          <a:ea typeface="Times New Roman"/>
                          <a:cs typeface="Times New Roman"/>
                        </a:rPr>
                        <a:t>VY_32_INOVACE_11B_12_PRACOVNÍ</a:t>
                      </a:r>
                      <a:r>
                        <a:rPr lang="cs-CZ" sz="1400" baseline="0" dirty="0" smtClean="0">
                          <a:solidFill>
                            <a:srgbClr val="000000"/>
                          </a:solidFill>
                          <a:effectLst/>
                          <a:latin typeface="Calibri"/>
                          <a:ea typeface="Times New Roman"/>
                          <a:cs typeface="Times New Roman"/>
                        </a:rPr>
                        <a:t> ČINNOSTI</a:t>
                      </a:r>
                      <a:endParaRPr lang="cs-CZ" sz="1100" dirty="0">
                        <a:effectLst/>
                        <a:latin typeface="Calibri"/>
                        <a:ea typeface="Calibri"/>
                        <a:cs typeface="Times New Roman"/>
                      </a:endParaRPr>
                    </a:p>
                  </a:txBody>
                  <a:tcPr marL="44450" marR="44450" marT="0" marB="0" anchor="b">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CCFF99"/>
                    </a:solidFill>
                  </a:tcPr>
                </a:tc>
              </a:tr>
              <a:tr h="306397">
                <a:tc>
                  <a:txBody>
                    <a:bodyPr/>
                    <a:lstStyle/>
                    <a:p>
                      <a:pPr algn="l">
                        <a:lnSpc>
                          <a:spcPct val="115000"/>
                        </a:lnSpc>
                        <a:spcAft>
                          <a:spcPts val="0"/>
                        </a:spcAft>
                      </a:pPr>
                      <a:r>
                        <a:rPr lang="cs-CZ" sz="1400" b="1">
                          <a:solidFill>
                            <a:srgbClr val="000000"/>
                          </a:solidFill>
                          <a:effectLst/>
                          <a:latin typeface="Calibri"/>
                          <a:ea typeface="Times New Roman"/>
                          <a:cs typeface="Times New Roman"/>
                        </a:rPr>
                        <a:t>Téma:</a:t>
                      </a:r>
                      <a:endParaRPr lang="cs-CZ" sz="1100">
                        <a:effectLst/>
                        <a:latin typeface="Calibri"/>
                        <a:ea typeface="Calibri"/>
                        <a:cs typeface="Times New Roman"/>
                      </a:endParaRPr>
                    </a:p>
                  </a:txBody>
                  <a:tcPr marL="44450" marR="44450" marT="0" marB="0" anchor="b">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2D050"/>
                    </a:solidFill>
                  </a:tcPr>
                </a:tc>
                <a:tc>
                  <a:txBody>
                    <a:bodyPr/>
                    <a:lstStyle/>
                    <a:p>
                      <a:pPr algn="l">
                        <a:lnSpc>
                          <a:spcPct val="115000"/>
                        </a:lnSpc>
                        <a:spcAft>
                          <a:spcPts val="0"/>
                        </a:spcAft>
                      </a:pPr>
                      <a:r>
                        <a:rPr lang="cs-CZ" sz="1400" b="1">
                          <a:solidFill>
                            <a:srgbClr val="000000"/>
                          </a:solidFill>
                          <a:effectLst/>
                          <a:latin typeface="Calibri"/>
                          <a:ea typeface="Times New Roman"/>
                          <a:cs typeface="Times New Roman"/>
                        </a:rPr>
                        <a:t> </a:t>
                      </a:r>
                      <a:endParaRPr lang="cs-CZ" sz="1100">
                        <a:effectLst/>
                        <a:latin typeface="Calibri"/>
                        <a:ea typeface="Calibri"/>
                        <a:cs typeface="Times New Roman"/>
                      </a:endParaRPr>
                    </a:p>
                  </a:txBody>
                  <a:tcPr marL="44450" marR="44450" marT="0" marB="0">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9FF66"/>
                    </a:solidFill>
                  </a:tcPr>
                </a:tc>
                <a:tc>
                  <a:txBody>
                    <a:bodyPr/>
                    <a:lstStyle/>
                    <a:p>
                      <a:pPr algn="ctr">
                        <a:lnSpc>
                          <a:spcPct val="115000"/>
                        </a:lnSpc>
                        <a:spcAft>
                          <a:spcPts val="0"/>
                        </a:spcAft>
                      </a:pPr>
                      <a:r>
                        <a:rPr lang="cs-CZ" sz="1400" dirty="0" smtClean="0">
                          <a:solidFill>
                            <a:srgbClr val="000000"/>
                          </a:solidFill>
                          <a:effectLst/>
                          <a:latin typeface="Calibri"/>
                          <a:ea typeface="Calibri"/>
                          <a:cs typeface="Times New Roman"/>
                        </a:rPr>
                        <a:t>PLASTY – RUČNÍ</a:t>
                      </a:r>
                      <a:r>
                        <a:rPr lang="cs-CZ" sz="1400" baseline="0" dirty="0" smtClean="0">
                          <a:solidFill>
                            <a:srgbClr val="000000"/>
                          </a:solidFill>
                          <a:effectLst/>
                          <a:latin typeface="Calibri"/>
                          <a:ea typeface="Calibri"/>
                          <a:cs typeface="Times New Roman"/>
                        </a:rPr>
                        <a:t> OBRÁBĚNÍ</a:t>
                      </a:r>
                      <a:endParaRPr lang="cs-CZ" sz="1100" dirty="0">
                        <a:effectLst/>
                        <a:latin typeface="Calibri"/>
                        <a:ea typeface="Calibri"/>
                        <a:cs typeface="Times New Roman"/>
                      </a:endParaRPr>
                    </a:p>
                  </a:txBody>
                  <a:tcPr marL="44450" marR="44450" marT="0" marB="0" anchor="b">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CCFF99"/>
                    </a:solidFill>
                  </a:tcPr>
                </a:tc>
              </a:tr>
              <a:tr h="481267">
                <a:tc>
                  <a:txBody>
                    <a:bodyPr/>
                    <a:lstStyle/>
                    <a:p>
                      <a:pPr algn="l">
                        <a:lnSpc>
                          <a:spcPct val="115000"/>
                        </a:lnSpc>
                        <a:spcAft>
                          <a:spcPts val="0"/>
                        </a:spcAft>
                      </a:pPr>
                      <a:r>
                        <a:rPr lang="cs-CZ" sz="1400" b="1">
                          <a:solidFill>
                            <a:srgbClr val="000000"/>
                          </a:solidFill>
                          <a:effectLst/>
                          <a:latin typeface="Calibri"/>
                          <a:ea typeface="Times New Roman"/>
                          <a:cs typeface="Times New Roman"/>
                        </a:rPr>
                        <a:t>Datum ověření:</a:t>
                      </a:r>
                      <a:endParaRPr lang="cs-CZ" sz="1100">
                        <a:effectLst/>
                        <a:latin typeface="Calibri"/>
                        <a:ea typeface="Calibri"/>
                        <a:cs typeface="Times New Roman"/>
                      </a:endParaRPr>
                    </a:p>
                  </a:txBody>
                  <a:tcPr marL="44450" marR="44450" marT="0" marB="0" anchor="b">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2D050"/>
                    </a:solidFill>
                  </a:tcPr>
                </a:tc>
                <a:tc>
                  <a:txBody>
                    <a:bodyPr/>
                    <a:lstStyle/>
                    <a:p>
                      <a:pPr algn="l">
                        <a:lnSpc>
                          <a:spcPct val="115000"/>
                        </a:lnSpc>
                        <a:spcAft>
                          <a:spcPts val="0"/>
                        </a:spcAft>
                      </a:pPr>
                      <a:r>
                        <a:rPr lang="cs-CZ" sz="1400" b="1">
                          <a:solidFill>
                            <a:srgbClr val="000000"/>
                          </a:solidFill>
                          <a:effectLst/>
                          <a:latin typeface="Calibri"/>
                          <a:ea typeface="Times New Roman"/>
                          <a:cs typeface="Times New Roman"/>
                        </a:rPr>
                        <a:t> </a:t>
                      </a:r>
                      <a:endParaRPr lang="cs-CZ" sz="1100">
                        <a:effectLst/>
                        <a:latin typeface="Calibri"/>
                        <a:ea typeface="Calibri"/>
                        <a:cs typeface="Times New Roman"/>
                      </a:endParaRPr>
                    </a:p>
                  </a:txBody>
                  <a:tcPr marL="44450" marR="44450" marT="0" marB="0">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9FF66"/>
                    </a:solidFill>
                  </a:tcPr>
                </a:tc>
                <a:tc>
                  <a:txBody>
                    <a:bodyPr/>
                    <a:lstStyle/>
                    <a:p>
                      <a:pPr algn="ctr">
                        <a:lnSpc>
                          <a:spcPct val="115000"/>
                        </a:lnSpc>
                        <a:spcAft>
                          <a:spcPts val="0"/>
                        </a:spcAft>
                      </a:pPr>
                      <a:r>
                        <a:rPr lang="cs-CZ" sz="1400" dirty="0">
                          <a:solidFill>
                            <a:srgbClr val="000000"/>
                          </a:solidFill>
                          <a:effectLst/>
                          <a:latin typeface="Calibri"/>
                          <a:ea typeface="Times New Roman"/>
                          <a:cs typeface="Times New Roman"/>
                        </a:rPr>
                        <a:t>VM ověřen dne </a:t>
                      </a:r>
                      <a:r>
                        <a:rPr lang="cs-CZ" sz="1400" dirty="0" smtClean="0">
                          <a:solidFill>
                            <a:srgbClr val="000000"/>
                          </a:solidFill>
                          <a:effectLst/>
                          <a:latin typeface="Calibri"/>
                          <a:ea typeface="Times New Roman"/>
                          <a:cs typeface="Times New Roman"/>
                        </a:rPr>
                        <a:t>26.11.2012 </a:t>
                      </a:r>
                      <a:r>
                        <a:rPr lang="cs-CZ" sz="1400" dirty="0" smtClean="0">
                          <a:solidFill>
                            <a:srgbClr val="000000"/>
                          </a:solidFill>
                          <a:effectLst/>
                          <a:latin typeface="Calibri"/>
                          <a:ea typeface="Times New Roman"/>
                          <a:cs typeface="Times New Roman"/>
                        </a:rPr>
                        <a:t>v </a:t>
                      </a:r>
                      <a:r>
                        <a:rPr lang="cs-CZ" sz="1400" dirty="0" smtClean="0">
                          <a:solidFill>
                            <a:srgbClr val="000000"/>
                          </a:solidFill>
                          <a:effectLst/>
                          <a:latin typeface="Calibri"/>
                          <a:ea typeface="Times New Roman"/>
                          <a:cs typeface="Times New Roman"/>
                        </a:rPr>
                        <a:t>7.A</a:t>
                      </a:r>
                      <a:endParaRPr lang="cs-CZ" sz="1100" dirty="0">
                        <a:effectLst/>
                        <a:latin typeface="Calibri"/>
                        <a:ea typeface="Calibri"/>
                        <a:cs typeface="Times New Roman"/>
                      </a:endParaRPr>
                    </a:p>
                  </a:txBody>
                  <a:tcPr marL="44450" marR="44450" marT="0" marB="0" anchor="b">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CCFF99"/>
                    </a:solidFill>
                  </a:tcPr>
                </a:tc>
              </a:tr>
              <a:tr h="306397">
                <a:tc>
                  <a:txBody>
                    <a:bodyPr/>
                    <a:lstStyle/>
                    <a:p>
                      <a:pPr algn="l">
                        <a:lnSpc>
                          <a:spcPct val="115000"/>
                        </a:lnSpc>
                        <a:spcAft>
                          <a:spcPts val="0"/>
                        </a:spcAft>
                      </a:pPr>
                      <a:r>
                        <a:rPr lang="cs-CZ" sz="1400" b="1">
                          <a:solidFill>
                            <a:srgbClr val="000000"/>
                          </a:solidFill>
                          <a:effectLst/>
                          <a:latin typeface="Calibri"/>
                          <a:ea typeface="Times New Roman"/>
                          <a:cs typeface="Times New Roman"/>
                        </a:rPr>
                        <a:t>Číslo projektu:</a:t>
                      </a:r>
                      <a:endParaRPr lang="cs-CZ" sz="1100">
                        <a:effectLst/>
                        <a:latin typeface="Calibri"/>
                        <a:ea typeface="Calibri"/>
                        <a:cs typeface="Times New Roman"/>
                      </a:endParaRPr>
                    </a:p>
                  </a:txBody>
                  <a:tcPr marL="44450" marR="44450" marT="0" marB="0" anchor="b">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2D050"/>
                    </a:solidFill>
                  </a:tcPr>
                </a:tc>
                <a:tc>
                  <a:txBody>
                    <a:bodyPr/>
                    <a:lstStyle/>
                    <a:p>
                      <a:pPr algn="l">
                        <a:lnSpc>
                          <a:spcPct val="115000"/>
                        </a:lnSpc>
                        <a:spcAft>
                          <a:spcPts val="0"/>
                        </a:spcAft>
                      </a:pPr>
                      <a:r>
                        <a:rPr lang="cs-CZ" sz="1400" b="1">
                          <a:solidFill>
                            <a:srgbClr val="000000"/>
                          </a:solidFill>
                          <a:effectLst/>
                          <a:latin typeface="Calibri"/>
                          <a:ea typeface="Times New Roman"/>
                          <a:cs typeface="Times New Roman"/>
                        </a:rPr>
                        <a:t> </a:t>
                      </a:r>
                      <a:endParaRPr lang="cs-CZ" sz="1100">
                        <a:effectLst/>
                        <a:latin typeface="Calibri"/>
                        <a:ea typeface="Calibri"/>
                        <a:cs typeface="Times New Roman"/>
                      </a:endParaRPr>
                    </a:p>
                  </a:txBody>
                  <a:tcPr marL="44450" marR="44450" marT="0" marB="0">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9FF66"/>
                    </a:solidFill>
                  </a:tcPr>
                </a:tc>
                <a:tc>
                  <a:txBody>
                    <a:bodyPr/>
                    <a:lstStyle/>
                    <a:p>
                      <a:pPr algn="ctr">
                        <a:lnSpc>
                          <a:spcPct val="115000"/>
                        </a:lnSpc>
                        <a:spcAft>
                          <a:spcPts val="0"/>
                        </a:spcAft>
                      </a:pPr>
                      <a:r>
                        <a:rPr lang="cs-CZ" sz="1400" dirty="0">
                          <a:solidFill>
                            <a:srgbClr val="000000"/>
                          </a:solidFill>
                          <a:effectLst/>
                          <a:latin typeface="Arial"/>
                          <a:ea typeface="Times New Roman"/>
                          <a:cs typeface="Times New Roman"/>
                        </a:rPr>
                        <a:t>CZ.1.07/1.4.00/21.3215 </a:t>
                      </a:r>
                      <a:endParaRPr lang="cs-CZ" sz="1100" dirty="0">
                        <a:effectLst/>
                        <a:latin typeface="Calibri"/>
                        <a:ea typeface="Calibri"/>
                        <a:cs typeface="Times New Roman"/>
                      </a:endParaRPr>
                    </a:p>
                  </a:txBody>
                  <a:tcPr marL="44450" marR="44450" marT="0" marB="0" anchor="b">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CCFF99"/>
                    </a:solidFill>
                  </a:tcPr>
                </a:tc>
              </a:tr>
              <a:tr h="790734">
                <a:tc>
                  <a:txBody>
                    <a:bodyPr/>
                    <a:lstStyle/>
                    <a:p>
                      <a:pPr algn="l">
                        <a:lnSpc>
                          <a:spcPct val="115000"/>
                        </a:lnSpc>
                        <a:spcAft>
                          <a:spcPts val="0"/>
                        </a:spcAft>
                      </a:pPr>
                      <a:r>
                        <a:rPr lang="cs-CZ" sz="1400" b="1">
                          <a:solidFill>
                            <a:srgbClr val="000000"/>
                          </a:solidFill>
                          <a:effectLst/>
                          <a:latin typeface="Calibri"/>
                          <a:ea typeface="Times New Roman"/>
                          <a:cs typeface="Times New Roman"/>
                        </a:rPr>
                        <a:t>Anotace:</a:t>
                      </a:r>
                      <a:endParaRPr lang="cs-CZ" sz="1100">
                        <a:effectLst/>
                        <a:latin typeface="Calibri"/>
                        <a:ea typeface="Calibri"/>
                        <a:cs typeface="Times New Roman"/>
                      </a:endParaRPr>
                    </a:p>
                  </a:txBody>
                  <a:tcPr marL="44450" marR="44450" marT="0" marB="0">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2D050"/>
                    </a:solidFill>
                  </a:tcPr>
                </a:tc>
                <a:tc>
                  <a:txBody>
                    <a:bodyPr/>
                    <a:lstStyle/>
                    <a:p>
                      <a:pPr algn="l">
                        <a:lnSpc>
                          <a:spcPct val="115000"/>
                        </a:lnSpc>
                        <a:spcAft>
                          <a:spcPts val="0"/>
                        </a:spcAft>
                      </a:pPr>
                      <a:r>
                        <a:rPr lang="cs-CZ" sz="1400" b="1">
                          <a:solidFill>
                            <a:srgbClr val="000000"/>
                          </a:solidFill>
                          <a:effectLst/>
                          <a:latin typeface="Calibri"/>
                          <a:ea typeface="Times New Roman"/>
                          <a:cs typeface="Times New Roman"/>
                        </a:rPr>
                        <a:t> </a:t>
                      </a:r>
                      <a:endParaRPr lang="cs-CZ" sz="1100">
                        <a:effectLst/>
                        <a:latin typeface="Calibri"/>
                        <a:ea typeface="Calibri"/>
                        <a:cs typeface="Times New Roman"/>
                      </a:endParaRPr>
                    </a:p>
                  </a:txBody>
                  <a:tcPr marL="44450" marR="44450" marT="0" marB="0">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9FF66"/>
                    </a:solidFill>
                  </a:tcPr>
                </a:tc>
                <a:tc>
                  <a:txBody>
                    <a:bodyPr/>
                    <a:lstStyle/>
                    <a:p>
                      <a:pPr algn="ctr">
                        <a:lnSpc>
                          <a:spcPct val="100000"/>
                        </a:lnSpc>
                        <a:spcAft>
                          <a:spcPts val="0"/>
                        </a:spcAft>
                      </a:pPr>
                      <a:r>
                        <a:rPr lang="cs-CZ" sz="1400" dirty="0" smtClean="0">
                          <a:solidFill>
                            <a:srgbClr val="000000"/>
                          </a:solidFill>
                          <a:effectLst/>
                          <a:latin typeface="Calibri"/>
                          <a:ea typeface="Times New Roman"/>
                          <a:cs typeface="Times New Roman"/>
                        </a:rPr>
                        <a:t>DUM je určen k výkladu učiva. Žáci se seznamují se základními pracovními operacemi</a:t>
                      </a:r>
                      <a:r>
                        <a:rPr lang="cs-CZ" sz="1400" baseline="0" dirty="0" smtClean="0">
                          <a:solidFill>
                            <a:srgbClr val="000000"/>
                          </a:solidFill>
                          <a:effectLst/>
                          <a:latin typeface="Calibri"/>
                          <a:ea typeface="Times New Roman"/>
                          <a:cs typeface="Times New Roman"/>
                        </a:rPr>
                        <a:t>  při obrábění plastů, zopakují si pravidla pro bezpečnou práci s plasty</a:t>
                      </a:r>
                      <a:r>
                        <a:rPr lang="cs-CZ" sz="1400" baseline="0" dirty="0" smtClean="0">
                          <a:solidFill>
                            <a:srgbClr val="000000"/>
                          </a:solidFill>
                          <a:effectLst/>
                          <a:latin typeface="Calibri"/>
                          <a:ea typeface="Times New Roman"/>
                          <a:cs typeface="Times New Roman"/>
                        </a:rPr>
                        <a:t>.</a:t>
                      </a:r>
                      <a:r>
                        <a:rPr lang="cs-CZ" sz="1400" dirty="0" smtClean="0">
                          <a:solidFill>
                            <a:srgbClr val="000000"/>
                          </a:solidFill>
                          <a:effectLst/>
                          <a:latin typeface="Calibri"/>
                          <a:ea typeface="Times New Roman"/>
                          <a:cs typeface="Times New Roman"/>
                        </a:rPr>
                        <a:t> </a:t>
                      </a:r>
                      <a:r>
                        <a:rPr lang="cs-CZ" sz="1400" dirty="0">
                          <a:solidFill>
                            <a:srgbClr val="000000"/>
                          </a:solidFill>
                          <a:effectLst/>
                          <a:latin typeface="Calibri"/>
                          <a:ea typeface="Times New Roman"/>
                          <a:cs typeface="Times New Roman"/>
                        </a:rPr>
                        <a:t> </a:t>
                      </a:r>
                      <a:endParaRPr lang="cs-CZ" sz="1100" dirty="0">
                        <a:effectLst/>
                        <a:latin typeface="Calibri"/>
                        <a:ea typeface="Calibri"/>
                        <a:cs typeface="Times New Roman"/>
                      </a:endParaRPr>
                    </a:p>
                  </a:txBody>
                  <a:tcPr marL="44450" marR="44450" marT="0" marB="0" anchor="b">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CCFF99"/>
                    </a:solidFill>
                  </a:tcPr>
                </a:tc>
              </a:tr>
            </a:tbl>
          </a:graphicData>
        </a:graphic>
      </p:graphicFrame>
      <p:pic>
        <p:nvPicPr>
          <p:cNvPr id="8194" name="Obrázek 0" descr="Popis: logo EU.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11560" y="404664"/>
            <a:ext cx="7903033" cy="847725"/>
          </a:xfrm>
          <a:prstGeom prst="rect">
            <a:avLst/>
          </a:prstGeom>
          <a:noFill/>
          <a:extLst>
            <a:ext uri="{909E8E84-426E-40DD-AFC4-6F175D3DCCD1}">
              <a14:hiddenFill xmlns:a14="http://schemas.microsoft.com/office/drawing/2010/main" xmlns="">
                <a:solidFill>
                  <a:srgbClr val="FFFFFF"/>
                </a:solidFill>
              </a14:hiddenFill>
            </a:ext>
          </a:extLst>
        </p:spPr>
      </p:pic>
      <p:pic>
        <p:nvPicPr>
          <p:cNvPr id="8193" name="obrázek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491880" y="1988840"/>
            <a:ext cx="2152650" cy="781050"/>
          </a:xfrm>
          <a:prstGeom prst="rect">
            <a:avLst/>
          </a:prstGeom>
          <a:noFill/>
          <a:extLst>
            <a:ext uri="{909E8E84-426E-40DD-AFC4-6F175D3DCCD1}">
              <a14:hiddenFill xmlns:a14="http://schemas.microsoft.com/office/drawing/2010/main" xmlns="">
                <a:solidFill>
                  <a:srgbClr val="FFFFFF"/>
                </a:solidFill>
              </a14:hiddenFill>
            </a:ext>
          </a:extLst>
        </p:spPr>
      </p:pic>
      <p:sp>
        <p:nvSpPr>
          <p:cNvPr id="3" name="Rectangle 3"/>
          <p:cNvSpPr>
            <a:spLocks noChangeArrowheads="1"/>
          </p:cNvSpPr>
          <p:nvPr/>
        </p:nvSpPr>
        <p:spPr bwMode="auto">
          <a:xfrm>
            <a:off x="1368425" y="2224088"/>
            <a:ext cx="7019999"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cs-CZ"/>
          </a:p>
        </p:txBody>
      </p:sp>
      <p:sp>
        <p:nvSpPr>
          <p:cNvPr id="4" name="Rectangle 4"/>
          <p:cNvSpPr>
            <a:spLocks noChangeArrowheads="1"/>
          </p:cNvSpPr>
          <p:nvPr/>
        </p:nvSpPr>
        <p:spPr bwMode="auto">
          <a:xfrm>
            <a:off x="683568" y="1340768"/>
            <a:ext cx="7759017" cy="80021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bmk="OLE_LINK4">
                <a:ln>
                  <a:noFill/>
                </a:ln>
                <a:solidFill>
                  <a:schemeClr val="tx1"/>
                </a:solidFill>
                <a:effectLst/>
                <a:latin typeface="Times New Roman" pitchFamily="18" charset="0"/>
                <a:ea typeface="Calibri" pitchFamily="34" charset="0"/>
                <a:cs typeface="Times New Roman" pitchFamily="18" charset="0"/>
              </a:rPr>
              <a:t>Tento materi</a:t>
            </a:r>
            <a:r>
              <a:rPr kumimoji="0" lang="cs-CZ" sz="1400" b="0" i="0" u="none" strike="noStrike" cap="none" normalizeH="0" baseline="0" dirty="0" smtClean="0" bmk="OLE_LINK4">
                <a:ln>
                  <a:noFill/>
                </a:ln>
                <a:solidFill>
                  <a:schemeClr val="tx1"/>
                </a:solidFill>
                <a:effectLst/>
                <a:latin typeface="Calibri"/>
                <a:ea typeface="Calibri" pitchFamily="34" charset="0"/>
                <a:cs typeface="Times New Roman" pitchFamily="18" charset="0"/>
              </a:rPr>
              <a:t>á</a:t>
            </a:r>
            <a:r>
              <a:rPr kumimoji="0" lang="cs-CZ" sz="1400" b="0" i="0" u="none" strike="noStrike" cap="none" normalizeH="0" baseline="0" dirty="0" smtClean="0" bmk="OLE_LINK4">
                <a:ln>
                  <a:noFill/>
                </a:ln>
                <a:solidFill>
                  <a:schemeClr val="tx1"/>
                </a:solidFill>
                <a:effectLst/>
                <a:latin typeface="Times New Roman" pitchFamily="18" charset="0"/>
                <a:ea typeface="Calibri" pitchFamily="34" charset="0"/>
                <a:cs typeface="Times New Roman" pitchFamily="18" charset="0"/>
              </a:rPr>
              <a:t>l byl vytvořen </a:t>
            </a:r>
            <a:r>
              <a:rPr kumimoji="0" lang="cs-CZ" sz="1400" b="0" i="0" u="none" strike="noStrike" cap="none" normalizeH="0" baseline="0" dirty="0" smtClean="0" bmk="OLE_LINK4">
                <a:ln>
                  <a:noFill/>
                </a:ln>
                <a:solidFill>
                  <a:schemeClr val="tx1"/>
                </a:solidFill>
                <a:effectLst/>
                <a:latin typeface="Calibri"/>
                <a:ea typeface="Calibri" pitchFamily="34" charset="0"/>
                <a:cs typeface="Times New Roman" pitchFamily="18" charset="0"/>
              </a:rPr>
              <a:t>v </a:t>
            </a:r>
            <a:r>
              <a:rPr kumimoji="0" lang="cs-CZ" sz="1400" b="0" i="0" u="none" strike="noStrike" cap="none" normalizeH="0" baseline="0" dirty="0" smtClean="0" bmk="OLE_LINK4">
                <a:ln>
                  <a:noFill/>
                </a:ln>
                <a:solidFill>
                  <a:schemeClr val="tx1"/>
                </a:solidFill>
                <a:effectLst/>
                <a:latin typeface="Times New Roman" pitchFamily="18" charset="0"/>
                <a:ea typeface="Calibri" pitchFamily="34" charset="0"/>
                <a:cs typeface="Times New Roman" pitchFamily="18" charset="0"/>
              </a:rPr>
              <a:t>r</a:t>
            </a:r>
            <a:r>
              <a:rPr kumimoji="0" lang="cs-CZ" sz="1400" b="0" i="0" u="none" strike="noStrike" cap="none" normalizeH="0" baseline="0" dirty="0" smtClean="0" bmk="OLE_LINK4">
                <a:ln>
                  <a:noFill/>
                </a:ln>
                <a:solidFill>
                  <a:schemeClr val="tx1"/>
                </a:solidFill>
                <a:effectLst/>
                <a:latin typeface="Calibri"/>
                <a:ea typeface="Calibri" pitchFamily="34" charset="0"/>
                <a:cs typeface="Times New Roman" pitchFamily="18" charset="0"/>
              </a:rPr>
              <a:t>á</a:t>
            </a:r>
            <a:r>
              <a:rPr kumimoji="0" lang="cs-CZ" sz="1400" b="0" i="0" u="none" strike="noStrike" cap="none" normalizeH="0" baseline="0" dirty="0" smtClean="0" bmk="OLE_LINK4">
                <a:ln>
                  <a:noFill/>
                </a:ln>
                <a:solidFill>
                  <a:schemeClr val="tx1"/>
                </a:solidFill>
                <a:effectLst/>
                <a:latin typeface="Times New Roman" pitchFamily="18" charset="0"/>
                <a:ea typeface="Calibri" pitchFamily="34" charset="0"/>
                <a:cs typeface="Times New Roman" pitchFamily="18" charset="0"/>
              </a:rPr>
              <a:t>mci </a:t>
            </a:r>
            <a:r>
              <a:rPr kumimoji="0" lang="cs-CZ" sz="1400" b="0" i="0" u="none" strike="noStrike" cap="none" normalizeH="0" baseline="0" dirty="0" smtClean="0" bmk="OLE_LINK4">
                <a:ln>
                  <a:noFill/>
                </a:ln>
                <a:solidFill>
                  <a:schemeClr val="tx1"/>
                </a:solidFill>
                <a:effectLst/>
                <a:latin typeface="Times New Roman" pitchFamily="18" charset="0"/>
                <a:ea typeface="Calibri" pitchFamily="34" charset="0"/>
                <a:cs typeface="Times New Roman" pitchFamily="18" charset="0"/>
              </a:rPr>
              <a:t>projektu EU pen</a:t>
            </a:r>
            <a:r>
              <a:rPr kumimoji="0" lang="cs-CZ" sz="1400" b="0" i="0" u="none" strike="noStrike" cap="none" normalizeH="0" baseline="0" dirty="0" smtClean="0" bmk="OLE_LINK4">
                <a:ln>
                  <a:noFill/>
                </a:ln>
                <a:solidFill>
                  <a:schemeClr val="tx1"/>
                </a:solidFill>
                <a:effectLst/>
                <a:latin typeface="Calibri"/>
                <a:ea typeface="Calibri" pitchFamily="34" charset="0"/>
                <a:cs typeface="Times New Roman" pitchFamily="18" charset="0"/>
              </a:rPr>
              <a:t>í</a:t>
            </a:r>
            <a:r>
              <a:rPr kumimoji="0" lang="cs-CZ" sz="1400" b="0" i="0" u="none" strike="noStrike" cap="none" normalizeH="0" baseline="0" dirty="0" smtClean="0" bmk="OLE_LINK4">
                <a:ln>
                  <a:noFill/>
                </a:ln>
                <a:solidFill>
                  <a:schemeClr val="tx1"/>
                </a:solidFill>
                <a:effectLst/>
                <a:latin typeface="Times New Roman" pitchFamily="18" charset="0"/>
                <a:ea typeface="Calibri" pitchFamily="34" charset="0"/>
                <a:cs typeface="Times New Roman" pitchFamily="18" charset="0"/>
              </a:rPr>
              <a:t>ze </a:t>
            </a:r>
            <a:r>
              <a:rPr kumimoji="0" lang="cs-CZ" sz="1400" b="0" i="0" u="none" strike="noStrike" cap="none" normalizeH="0" baseline="0" dirty="0" smtClean="0" bmk="OLE_LINK4">
                <a:ln>
                  <a:noFill/>
                </a:ln>
                <a:solidFill>
                  <a:schemeClr val="tx1"/>
                </a:solidFill>
                <a:effectLst/>
                <a:latin typeface="Calibri"/>
                <a:ea typeface="Calibri" pitchFamily="34" charset="0"/>
                <a:cs typeface="Times New Roman" pitchFamily="18" charset="0"/>
              </a:rPr>
              <a:t>š</a:t>
            </a:r>
            <a:r>
              <a:rPr kumimoji="0" lang="cs-CZ" sz="1400" b="0" i="0" u="none" strike="noStrike" cap="none" normalizeH="0" baseline="0" dirty="0" smtClean="0" bmk="OLE_LINK4">
                <a:ln>
                  <a:noFill/>
                </a:ln>
                <a:solidFill>
                  <a:schemeClr val="tx1"/>
                </a:solidFill>
                <a:effectLst/>
                <a:latin typeface="Times New Roman" pitchFamily="18" charset="0"/>
                <a:ea typeface="Calibri" pitchFamily="34" charset="0"/>
                <a:cs typeface="Times New Roman" pitchFamily="18" charset="0"/>
              </a:rPr>
              <a:t>kol</a:t>
            </a:r>
            <a:r>
              <a:rPr kumimoji="0" lang="cs-CZ" sz="1400" b="0" i="0" u="none" strike="noStrike" cap="none" normalizeH="0" baseline="0" dirty="0" smtClean="0" bmk="OLE_LINK4">
                <a:ln>
                  <a:noFill/>
                </a:ln>
                <a:solidFill>
                  <a:schemeClr val="tx1"/>
                </a:solidFill>
                <a:effectLst/>
                <a:latin typeface="Calibri"/>
                <a:ea typeface="Calibri" pitchFamily="34" charset="0"/>
                <a:cs typeface="Times New Roman" pitchFamily="18" charset="0"/>
              </a:rPr>
              <a:t>á</a:t>
            </a:r>
            <a:r>
              <a:rPr kumimoji="0" lang="cs-CZ" sz="1400" b="0" i="0" u="none" strike="noStrike" cap="none" normalizeH="0" baseline="0" dirty="0" smtClean="0" bmk="OLE_LINK4">
                <a:ln>
                  <a:noFill/>
                </a:ln>
                <a:solidFill>
                  <a:schemeClr val="tx1"/>
                </a:solidFill>
                <a:effectLst/>
                <a:latin typeface="Times New Roman" pitchFamily="18" charset="0"/>
                <a:ea typeface="Calibri" pitchFamily="34" charset="0"/>
                <a:cs typeface="Times New Roman" pitchFamily="18" charset="0"/>
              </a:rPr>
              <a:t>m</a:t>
            </a:r>
            <a:endParaRPr kumimoji="0" lang="cs-CZ" sz="1100" b="0" i="0" u="none" strike="noStrike" cap="none" normalizeH="0" baseline="0" dirty="0" smtClean="0" bmk="OLE_LINK4">
              <a:ln>
                <a:noFill/>
              </a:ln>
              <a:solidFill>
                <a:schemeClr val="tx1"/>
              </a:solidFill>
              <a:effectLst/>
              <a:latin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cs-CZ" sz="1400" b="0" i="0" u="none" strike="noStrike" cap="none" normalizeH="0" baseline="0" dirty="0" smtClean="0" bmk="OLE_LINK4">
                <a:ln>
                  <a:noFill/>
                </a:ln>
                <a:solidFill>
                  <a:schemeClr val="tx1"/>
                </a:solidFill>
                <a:effectLst/>
                <a:latin typeface="Times New Roman" pitchFamily="18" charset="0"/>
                <a:ea typeface="Calibri" pitchFamily="34" charset="0"/>
                <a:cs typeface="Times New Roman" pitchFamily="18" charset="0"/>
              </a:rPr>
              <a:t>Operačn</a:t>
            </a:r>
            <a:r>
              <a:rPr kumimoji="0" lang="cs-CZ" sz="1400" b="0" i="0" u="none" strike="noStrike" cap="none" normalizeH="0" baseline="0" dirty="0" smtClean="0" bmk="OLE_LINK4">
                <a:ln>
                  <a:noFill/>
                </a:ln>
                <a:solidFill>
                  <a:schemeClr val="tx1"/>
                </a:solidFill>
                <a:effectLst/>
                <a:latin typeface="Calibri"/>
                <a:ea typeface="Calibri" pitchFamily="34" charset="0"/>
                <a:cs typeface="Times New Roman" pitchFamily="18" charset="0"/>
              </a:rPr>
              <a:t>í</a:t>
            </a:r>
            <a:r>
              <a:rPr kumimoji="0" lang="cs-CZ" sz="1400" b="0" i="0" u="none" strike="noStrike" cap="none" normalizeH="0" baseline="0" dirty="0" smtClean="0" bmk="OLE_LINK4">
                <a:ln>
                  <a:noFill/>
                </a:ln>
                <a:solidFill>
                  <a:schemeClr val="tx1"/>
                </a:solidFill>
                <a:effectLst/>
                <a:latin typeface="Times New Roman" pitchFamily="18" charset="0"/>
                <a:ea typeface="Calibri" pitchFamily="34" charset="0"/>
                <a:cs typeface="Times New Roman" pitchFamily="18" charset="0"/>
              </a:rPr>
              <a:t>ho programu Vzděl</a:t>
            </a:r>
            <a:r>
              <a:rPr kumimoji="0" lang="cs-CZ" sz="1400" b="0" i="0" u="none" strike="noStrike" cap="none" normalizeH="0" baseline="0" dirty="0" smtClean="0" bmk="OLE_LINK4">
                <a:ln>
                  <a:noFill/>
                </a:ln>
                <a:solidFill>
                  <a:schemeClr val="tx1"/>
                </a:solidFill>
                <a:effectLst/>
                <a:latin typeface="Calibri"/>
                <a:ea typeface="Calibri" pitchFamily="34" charset="0"/>
                <a:cs typeface="Times New Roman" pitchFamily="18" charset="0"/>
              </a:rPr>
              <a:t>á</a:t>
            </a:r>
            <a:r>
              <a:rPr kumimoji="0" lang="cs-CZ" sz="1400" b="0" i="0" u="none" strike="noStrike" cap="none" normalizeH="0" baseline="0" dirty="0" smtClean="0" bmk="OLE_LINK4">
                <a:ln>
                  <a:noFill/>
                </a:ln>
                <a:solidFill>
                  <a:schemeClr val="tx1"/>
                </a:solidFill>
                <a:effectLst/>
                <a:latin typeface="Times New Roman" pitchFamily="18" charset="0"/>
                <a:ea typeface="Calibri" pitchFamily="34" charset="0"/>
                <a:cs typeface="Times New Roman" pitchFamily="18" charset="0"/>
              </a:rPr>
              <a:t>v</a:t>
            </a:r>
            <a:r>
              <a:rPr kumimoji="0" lang="cs-CZ" sz="1400" b="0" i="0" u="none" strike="noStrike" cap="none" normalizeH="0" baseline="0" dirty="0" smtClean="0" bmk="OLE_LINK4">
                <a:ln>
                  <a:noFill/>
                </a:ln>
                <a:solidFill>
                  <a:schemeClr val="tx1"/>
                </a:solidFill>
                <a:effectLst/>
                <a:latin typeface="Calibri"/>
                <a:ea typeface="Calibri" pitchFamily="34" charset="0"/>
                <a:cs typeface="Times New Roman" pitchFamily="18" charset="0"/>
              </a:rPr>
              <a:t>á</a:t>
            </a:r>
            <a:r>
              <a:rPr kumimoji="0" lang="cs-CZ" sz="1400" b="0" i="0" u="none" strike="noStrike" cap="none" normalizeH="0" baseline="0" dirty="0" smtClean="0" bmk="OLE_LINK4">
                <a:ln>
                  <a:noFill/>
                </a:ln>
                <a:solidFill>
                  <a:schemeClr val="tx1"/>
                </a:solidFill>
                <a:effectLst/>
                <a:latin typeface="Times New Roman" pitchFamily="18" charset="0"/>
                <a:ea typeface="Calibri" pitchFamily="34" charset="0"/>
                <a:cs typeface="Times New Roman" pitchFamily="18" charset="0"/>
              </a:rPr>
              <a:t>n</a:t>
            </a:r>
            <a:r>
              <a:rPr kumimoji="0" lang="cs-CZ" sz="1400" b="0" i="0" u="none" strike="noStrike" cap="none" normalizeH="0" baseline="0" dirty="0" smtClean="0" bmk="OLE_LINK4">
                <a:ln>
                  <a:noFill/>
                </a:ln>
                <a:solidFill>
                  <a:schemeClr val="tx1"/>
                </a:solidFill>
                <a:effectLst/>
                <a:latin typeface="Calibri"/>
                <a:ea typeface="Calibri" pitchFamily="34" charset="0"/>
                <a:cs typeface="Times New Roman" pitchFamily="18" charset="0"/>
              </a:rPr>
              <a:t>í</a:t>
            </a:r>
            <a:r>
              <a:rPr kumimoji="0" lang="cs-CZ" sz="1400" b="0" i="0" u="none" strike="noStrike" cap="none" normalizeH="0" baseline="0" dirty="0" smtClean="0" bmk="OLE_LINK4">
                <a:ln>
                  <a:noFill/>
                </a:ln>
                <a:solidFill>
                  <a:schemeClr val="tx1"/>
                </a:solidFill>
                <a:effectLst/>
                <a:latin typeface="Times New Roman" pitchFamily="18" charset="0"/>
                <a:ea typeface="Calibri" pitchFamily="34" charset="0"/>
                <a:cs typeface="Times New Roman" pitchFamily="18" charset="0"/>
              </a:rPr>
              <a:t> pro konkurenceschopnost</a:t>
            </a:r>
            <a:endParaRPr kumimoji="0" lang="cs-CZ" sz="11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s-CZ" sz="1800" b="0" i="0" u="none" strike="noStrike" cap="none" normalizeH="0" baseline="0" dirty="0" smtClean="0">
              <a:ln>
                <a:noFill/>
              </a:ln>
              <a:solidFill>
                <a:schemeClr val="tx1"/>
              </a:solidFill>
              <a:effectLst/>
              <a:latin typeface="Arial" pitchFamily="34" charset="0"/>
            </a:endParaRPr>
          </a:p>
        </p:txBody>
      </p:sp>
      <p:sp>
        <p:nvSpPr>
          <p:cNvPr id="5" name="Rectangle 5"/>
          <p:cNvSpPr>
            <a:spLocks noChangeArrowheads="1"/>
          </p:cNvSpPr>
          <p:nvPr/>
        </p:nvSpPr>
        <p:spPr bwMode="auto">
          <a:xfrm>
            <a:off x="1368425" y="3986213"/>
            <a:ext cx="9144000" cy="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smtClean="0">
              <a:ln>
                <a:noFill/>
              </a:ln>
              <a:solidFill>
                <a:schemeClr val="tx1"/>
              </a:solidFill>
              <a:effectLst/>
              <a:latin typeface="Arial" pitchFamily="34" charset="0"/>
            </a:endParaRPr>
          </a:p>
        </p:txBody>
      </p:sp>
    </p:spTree>
    <p:extLst>
      <p:ext uri="{BB962C8B-B14F-4D97-AF65-F5344CB8AC3E}">
        <p14:creationId xmlns:p14="http://schemas.microsoft.com/office/powerpoint/2010/main" xmlns="" val="359360485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txBox="1">
            <a:spLocks/>
          </p:cNvSpPr>
          <p:nvPr/>
        </p:nvSpPr>
        <p:spPr>
          <a:xfrm>
            <a:off x="251520" y="0"/>
            <a:ext cx="7560840" cy="887759"/>
          </a:xfrm>
          <a:prstGeom prst="rect">
            <a:avLst/>
          </a:prstGeom>
        </p:spPr>
        <p:txBody>
          <a:bodyPr rIns="91440" anchor="b">
            <a:normAutofit/>
            <a:scene3d>
              <a:camera prst="orthographicFront"/>
              <a:lightRig rig="soft" dir="t">
                <a:rot lat="0" lon="0" rev="2400000"/>
              </a:lightRig>
            </a:scene3d>
            <a:sp3d>
              <a:bevelT w="19050" h="12700"/>
            </a:sp3d>
          </a:bodyPr>
          <a:lstStyle/>
          <a:p>
            <a:pPr marL="54864" marR="0" lvl="0" indent="0" algn="ctr" defTabSz="914400" rtl="0" eaLnBrk="1" fontAlgn="auto" latinLnBrk="0" hangingPunct="1">
              <a:lnSpc>
                <a:spcPct val="100000"/>
              </a:lnSpc>
              <a:spcBef>
                <a:spcPct val="0"/>
              </a:spcBef>
              <a:spcAft>
                <a:spcPts val="0"/>
              </a:spcAft>
              <a:buClrTx/>
              <a:buSzTx/>
              <a:buFontTx/>
              <a:buNone/>
              <a:tabLst/>
              <a:defRPr/>
            </a:pPr>
            <a:r>
              <a:rPr kumimoji="0" lang="cs-CZ" sz="4400" b="1" i="0" u="none" strike="noStrike" kern="1200" cap="none" spc="0" normalizeH="0" baseline="0" noProof="0" dirty="0" smtClean="0">
                <a:ln>
                  <a:noFill/>
                </a:ln>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uLnTx/>
                <a:uFillTx/>
                <a:latin typeface="Arial" pitchFamily="34" charset="0"/>
                <a:ea typeface="+mj-ea"/>
                <a:cs typeface="Arial" pitchFamily="34" charset="0"/>
              </a:rPr>
              <a:t>PLASTY – </a:t>
            </a:r>
            <a:r>
              <a:rPr lang="cs-CZ" sz="4400" b="1" dirty="0" smtClean="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Arial" pitchFamily="34" charset="0"/>
                <a:ea typeface="+mj-ea"/>
                <a:cs typeface="Arial" pitchFamily="34" charset="0"/>
              </a:rPr>
              <a:t>ruční obrábění</a:t>
            </a:r>
            <a:endParaRPr kumimoji="0" lang="cs-CZ" sz="4400" b="1" i="0" u="none" strike="noStrike" kern="1200" cap="none" spc="0" normalizeH="0" baseline="0" noProof="0" dirty="0">
              <a:ln>
                <a:noFill/>
              </a:ln>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uLnTx/>
              <a:uFillTx/>
              <a:latin typeface="Arial" pitchFamily="34" charset="0"/>
              <a:ea typeface="+mj-ea"/>
              <a:cs typeface="Arial" pitchFamily="34" charset="0"/>
            </a:endParaRPr>
          </a:p>
        </p:txBody>
      </p:sp>
      <p:sp>
        <p:nvSpPr>
          <p:cNvPr id="3" name="TextovéPole 2"/>
          <p:cNvSpPr txBox="1"/>
          <p:nvPr/>
        </p:nvSpPr>
        <p:spPr>
          <a:xfrm>
            <a:off x="323528" y="980728"/>
            <a:ext cx="8640960" cy="830997"/>
          </a:xfrm>
          <a:prstGeom prst="rect">
            <a:avLst/>
          </a:prstGeom>
          <a:noFill/>
        </p:spPr>
        <p:txBody>
          <a:bodyPr wrap="square" rtlCol="0">
            <a:spAutoFit/>
          </a:bodyPr>
          <a:lstStyle/>
          <a:p>
            <a:r>
              <a:rPr lang="cs-CZ" sz="2400" dirty="0" smtClean="0">
                <a:latin typeface="Arial" pitchFamily="34" charset="0"/>
                <a:cs typeface="Arial" pitchFamily="34" charset="0"/>
              </a:rPr>
              <a:t>Ruční obrábění plastů je velmi podobné obrábění dřeva a kovů. Používáme i stejné nástroje.</a:t>
            </a:r>
            <a:endParaRPr lang="cs-CZ" sz="2400" dirty="0">
              <a:latin typeface="Arial" pitchFamily="34" charset="0"/>
              <a:cs typeface="Arial" pitchFamily="34" charset="0"/>
            </a:endParaRPr>
          </a:p>
        </p:txBody>
      </p:sp>
      <p:sp>
        <p:nvSpPr>
          <p:cNvPr id="5" name="TextovéPole 4"/>
          <p:cNvSpPr txBox="1"/>
          <p:nvPr/>
        </p:nvSpPr>
        <p:spPr>
          <a:xfrm>
            <a:off x="323528" y="1844824"/>
            <a:ext cx="6120680" cy="461665"/>
          </a:xfrm>
          <a:prstGeom prst="rect">
            <a:avLst/>
          </a:prstGeom>
          <a:noFill/>
        </p:spPr>
        <p:txBody>
          <a:bodyPr wrap="square" rtlCol="0">
            <a:spAutoFit/>
          </a:bodyPr>
          <a:lstStyle/>
          <a:p>
            <a:r>
              <a:rPr lang="cs-CZ" sz="2400" dirty="0" smtClean="0">
                <a:latin typeface="Arial" pitchFamily="34" charset="0"/>
                <a:cs typeface="Arial" pitchFamily="34" charset="0"/>
              </a:rPr>
              <a:t>Jaké pracovní operace s plasty nás čekají?</a:t>
            </a:r>
            <a:endParaRPr lang="cs-CZ" sz="2400" dirty="0">
              <a:latin typeface="Arial" pitchFamily="34" charset="0"/>
              <a:cs typeface="Arial" pitchFamily="34" charset="0"/>
            </a:endParaRPr>
          </a:p>
        </p:txBody>
      </p:sp>
      <p:sp>
        <p:nvSpPr>
          <p:cNvPr id="6" name="TextovéPole 5"/>
          <p:cNvSpPr txBox="1"/>
          <p:nvPr/>
        </p:nvSpPr>
        <p:spPr>
          <a:xfrm>
            <a:off x="323528" y="2780928"/>
            <a:ext cx="4752528" cy="584775"/>
          </a:xfrm>
          <a:prstGeom prst="rect">
            <a:avLst/>
          </a:prstGeom>
          <a:noFill/>
        </p:spPr>
        <p:txBody>
          <a:bodyPr wrap="square" rtlCol="0">
            <a:spAutoFit/>
          </a:bodyPr>
          <a:lstStyle/>
          <a:p>
            <a:r>
              <a:rPr lang="cs-CZ" sz="3200" b="1" dirty="0" smtClean="0">
                <a:latin typeface="Arial" pitchFamily="34" charset="0"/>
                <a:cs typeface="Arial" pitchFamily="34" charset="0"/>
              </a:rPr>
              <a:t>MĚŘENÍ A ORÝSOVÁNÍ</a:t>
            </a:r>
            <a:endParaRPr lang="cs-CZ" sz="3200" b="1" dirty="0">
              <a:latin typeface="Arial" pitchFamily="34" charset="0"/>
              <a:cs typeface="Arial" pitchFamily="34" charset="0"/>
            </a:endParaRPr>
          </a:p>
        </p:txBody>
      </p:sp>
      <p:sp>
        <p:nvSpPr>
          <p:cNvPr id="8" name="TextovéPole 7"/>
          <p:cNvSpPr txBox="1"/>
          <p:nvPr/>
        </p:nvSpPr>
        <p:spPr>
          <a:xfrm>
            <a:off x="251520" y="3645024"/>
            <a:ext cx="5256584" cy="2677656"/>
          </a:xfrm>
          <a:prstGeom prst="rect">
            <a:avLst/>
          </a:prstGeom>
          <a:noFill/>
        </p:spPr>
        <p:txBody>
          <a:bodyPr wrap="square" rtlCol="0">
            <a:spAutoFit/>
          </a:bodyPr>
          <a:lstStyle/>
          <a:p>
            <a:r>
              <a:rPr lang="cs-CZ" sz="2400" dirty="0" smtClean="0">
                <a:latin typeface="Arial" pitchFamily="34" charset="0"/>
                <a:cs typeface="Arial" pitchFamily="34" charset="0"/>
              </a:rPr>
              <a:t>Pro měření určitě opět platí pravidlo dvakrát měř a jednou řež. Dodržuj správná pravidla pro měření – přiložení měřidla, pohled na měřidlo. K orýsování používej ostrou měkkou či tvrdou tužku či rýsovací jehlu podle druhu plastu. </a:t>
            </a:r>
            <a:endParaRPr lang="cs-CZ" sz="2400" dirty="0">
              <a:latin typeface="Arial" pitchFamily="34" charset="0"/>
              <a:cs typeface="Arial" pitchFamily="34" charset="0"/>
            </a:endParaRPr>
          </a:p>
        </p:txBody>
      </p:sp>
      <p:pic>
        <p:nvPicPr>
          <p:cNvPr id="10246" name="Picture 6" descr="http://www.knife.cz/pics/clanky/sedlarina/krok14.jpg"/>
          <p:cNvPicPr>
            <a:picLocks noChangeAspect="1" noChangeArrowheads="1"/>
          </p:cNvPicPr>
          <p:nvPr/>
        </p:nvPicPr>
        <p:blipFill>
          <a:blip r:embed="rId2" cstate="print"/>
          <a:srcRect/>
          <a:stretch>
            <a:fillRect/>
          </a:stretch>
        </p:blipFill>
        <p:spPr bwMode="auto">
          <a:xfrm>
            <a:off x="5364088" y="2636912"/>
            <a:ext cx="3626939" cy="295232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grpId="0" nodeType="clickEffect">
                                  <p:stCondLst>
                                    <p:cond delay="0"/>
                                  </p:stCondLst>
                                  <p:iterate type="lt">
                                    <p:tmPct val="50000"/>
                                  </p:iterate>
                                  <p:childTnLst>
                                    <p:set>
                                      <p:cBhvr>
                                        <p:cTn id="6" dur="1" fill="hold">
                                          <p:stCondLst>
                                            <p:cond delay="0"/>
                                          </p:stCondLst>
                                        </p:cTn>
                                        <p:tgtEl>
                                          <p:spTgt spid="6"/>
                                        </p:tgtEl>
                                        <p:attrNameLst>
                                          <p:attrName>style.visibility</p:attrName>
                                        </p:attrNameLst>
                                      </p:cBhvr>
                                      <p:to>
                                        <p:strVal val="visible"/>
                                      </p:to>
                                    </p:set>
                                    <p:anim calcmode="discrete" valueType="clr">
                                      <p:cBhvr override="childStyle">
                                        <p:cTn id="7" dur="80"/>
                                        <p:tgtEl>
                                          <p:spTgt spid="6"/>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6"/>
                                        </p:tgtEl>
                                        <p:attrNameLst>
                                          <p:attrName>fillcolor</p:attrName>
                                        </p:attrNameLst>
                                      </p:cBhvr>
                                      <p:tavLst>
                                        <p:tav tm="0">
                                          <p:val>
                                            <p:clrVal>
                                              <a:schemeClr val="accent2"/>
                                            </p:clrVal>
                                          </p:val>
                                        </p:tav>
                                        <p:tav tm="50000">
                                          <p:val>
                                            <p:clrVal>
                                              <a:schemeClr val="hlink"/>
                                            </p:clrVal>
                                          </p:val>
                                        </p:tav>
                                      </p:tavLst>
                                    </p:anim>
                                    <p:set>
                                      <p:cBhvr>
                                        <p:cTn id="9" dur="80"/>
                                        <p:tgtEl>
                                          <p:spTgt spid="6"/>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 presetClass="entr" presetSubtype="2" fill="hold" nodeType="clickEffect">
                                  <p:stCondLst>
                                    <p:cond delay="0"/>
                                  </p:stCondLst>
                                  <p:childTnLst>
                                    <p:set>
                                      <p:cBhvr>
                                        <p:cTn id="13" dur="1" fill="hold">
                                          <p:stCondLst>
                                            <p:cond delay="0"/>
                                          </p:stCondLst>
                                        </p:cTn>
                                        <p:tgtEl>
                                          <p:spTgt spid="10246"/>
                                        </p:tgtEl>
                                        <p:attrNameLst>
                                          <p:attrName>style.visibility</p:attrName>
                                        </p:attrNameLst>
                                      </p:cBhvr>
                                      <p:to>
                                        <p:strVal val="visible"/>
                                      </p:to>
                                    </p:set>
                                    <p:anim calcmode="lin" valueType="num">
                                      <p:cBhvr additive="base">
                                        <p:cTn id="14" dur="1000" fill="hold"/>
                                        <p:tgtEl>
                                          <p:spTgt spid="10246"/>
                                        </p:tgtEl>
                                        <p:attrNameLst>
                                          <p:attrName>ppt_x</p:attrName>
                                        </p:attrNameLst>
                                      </p:cBhvr>
                                      <p:tavLst>
                                        <p:tav tm="0">
                                          <p:val>
                                            <p:strVal val="1+#ppt_w/2"/>
                                          </p:val>
                                        </p:tav>
                                        <p:tav tm="100000">
                                          <p:val>
                                            <p:strVal val="#ppt_x"/>
                                          </p:val>
                                        </p:tav>
                                      </p:tavLst>
                                    </p:anim>
                                    <p:anim calcmode="lin" valueType="num">
                                      <p:cBhvr additive="base">
                                        <p:cTn id="15" dur="1000" fill="hold"/>
                                        <p:tgtEl>
                                          <p:spTgt spid="10246"/>
                                        </p:tgtEl>
                                        <p:attrNameLst>
                                          <p:attrName>ppt_y</p:attrName>
                                        </p:attrNameLst>
                                      </p:cBhvr>
                                      <p:tavLst>
                                        <p:tav tm="0">
                                          <p:val>
                                            <p:strVal val="#ppt_y"/>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7" presetClass="entr" presetSubtype="0" fill="hold" grpId="0" nodeType="clickEffect">
                                  <p:stCondLst>
                                    <p:cond delay="0"/>
                                  </p:stCondLst>
                                  <p:iterate type="lt">
                                    <p:tmPct val="50000"/>
                                  </p:iterate>
                                  <p:childTnLst>
                                    <p:set>
                                      <p:cBhvr>
                                        <p:cTn id="19" dur="1" fill="hold">
                                          <p:stCondLst>
                                            <p:cond delay="0"/>
                                          </p:stCondLst>
                                        </p:cTn>
                                        <p:tgtEl>
                                          <p:spTgt spid="8"/>
                                        </p:tgtEl>
                                        <p:attrNameLst>
                                          <p:attrName>style.visibility</p:attrName>
                                        </p:attrNameLst>
                                      </p:cBhvr>
                                      <p:to>
                                        <p:strVal val="visible"/>
                                      </p:to>
                                    </p:set>
                                    <p:anim calcmode="discrete" valueType="clr">
                                      <p:cBhvr override="childStyle">
                                        <p:cTn id="20" dur="80"/>
                                        <p:tgtEl>
                                          <p:spTgt spid="8"/>
                                        </p:tgtEl>
                                        <p:attrNameLst>
                                          <p:attrName>style.color</p:attrName>
                                        </p:attrNameLst>
                                      </p:cBhvr>
                                      <p:tavLst>
                                        <p:tav tm="0">
                                          <p:val>
                                            <p:clrVal>
                                              <a:schemeClr val="accent2"/>
                                            </p:clrVal>
                                          </p:val>
                                        </p:tav>
                                        <p:tav tm="50000">
                                          <p:val>
                                            <p:clrVal>
                                              <a:schemeClr val="hlink"/>
                                            </p:clrVal>
                                          </p:val>
                                        </p:tav>
                                      </p:tavLst>
                                    </p:anim>
                                    <p:anim calcmode="discrete" valueType="clr">
                                      <p:cBhvr>
                                        <p:cTn id="21" dur="80"/>
                                        <p:tgtEl>
                                          <p:spTgt spid="8"/>
                                        </p:tgtEl>
                                        <p:attrNameLst>
                                          <p:attrName>fillcolor</p:attrName>
                                        </p:attrNameLst>
                                      </p:cBhvr>
                                      <p:tavLst>
                                        <p:tav tm="0">
                                          <p:val>
                                            <p:clrVal>
                                              <a:schemeClr val="accent2"/>
                                            </p:clrVal>
                                          </p:val>
                                        </p:tav>
                                        <p:tav tm="50000">
                                          <p:val>
                                            <p:clrVal>
                                              <a:schemeClr val="hlink"/>
                                            </p:clrVal>
                                          </p:val>
                                        </p:tav>
                                      </p:tavLst>
                                    </p:anim>
                                    <p:set>
                                      <p:cBhvr>
                                        <p:cTn id="22" dur="80"/>
                                        <p:tgtEl>
                                          <p:spTgt spid="8"/>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539552" y="1052736"/>
            <a:ext cx="2520280" cy="584775"/>
          </a:xfrm>
          <a:prstGeom prst="rect">
            <a:avLst/>
          </a:prstGeom>
          <a:noFill/>
        </p:spPr>
        <p:txBody>
          <a:bodyPr wrap="square" rtlCol="0">
            <a:spAutoFit/>
          </a:bodyPr>
          <a:lstStyle/>
          <a:p>
            <a:r>
              <a:rPr lang="cs-CZ" sz="3200" b="1" dirty="0" smtClean="0">
                <a:latin typeface="Arial" pitchFamily="34" charset="0"/>
                <a:cs typeface="Arial" pitchFamily="34" charset="0"/>
              </a:rPr>
              <a:t>STŘIHÁNÍ</a:t>
            </a:r>
            <a:endParaRPr lang="cs-CZ" sz="3200" b="1" dirty="0">
              <a:latin typeface="Arial" pitchFamily="34" charset="0"/>
              <a:cs typeface="Arial" pitchFamily="34" charset="0"/>
            </a:endParaRPr>
          </a:p>
        </p:txBody>
      </p:sp>
      <p:sp>
        <p:nvSpPr>
          <p:cNvPr id="5" name="Nadpis 1"/>
          <p:cNvSpPr txBox="1">
            <a:spLocks/>
          </p:cNvSpPr>
          <p:nvPr/>
        </p:nvSpPr>
        <p:spPr>
          <a:xfrm>
            <a:off x="323528" y="0"/>
            <a:ext cx="7344816" cy="887759"/>
          </a:xfrm>
          <a:prstGeom prst="rect">
            <a:avLst/>
          </a:prstGeom>
        </p:spPr>
        <p:txBody>
          <a:bodyPr rIns="91440" anchor="b">
            <a:normAutofit/>
            <a:scene3d>
              <a:camera prst="orthographicFront"/>
              <a:lightRig rig="soft" dir="t">
                <a:rot lat="0" lon="0" rev="2400000"/>
              </a:lightRig>
            </a:scene3d>
            <a:sp3d>
              <a:bevelT w="19050" h="12700"/>
            </a:sp3d>
          </a:bodyPr>
          <a:lstStyle/>
          <a:p>
            <a:pPr marL="54864" marR="0" lvl="0" indent="0" algn="ctr" defTabSz="914400" rtl="0" eaLnBrk="1" fontAlgn="auto" latinLnBrk="0" hangingPunct="1">
              <a:lnSpc>
                <a:spcPct val="100000"/>
              </a:lnSpc>
              <a:spcBef>
                <a:spcPct val="0"/>
              </a:spcBef>
              <a:spcAft>
                <a:spcPts val="0"/>
              </a:spcAft>
              <a:buClrTx/>
              <a:buSzTx/>
              <a:buFontTx/>
              <a:buNone/>
              <a:tabLst/>
              <a:defRPr/>
            </a:pPr>
            <a:r>
              <a:rPr kumimoji="0" lang="cs-CZ" sz="4400" b="1" i="0" u="none" strike="noStrike" kern="1200" cap="none" spc="0" normalizeH="0" baseline="0" noProof="0" dirty="0" smtClean="0">
                <a:ln>
                  <a:noFill/>
                </a:ln>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uLnTx/>
                <a:uFillTx/>
                <a:latin typeface="Arial" pitchFamily="34" charset="0"/>
                <a:ea typeface="+mj-ea"/>
                <a:cs typeface="Arial" pitchFamily="34" charset="0"/>
              </a:rPr>
              <a:t>PLASTY – </a:t>
            </a:r>
            <a:r>
              <a:rPr lang="cs-CZ" sz="4400" b="1" dirty="0" smtClean="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Arial" pitchFamily="34" charset="0"/>
                <a:ea typeface="+mj-ea"/>
                <a:cs typeface="Arial" pitchFamily="34" charset="0"/>
              </a:rPr>
              <a:t>ruční obrábění</a:t>
            </a:r>
            <a:endParaRPr kumimoji="0" lang="cs-CZ" sz="4400" b="1" i="0" u="none" strike="noStrike" kern="1200" cap="none" spc="0" normalizeH="0" baseline="0" noProof="0" dirty="0">
              <a:ln>
                <a:noFill/>
              </a:ln>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uLnTx/>
              <a:uFillTx/>
              <a:latin typeface="Arial" pitchFamily="34" charset="0"/>
              <a:ea typeface="+mj-ea"/>
              <a:cs typeface="Arial" pitchFamily="34" charset="0"/>
            </a:endParaRPr>
          </a:p>
        </p:txBody>
      </p:sp>
      <p:sp>
        <p:nvSpPr>
          <p:cNvPr id="6" name="TextovéPole 5"/>
          <p:cNvSpPr txBox="1"/>
          <p:nvPr/>
        </p:nvSpPr>
        <p:spPr>
          <a:xfrm>
            <a:off x="467544" y="1700808"/>
            <a:ext cx="8352928" cy="830997"/>
          </a:xfrm>
          <a:prstGeom prst="rect">
            <a:avLst/>
          </a:prstGeom>
          <a:noFill/>
        </p:spPr>
        <p:txBody>
          <a:bodyPr wrap="square" rtlCol="0">
            <a:spAutoFit/>
          </a:bodyPr>
          <a:lstStyle/>
          <a:p>
            <a:r>
              <a:rPr lang="cs-CZ" sz="2400" dirty="0" smtClean="0">
                <a:latin typeface="Arial" pitchFamily="34" charset="0"/>
                <a:cs typeface="Arial" pitchFamily="34" charset="0"/>
              </a:rPr>
              <a:t>Tenké plasty a fólie stříháme běžnými nůžkami na karton či papír, případně nůžkami na plech. Pozor na rovný střih. </a:t>
            </a:r>
            <a:endParaRPr lang="cs-CZ" sz="2400" dirty="0">
              <a:latin typeface="Arial" pitchFamily="34" charset="0"/>
              <a:cs typeface="Arial" pitchFamily="34" charset="0"/>
            </a:endParaRPr>
          </a:p>
        </p:txBody>
      </p:sp>
      <p:pic>
        <p:nvPicPr>
          <p:cNvPr id="6146" name="Picture 2" descr="http://www.sici-stroje-singer-brother.cz/Fotografie/Zbozi/Original/859893.jpg"/>
          <p:cNvPicPr>
            <a:picLocks noChangeAspect="1" noChangeArrowheads="1"/>
          </p:cNvPicPr>
          <p:nvPr/>
        </p:nvPicPr>
        <p:blipFill>
          <a:blip r:embed="rId2" cstate="print"/>
          <a:srcRect/>
          <a:stretch>
            <a:fillRect/>
          </a:stretch>
        </p:blipFill>
        <p:spPr bwMode="auto">
          <a:xfrm>
            <a:off x="467544" y="2780928"/>
            <a:ext cx="5345337" cy="3024336"/>
          </a:xfrm>
          <a:prstGeom prst="rect">
            <a:avLst/>
          </a:prstGeom>
          <a:noFill/>
        </p:spPr>
      </p:pic>
      <p:pic>
        <p:nvPicPr>
          <p:cNvPr id="6152" name="Picture 8" descr="http://www.brufus.cz/pic_zbozi/8813620.jpg"/>
          <p:cNvPicPr>
            <a:picLocks noChangeAspect="1" noChangeArrowheads="1"/>
          </p:cNvPicPr>
          <p:nvPr/>
        </p:nvPicPr>
        <p:blipFill>
          <a:blip r:embed="rId3" cstate="print"/>
          <a:srcRect/>
          <a:stretch>
            <a:fillRect/>
          </a:stretch>
        </p:blipFill>
        <p:spPr bwMode="auto">
          <a:xfrm rot="5400000">
            <a:off x="5206426" y="3514654"/>
            <a:ext cx="4084943" cy="218544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grpId="0" nodeType="clickEffect">
                                  <p:stCondLst>
                                    <p:cond delay="0"/>
                                  </p:stCondLst>
                                  <p:iterate type="lt">
                                    <p:tmPct val="50000"/>
                                  </p:iterate>
                                  <p:childTnLst>
                                    <p:set>
                                      <p:cBhvr>
                                        <p:cTn id="6" dur="1" fill="hold">
                                          <p:stCondLst>
                                            <p:cond delay="0"/>
                                          </p:stCondLst>
                                        </p:cTn>
                                        <p:tgtEl>
                                          <p:spTgt spid="4"/>
                                        </p:tgtEl>
                                        <p:attrNameLst>
                                          <p:attrName>style.visibility</p:attrName>
                                        </p:attrNameLst>
                                      </p:cBhvr>
                                      <p:to>
                                        <p:strVal val="visible"/>
                                      </p:to>
                                    </p:set>
                                    <p:anim calcmode="discrete" valueType="clr">
                                      <p:cBhvr override="childStyle">
                                        <p:cTn id="7" dur="80"/>
                                        <p:tgtEl>
                                          <p:spTgt spid="4"/>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4"/>
                                        </p:tgtEl>
                                        <p:attrNameLst>
                                          <p:attrName>fillcolor</p:attrName>
                                        </p:attrNameLst>
                                      </p:cBhvr>
                                      <p:tavLst>
                                        <p:tav tm="0">
                                          <p:val>
                                            <p:clrVal>
                                              <a:schemeClr val="accent2"/>
                                            </p:clrVal>
                                          </p:val>
                                        </p:tav>
                                        <p:tav tm="50000">
                                          <p:val>
                                            <p:clrVal>
                                              <a:schemeClr val="hlink"/>
                                            </p:clrVal>
                                          </p:val>
                                        </p:tav>
                                      </p:tavLst>
                                    </p:anim>
                                    <p:set>
                                      <p:cBhvr>
                                        <p:cTn id="9" dur="80"/>
                                        <p:tgtEl>
                                          <p:spTgt spid="4"/>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4" presetClass="entr" presetSubtype="0" fill="hold" nodeType="clickEffect">
                                  <p:stCondLst>
                                    <p:cond delay="0"/>
                                  </p:stCondLst>
                                  <p:childTnLst>
                                    <p:set>
                                      <p:cBhvr>
                                        <p:cTn id="13" dur="1" fill="hold">
                                          <p:stCondLst>
                                            <p:cond delay="0"/>
                                          </p:stCondLst>
                                        </p:cTn>
                                        <p:tgtEl>
                                          <p:spTgt spid="6146"/>
                                        </p:tgtEl>
                                        <p:attrNameLst>
                                          <p:attrName>style.visibility</p:attrName>
                                        </p:attrNameLst>
                                      </p:cBhvr>
                                      <p:to>
                                        <p:strVal val="visible"/>
                                      </p:to>
                                    </p:set>
                                    <p:anim to="" calcmode="lin" valueType="num">
                                      <p:cBhvr>
                                        <p:cTn id="14" dur="1" fill="hold"/>
                                        <p:tgtEl>
                                          <p:spTgt spid="6146"/>
                                        </p:tgtEl>
                                        <p:attrNameLst>
                                          <p:attrName/>
                                        </p:attrNameLst>
                                      </p:cBhvr>
                                    </p:anim>
                                  </p:childTnLst>
                                </p:cTn>
                              </p:par>
                            </p:childTnLst>
                          </p:cTn>
                        </p:par>
                      </p:childTnLst>
                    </p:cTn>
                  </p:par>
                  <p:par>
                    <p:cTn id="15" fill="hold">
                      <p:stCondLst>
                        <p:cond delay="indefinite"/>
                      </p:stCondLst>
                      <p:childTnLst>
                        <p:par>
                          <p:cTn id="16" fill="hold">
                            <p:stCondLst>
                              <p:cond delay="0"/>
                            </p:stCondLst>
                            <p:childTnLst>
                              <p:par>
                                <p:cTn id="17" presetID="24" presetClass="entr" presetSubtype="0" fill="hold" nodeType="clickEffect">
                                  <p:stCondLst>
                                    <p:cond delay="0"/>
                                  </p:stCondLst>
                                  <p:childTnLst>
                                    <p:set>
                                      <p:cBhvr>
                                        <p:cTn id="18" dur="1" fill="hold">
                                          <p:stCondLst>
                                            <p:cond delay="0"/>
                                          </p:stCondLst>
                                        </p:cTn>
                                        <p:tgtEl>
                                          <p:spTgt spid="6152"/>
                                        </p:tgtEl>
                                        <p:attrNameLst>
                                          <p:attrName>style.visibility</p:attrName>
                                        </p:attrNameLst>
                                      </p:cBhvr>
                                      <p:to>
                                        <p:strVal val="visible"/>
                                      </p:to>
                                    </p:set>
                                    <p:anim to="" calcmode="lin" valueType="num">
                                      <p:cBhvr>
                                        <p:cTn id="19" dur="1" fill="hold"/>
                                        <p:tgtEl>
                                          <p:spTgt spid="6152"/>
                                        </p:tgtEl>
                                        <p:attrNameLst>
                                          <p:attrName/>
                                        </p:attrNameLst>
                                      </p:cBhvr>
                                    </p:anim>
                                  </p:childTnLst>
                                </p:cTn>
                              </p:par>
                            </p:childTnLst>
                          </p:cTn>
                        </p:par>
                      </p:childTnLst>
                    </p:cTn>
                  </p:par>
                  <p:par>
                    <p:cTn id="20" fill="hold">
                      <p:stCondLst>
                        <p:cond delay="indefinite"/>
                      </p:stCondLst>
                      <p:childTnLst>
                        <p:par>
                          <p:cTn id="21" fill="hold">
                            <p:stCondLst>
                              <p:cond delay="0"/>
                            </p:stCondLst>
                            <p:childTnLst>
                              <p:par>
                                <p:cTn id="22" presetID="27" presetClass="entr" presetSubtype="0" fill="hold" grpId="0" nodeType="clickEffect">
                                  <p:stCondLst>
                                    <p:cond delay="0"/>
                                  </p:stCondLst>
                                  <p:iterate type="lt">
                                    <p:tmPct val="50000"/>
                                  </p:iterate>
                                  <p:childTnLst>
                                    <p:set>
                                      <p:cBhvr>
                                        <p:cTn id="23" dur="1" fill="hold">
                                          <p:stCondLst>
                                            <p:cond delay="0"/>
                                          </p:stCondLst>
                                        </p:cTn>
                                        <p:tgtEl>
                                          <p:spTgt spid="6"/>
                                        </p:tgtEl>
                                        <p:attrNameLst>
                                          <p:attrName>style.visibility</p:attrName>
                                        </p:attrNameLst>
                                      </p:cBhvr>
                                      <p:to>
                                        <p:strVal val="visible"/>
                                      </p:to>
                                    </p:set>
                                    <p:anim calcmode="discrete" valueType="clr">
                                      <p:cBhvr override="childStyle">
                                        <p:cTn id="24" dur="80"/>
                                        <p:tgtEl>
                                          <p:spTgt spid="6"/>
                                        </p:tgtEl>
                                        <p:attrNameLst>
                                          <p:attrName>style.color</p:attrName>
                                        </p:attrNameLst>
                                      </p:cBhvr>
                                      <p:tavLst>
                                        <p:tav tm="0">
                                          <p:val>
                                            <p:clrVal>
                                              <a:schemeClr val="accent2"/>
                                            </p:clrVal>
                                          </p:val>
                                        </p:tav>
                                        <p:tav tm="50000">
                                          <p:val>
                                            <p:clrVal>
                                              <a:schemeClr val="hlink"/>
                                            </p:clrVal>
                                          </p:val>
                                        </p:tav>
                                      </p:tavLst>
                                    </p:anim>
                                    <p:anim calcmode="discrete" valueType="clr">
                                      <p:cBhvr>
                                        <p:cTn id="25" dur="80"/>
                                        <p:tgtEl>
                                          <p:spTgt spid="6"/>
                                        </p:tgtEl>
                                        <p:attrNameLst>
                                          <p:attrName>fillcolor</p:attrName>
                                        </p:attrNameLst>
                                      </p:cBhvr>
                                      <p:tavLst>
                                        <p:tav tm="0">
                                          <p:val>
                                            <p:clrVal>
                                              <a:schemeClr val="accent2"/>
                                            </p:clrVal>
                                          </p:val>
                                        </p:tav>
                                        <p:tav tm="50000">
                                          <p:val>
                                            <p:clrVal>
                                              <a:schemeClr val="hlink"/>
                                            </p:clrVal>
                                          </p:val>
                                        </p:tav>
                                      </p:tavLst>
                                    </p:anim>
                                    <p:set>
                                      <p:cBhvr>
                                        <p:cTn id="26" dur="80"/>
                                        <p:tgtEl>
                                          <p:spTgt spid="6"/>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txBox="1">
            <a:spLocks/>
          </p:cNvSpPr>
          <p:nvPr/>
        </p:nvSpPr>
        <p:spPr>
          <a:xfrm>
            <a:off x="467544" y="0"/>
            <a:ext cx="7056784" cy="887759"/>
          </a:xfrm>
          <a:prstGeom prst="rect">
            <a:avLst/>
          </a:prstGeom>
        </p:spPr>
        <p:txBody>
          <a:bodyPr rIns="91440" anchor="b">
            <a:normAutofit/>
            <a:scene3d>
              <a:camera prst="orthographicFront"/>
              <a:lightRig rig="soft" dir="t">
                <a:rot lat="0" lon="0" rev="2400000"/>
              </a:lightRig>
            </a:scene3d>
            <a:sp3d>
              <a:bevelT w="19050" h="12700"/>
            </a:sp3d>
          </a:bodyPr>
          <a:lstStyle/>
          <a:p>
            <a:pPr marL="54864" marR="0" lvl="0" indent="0" algn="ctr" defTabSz="914400" rtl="0" eaLnBrk="1" fontAlgn="auto" latinLnBrk="0" hangingPunct="1">
              <a:lnSpc>
                <a:spcPct val="100000"/>
              </a:lnSpc>
              <a:spcBef>
                <a:spcPct val="0"/>
              </a:spcBef>
              <a:spcAft>
                <a:spcPts val="0"/>
              </a:spcAft>
              <a:buClrTx/>
              <a:buSzTx/>
              <a:buFontTx/>
              <a:buNone/>
              <a:tabLst/>
              <a:defRPr/>
            </a:pPr>
            <a:r>
              <a:rPr kumimoji="0" lang="cs-CZ" sz="4400" b="1" i="0" u="none" strike="noStrike" kern="1200" cap="none" spc="0" normalizeH="0" baseline="0" noProof="0" dirty="0" smtClean="0">
                <a:ln>
                  <a:noFill/>
                </a:ln>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uLnTx/>
                <a:uFillTx/>
                <a:latin typeface="Arial" pitchFamily="34" charset="0"/>
                <a:ea typeface="+mj-ea"/>
                <a:cs typeface="Arial" pitchFamily="34" charset="0"/>
              </a:rPr>
              <a:t>PLASTY – </a:t>
            </a:r>
            <a:r>
              <a:rPr lang="cs-CZ" sz="4400" b="1" dirty="0" smtClean="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Arial" pitchFamily="34" charset="0"/>
                <a:ea typeface="+mj-ea"/>
                <a:cs typeface="Arial" pitchFamily="34" charset="0"/>
              </a:rPr>
              <a:t>ruční obrábění</a:t>
            </a:r>
            <a:endParaRPr kumimoji="0" lang="cs-CZ" sz="4400" b="1" i="0" u="none" strike="noStrike" kern="1200" cap="none" spc="0" normalizeH="0" baseline="0" noProof="0" dirty="0">
              <a:ln>
                <a:noFill/>
              </a:ln>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uLnTx/>
              <a:uFillTx/>
              <a:latin typeface="Arial" pitchFamily="34" charset="0"/>
              <a:ea typeface="+mj-ea"/>
              <a:cs typeface="Arial" pitchFamily="34" charset="0"/>
            </a:endParaRPr>
          </a:p>
        </p:txBody>
      </p:sp>
      <p:sp>
        <p:nvSpPr>
          <p:cNvPr id="5" name="TextovéPole 4"/>
          <p:cNvSpPr txBox="1"/>
          <p:nvPr/>
        </p:nvSpPr>
        <p:spPr>
          <a:xfrm>
            <a:off x="611560" y="980728"/>
            <a:ext cx="1944216" cy="584775"/>
          </a:xfrm>
          <a:prstGeom prst="rect">
            <a:avLst/>
          </a:prstGeom>
          <a:noFill/>
        </p:spPr>
        <p:txBody>
          <a:bodyPr wrap="square" rtlCol="0">
            <a:spAutoFit/>
          </a:bodyPr>
          <a:lstStyle/>
          <a:p>
            <a:r>
              <a:rPr lang="cs-CZ" sz="3200" b="1" dirty="0" smtClean="0">
                <a:latin typeface="Arial" pitchFamily="34" charset="0"/>
                <a:cs typeface="Arial" pitchFamily="34" charset="0"/>
              </a:rPr>
              <a:t>ŘEZÁNÍ</a:t>
            </a:r>
            <a:endParaRPr lang="cs-CZ" sz="3200" b="1" dirty="0">
              <a:latin typeface="Arial" pitchFamily="34" charset="0"/>
              <a:cs typeface="Arial" pitchFamily="34" charset="0"/>
            </a:endParaRPr>
          </a:p>
        </p:txBody>
      </p:sp>
      <p:sp>
        <p:nvSpPr>
          <p:cNvPr id="6" name="TextovéPole 5"/>
          <p:cNvSpPr txBox="1"/>
          <p:nvPr/>
        </p:nvSpPr>
        <p:spPr>
          <a:xfrm>
            <a:off x="467544" y="1700808"/>
            <a:ext cx="8280920" cy="830997"/>
          </a:xfrm>
          <a:prstGeom prst="rect">
            <a:avLst/>
          </a:prstGeom>
          <a:noFill/>
        </p:spPr>
        <p:txBody>
          <a:bodyPr wrap="square" rtlCol="0">
            <a:spAutoFit/>
          </a:bodyPr>
          <a:lstStyle/>
          <a:p>
            <a:r>
              <a:rPr lang="cs-CZ" sz="2400" dirty="0" smtClean="0">
                <a:latin typeface="Arial" pitchFamily="34" charset="0"/>
                <a:cs typeface="Arial" pitchFamily="34" charset="0"/>
              </a:rPr>
              <a:t>K řezání používáme obvyklé pilky – čepovku, ocasku i </a:t>
            </a:r>
            <a:r>
              <a:rPr lang="cs-CZ" sz="2400" dirty="0" smtClean="0">
                <a:latin typeface="Arial" pitchFamily="34" charset="0"/>
                <a:cs typeface="Arial" pitchFamily="34" charset="0"/>
              </a:rPr>
              <a:t>pilku na </a:t>
            </a:r>
            <a:r>
              <a:rPr lang="cs-CZ" sz="2400" dirty="0" smtClean="0">
                <a:latin typeface="Arial" pitchFamily="34" charset="0"/>
                <a:cs typeface="Arial" pitchFamily="34" charset="0"/>
              </a:rPr>
              <a:t>železo. Raději s jemnějšími zuby. </a:t>
            </a:r>
            <a:endParaRPr lang="cs-CZ" sz="2400" dirty="0">
              <a:latin typeface="Arial" pitchFamily="34" charset="0"/>
              <a:cs typeface="Arial" pitchFamily="34" charset="0"/>
            </a:endParaRPr>
          </a:p>
        </p:txBody>
      </p:sp>
      <p:pic>
        <p:nvPicPr>
          <p:cNvPr id="7170" name="Picture 2" descr="http://www.tptools.cz/fotky10481/fotos/gen320/gen__vyr_1377pilky.jpg"/>
          <p:cNvPicPr>
            <a:picLocks noChangeAspect="1" noChangeArrowheads="1"/>
          </p:cNvPicPr>
          <p:nvPr/>
        </p:nvPicPr>
        <p:blipFill>
          <a:blip r:embed="rId2" cstate="print"/>
          <a:srcRect/>
          <a:stretch>
            <a:fillRect/>
          </a:stretch>
        </p:blipFill>
        <p:spPr bwMode="auto">
          <a:xfrm>
            <a:off x="467544" y="2708920"/>
            <a:ext cx="3600400" cy="3600400"/>
          </a:xfrm>
          <a:prstGeom prst="rect">
            <a:avLst/>
          </a:prstGeom>
          <a:noFill/>
        </p:spPr>
      </p:pic>
      <p:pic>
        <p:nvPicPr>
          <p:cNvPr id="7172" name="Picture 4" descr="http://www.zvak.cz/images_zbozi/vel24170.jpg"/>
          <p:cNvPicPr>
            <a:picLocks noChangeAspect="1" noChangeArrowheads="1"/>
          </p:cNvPicPr>
          <p:nvPr/>
        </p:nvPicPr>
        <p:blipFill>
          <a:blip r:embed="rId3" cstate="print"/>
          <a:srcRect/>
          <a:stretch>
            <a:fillRect/>
          </a:stretch>
        </p:blipFill>
        <p:spPr bwMode="auto">
          <a:xfrm>
            <a:off x="3995936" y="3573016"/>
            <a:ext cx="4996096" cy="169659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5">
                                            <p:txEl>
                                              <p:pRg st="0" end="0"/>
                                            </p:txEl>
                                          </p:spTgt>
                                        </p:tgtEl>
                                        <p:attrNameLst>
                                          <p:attrName>style.visibility</p:attrName>
                                        </p:attrNameLst>
                                      </p:cBhvr>
                                      <p:to>
                                        <p:strVal val="visible"/>
                                      </p:to>
                                    </p:set>
                                    <p:anim calcmode="discrete" valueType="clr">
                                      <p:cBhvr override="childStyle">
                                        <p:cTn id="7" dur="80"/>
                                        <p:tgtEl>
                                          <p:spTgt spid="5">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5">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5">
                                            <p:txEl>
                                              <p:pRg st="0" end="0"/>
                                            </p:txEl>
                                          </p:spTgt>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4" presetClass="entr" presetSubtype="0" fill="hold" nodeType="clickEffect">
                                  <p:stCondLst>
                                    <p:cond delay="0"/>
                                  </p:stCondLst>
                                  <p:childTnLst>
                                    <p:set>
                                      <p:cBhvr>
                                        <p:cTn id="13" dur="1" fill="hold">
                                          <p:stCondLst>
                                            <p:cond delay="0"/>
                                          </p:stCondLst>
                                        </p:cTn>
                                        <p:tgtEl>
                                          <p:spTgt spid="7170"/>
                                        </p:tgtEl>
                                        <p:attrNameLst>
                                          <p:attrName>style.visibility</p:attrName>
                                        </p:attrNameLst>
                                      </p:cBhvr>
                                      <p:to>
                                        <p:strVal val="visible"/>
                                      </p:to>
                                    </p:set>
                                    <p:anim to="" calcmode="lin" valueType="num">
                                      <p:cBhvr>
                                        <p:cTn id="14" dur="1" fill="hold"/>
                                        <p:tgtEl>
                                          <p:spTgt spid="7170"/>
                                        </p:tgtEl>
                                        <p:attrNameLst>
                                          <p:attrName/>
                                        </p:attrNameLst>
                                      </p:cBhvr>
                                    </p:anim>
                                  </p:childTnLst>
                                </p:cTn>
                              </p:par>
                            </p:childTnLst>
                          </p:cTn>
                        </p:par>
                      </p:childTnLst>
                    </p:cTn>
                  </p:par>
                  <p:par>
                    <p:cTn id="15" fill="hold">
                      <p:stCondLst>
                        <p:cond delay="indefinite"/>
                      </p:stCondLst>
                      <p:childTnLst>
                        <p:par>
                          <p:cTn id="16" fill="hold">
                            <p:stCondLst>
                              <p:cond delay="0"/>
                            </p:stCondLst>
                            <p:childTnLst>
                              <p:par>
                                <p:cTn id="17" presetID="24" presetClass="entr" presetSubtype="0" fill="hold" nodeType="clickEffect">
                                  <p:stCondLst>
                                    <p:cond delay="0"/>
                                  </p:stCondLst>
                                  <p:childTnLst>
                                    <p:set>
                                      <p:cBhvr>
                                        <p:cTn id="18" dur="1" fill="hold">
                                          <p:stCondLst>
                                            <p:cond delay="0"/>
                                          </p:stCondLst>
                                        </p:cTn>
                                        <p:tgtEl>
                                          <p:spTgt spid="7172"/>
                                        </p:tgtEl>
                                        <p:attrNameLst>
                                          <p:attrName>style.visibility</p:attrName>
                                        </p:attrNameLst>
                                      </p:cBhvr>
                                      <p:to>
                                        <p:strVal val="visible"/>
                                      </p:to>
                                    </p:set>
                                    <p:anim to="" calcmode="lin" valueType="num">
                                      <p:cBhvr>
                                        <p:cTn id="19" dur="1" fill="hold"/>
                                        <p:tgtEl>
                                          <p:spTgt spid="7172"/>
                                        </p:tgtEl>
                                        <p:attrNameLst>
                                          <p:attrName/>
                                        </p:attrNameLst>
                                      </p:cBhvr>
                                    </p:anim>
                                  </p:childTnLst>
                                </p:cTn>
                              </p:par>
                            </p:childTnLst>
                          </p:cTn>
                        </p:par>
                      </p:childTnLst>
                    </p:cTn>
                  </p:par>
                  <p:par>
                    <p:cTn id="20" fill="hold">
                      <p:stCondLst>
                        <p:cond delay="indefinite"/>
                      </p:stCondLst>
                      <p:childTnLst>
                        <p:par>
                          <p:cTn id="21" fill="hold">
                            <p:stCondLst>
                              <p:cond delay="0"/>
                            </p:stCondLst>
                            <p:childTnLst>
                              <p:par>
                                <p:cTn id="22" presetID="27" presetClass="entr" presetSubtype="0" fill="hold" grpId="0" nodeType="clickEffect">
                                  <p:stCondLst>
                                    <p:cond delay="0"/>
                                  </p:stCondLst>
                                  <p:iterate type="lt">
                                    <p:tmPct val="50000"/>
                                  </p:iterate>
                                  <p:childTnLst>
                                    <p:set>
                                      <p:cBhvr>
                                        <p:cTn id="23" dur="1" fill="hold">
                                          <p:stCondLst>
                                            <p:cond delay="0"/>
                                          </p:stCondLst>
                                        </p:cTn>
                                        <p:tgtEl>
                                          <p:spTgt spid="6"/>
                                        </p:tgtEl>
                                        <p:attrNameLst>
                                          <p:attrName>style.visibility</p:attrName>
                                        </p:attrNameLst>
                                      </p:cBhvr>
                                      <p:to>
                                        <p:strVal val="visible"/>
                                      </p:to>
                                    </p:set>
                                    <p:anim calcmode="discrete" valueType="clr">
                                      <p:cBhvr override="childStyle">
                                        <p:cTn id="24" dur="80"/>
                                        <p:tgtEl>
                                          <p:spTgt spid="6"/>
                                        </p:tgtEl>
                                        <p:attrNameLst>
                                          <p:attrName>style.color</p:attrName>
                                        </p:attrNameLst>
                                      </p:cBhvr>
                                      <p:tavLst>
                                        <p:tav tm="0">
                                          <p:val>
                                            <p:clrVal>
                                              <a:schemeClr val="accent2"/>
                                            </p:clrVal>
                                          </p:val>
                                        </p:tav>
                                        <p:tav tm="50000">
                                          <p:val>
                                            <p:clrVal>
                                              <a:schemeClr val="hlink"/>
                                            </p:clrVal>
                                          </p:val>
                                        </p:tav>
                                      </p:tavLst>
                                    </p:anim>
                                    <p:anim calcmode="discrete" valueType="clr">
                                      <p:cBhvr>
                                        <p:cTn id="25" dur="80"/>
                                        <p:tgtEl>
                                          <p:spTgt spid="6"/>
                                        </p:tgtEl>
                                        <p:attrNameLst>
                                          <p:attrName>fillcolor</p:attrName>
                                        </p:attrNameLst>
                                      </p:cBhvr>
                                      <p:tavLst>
                                        <p:tav tm="0">
                                          <p:val>
                                            <p:clrVal>
                                              <a:schemeClr val="accent2"/>
                                            </p:clrVal>
                                          </p:val>
                                        </p:tav>
                                        <p:tav tm="50000">
                                          <p:val>
                                            <p:clrVal>
                                              <a:schemeClr val="hlink"/>
                                            </p:clrVal>
                                          </p:val>
                                        </p:tav>
                                      </p:tavLst>
                                    </p:anim>
                                    <p:set>
                                      <p:cBhvr>
                                        <p:cTn id="26" dur="80"/>
                                        <p:tgtEl>
                                          <p:spTgt spid="6"/>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txBox="1">
            <a:spLocks/>
          </p:cNvSpPr>
          <p:nvPr/>
        </p:nvSpPr>
        <p:spPr>
          <a:xfrm>
            <a:off x="251520" y="0"/>
            <a:ext cx="6696744" cy="887759"/>
          </a:xfrm>
          <a:prstGeom prst="rect">
            <a:avLst/>
          </a:prstGeom>
        </p:spPr>
        <p:txBody>
          <a:bodyPr rIns="91440" anchor="b">
            <a:normAutofit fontScale="92500"/>
            <a:scene3d>
              <a:camera prst="orthographicFront"/>
              <a:lightRig rig="soft" dir="t">
                <a:rot lat="0" lon="0" rev="2400000"/>
              </a:lightRig>
            </a:scene3d>
            <a:sp3d>
              <a:bevelT w="19050" h="12700"/>
            </a:sp3d>
          </a:bodyPr>
          <a:lstStyle/>
          <a:p>
            <a:pPr marL="54864" marR="0" lvl="0" indent="0" algn="ctr" defTabSz="914400" rtl="0" eaLnBrk="1" fontAlgn="auto" latinLnBrk="0" hangingPunct="1">
              <a:lnSpc>
                <a:spcPct val="100000"/>
              </a:lnSpc>
              <a:spcBef>
                <a:spcPct val="0"/>
              </a:spcBef>
              <a:spcAft>
                <a:spcPts val="0"/>
              </a:spcAft>
              <a:buClrTx/>
              <a:buSzTx/>
              <a:buFontTx/>
              <a:buNone/>
              <a:tabLst/>
              <a:defRPr/>
            </a:pPr>
            <a:r>
              <a:rPr kumimoji="0" lang="cs-CZ" sz="4400" b="1" i="0" u="none" strike="noStrike" kern="1200" cap="none" spc="0" normalizeH="0" baseline="0" noProof="0" dirty="0" smtClean="0">
                <a:ln>
                  <a:noFill/>
                </a:ln>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uLnTx/>
                <a:uFillTx/>
                <a:latin typeface="Arial" pitchFamily="34" charset="0"/>
                <a:ea typeface="+mj-ea"/>
                <a:cs typeface="Arial" pitchFamily="34" charset="0"/>
              </a:rPr>
              <a:t>PLASTY – </a:t>
            </a:r>
            <a:r>
              <a:rPr lang="cs-CZ" sz="4400" b="1" dirty="0" smtClean="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Arial" pitchFamily="34" charset="0"/>
                <a:ea typeface="+mj-ea"/>
                <a:cs typeface="Arial" pitchFamily="34" charset="0"/>
              </a:rPr>
              <a:t>ruční obrábění</a:t>
            </a:r>
            <a:endParaRPr kumimoji="0" lang="cs-CZ" sz="4400" b="1" i="0" u="none" strike="noStrike" kern="1200" cap="none" spc="0" normalizeH="0" baseline="0" noProof="0" dirty="0">
              <a:ln>
                <a:noFill/>
              </a:ln>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uLnTx/>
              <a:uFillTx/>
              <a:latin typeface="Arial" pitchFamily="34" charset="0"/>
              <a:ea typeface="+mj-ea"/>
              <a:cs typeface="Arial" pitchFamily="34" charset="0"/>
            </a:endParaRPr>
          </a:p>
        </p:txBody>
      </p:sp>
      <p:sp>
        <p:nvSpPr>
          <p:cNvPr id="5" name="TextovéPole 4"/>
          <p:cNvSpPr txBox="1"/>
          <p:nvPr/>
        </p:nvSpPr>
        <p:spPr>
          <a:xfrm>
            <a:off x="467544" y="1124744"/>
            <a:ext cx="7704856" cy="461665"/>
          </a:xfrm>
          <a:prstGeom prst="rect">
            <a:avLst/>
          </a:prstGeom>
          <a:noFill/>
        </p:spPr>
        <p:txBody>
          <a:bodyPr wrap="square" rtlCol="0">
            <a:spAutoFit/>
          </a:bodyPr>
          <a:lstStyle/>
          <a:p>
            <a:r>
              <a:rPr lang="cs-CZ" sz="2400" b="1" dirty="0" smtClean="0">
                <a:latin typeface="Arial" pitchFamily="34" charset="0"/>
                <a:cs typeface="Arial" pitchFamily="34" charset="0"/>
              </a:rPr>
              <a:t>PILOVÁNÍ A BROUŠENÍ, PŘÍPADNĚ LEŠTĚNÍ</a:t>
            </a:r>
            <a:endParaRPr lang="cs-CZ" sz="2400" b="1" dirty="0">
              <a:latin typeface="Arial" pitchFamily="34" charset="0"/>
              <a:cs typeface="Arial" pitchFamily="34" charset="0"/>
            </a:endParaRPr>
          </a:p>
        </p:txBody>
      </p:sp>
      <p:sp>
        <p:nvSpPr>
          <p:cNvPr id="7" name="TextovéPole 6"/>
          <p:cNvSpPr txBox="1"/>
          <p:nvPr/>
        </p:nvSpPr>
        <p:spPr>
          <a:xfrm>
            <a:off x="467544" y="1700808"/>
            <a:ext cx="8352928" cy="1938992"/>
          </a:xfrm>
          <a:prstGeom prst="rect">
            <a:avLst/>
          </a:prstGeom>
          <a:noFill/>
        </p:spPr>
        <p:txBody>
          <a:bodyPr wrap="square" rtlCol="0">
            <a:spAutoFit/>
          </a:bodyPr>
          <a:lstStyle/>
          <a:p>
            <a:pPr algn="just"/>
            <a:r>
              <a:rPr lang="cs-CZ" sz="2400" dirty="0" smtClean="0">
                <a:latin typeface="Arial" pitchFamily="34" charset="0"/>
                <a:cs typeface="Arial" pitchFamily="34" charset="0"/>
              </a:rPr>
              <a:t>Dokončovací operace k docílení hladké plochy. Raději užíváme pilníky s jednoduchým sekem (nezanáší se). Snažíme se dodržovat jeden směr pohybu pilníku. Pro broušení volíme velmi jemné brusné papíry. Na leštění se užívají leštící pasty s plstěným leštícím kotoučem.</a:t>
            </a:r>
            <a:endParaRPr lang="cs-CZ" sz="2400" dirty="0">
              <a:latin typeface="Arial" pitchFamily="34" charset="0"/>
              <a:cs typeface="Arial" pitchFamily="34" charset="0"/>
            </a:endParaRPr>
          </a:p>
        </p:txBody>
      </p:sp>
      <p:pic>
        <p:nvPicPr>
          <p:cNvPr id="5126" name="Picture 6" descr="http://2.bp.blogspot.com/-vV2O8ee9y0E/TX_Zs661MnI/AAAAAAAAAjc/XUfT1zY9d74/s1600/pilnik.gif"/>
          <p:cNvPicPr>
            <a:picLocks noChangeAspect="1" noChangeArrowheads="1"/>
          </p:cNvPicPr>
          <p:nvPr/>
        </p:nvPicPr>
        <p:blipFill>
          <a:blip r:embed="rId2" cstate="print"/>
          <a:srcRect/>
          <a:stretch>
            <a:fillRect/>
          </a:stretch>
        </p:blipFill>
        <p:spPr bwMode="auto">
          <a:xfrm>
            <a:off x="539552" y="4332734"/>
            <a:ext cx="7848527" cy="2525266"/>
          </a:xfrm>
          <a:prstGeom prst="rect">
            <a:avLst/>
          </a:prstGeom>
          <a:noFill/>
        </p:spPr>
      </p:pic>
      <p:pic>
        <p:nvPicPr>
          <p:cNvPr id="5128" name="Picture 8" descr="http://www.rzk.xf.cz/zdroje/pilovac-m.gif"/>
          <p:cNvPicPr>
            <a:picLocks noChangeAspect="1" noChangeArrowheads="1"/>
          </p:cNvPicPr>
          <p:nvPr/>
        </p:nvPicPr>
        <p:blipFill>
          <a:blip r:embed="rId3" cstate="print"/>
          <a:srcRect/>
          <a:stretch>
            <a:fillRect/>
          </a:stretch>
        </p:blipFill>
        <p:spPr bwMode="auto">
          <a:xfrm>
            <a:off x="2411760" y="1602568"/>
            <a:ext cx="3957404" cy="525543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grpId="0" nodeType="clickEffect">
                                  <p:stCondLst>
                                    <p:cond delay="0"/>
                                  </p:stCondLst>
                                  <p:iterate type="lt">
                                    <p:tmPct val="50000"/>
                                  </p:iterate>
                                  <p:childTnLst>
                                    <p:set>
                                      <p:cBhvr>
                                        <p:cTn id="6" dur="1" fill="hold">
                                          <p:stCondLst>
                                            <p:cond delay="0"/>
                                          </p:stCondLst>
                                        </p:cTn>
                                        <p:tgtEl>
                                          <p:spTgt spid="5"/>
                                        </p:tgtEl>
                                        <p:attrNameLst>
                                          <p:attrName>style.visibility</p:attrName>
                                        </p:attrNameLst>
                                      </p:cBhvr>
                                      <p:to>
                                        <p:strVal val="visible"/>
                                      </p:to>
                                    </p:set>
                                    <p:anim calcmode="discrete" valueType="clr">
                                      <p:cBhvr override="childStyle">
                                        <p:cTn id="7" dur="80"/>
                                        <p:tgtEl>
                                          <p:spTgt spid="5"/>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5"/>
                                        </p:tgtEl>
                                        <p:attrNameLst>
                                          <p:attrName>fillcolor</p:attrName>
                                        </p:attrNameLst>
                                      </p:cBhvr>
                                      <p:tavLst>
                                        <p:tav tm="0">
                                          <p:val>
                                            <p:clrVal>
                                              <a:schemeClr val="accent2"/>
                                            </p:clrVal>
                                          </p:val>
                                        </p:tav>
                                        <p:tav tm="50000">
                                          <p:val>
                                            <p:clrVal>
                                              <a:schemeClr val="hlink"/>
                                            </p:clrVal>
                                          </p:val>
                                        </p:tav>
                                      </p:tavLst>
                                    </p:anim>
                                    <p:set>
                                      <p:cBhvr>
                                        <p:cTn id="9" dur="80"/>
                                        <p:tgtEl>
                                          <p:spTgt spid="5"/>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4" presetClass="entr" presetSubtype="0" fill="hold" nodeType="clickEffect">
                                  <p:stCondLst>
                                    <p:cond delay="0"/>
                                  </p:stCondLst>
                                  <p:childTnLst>
                                    <p:set>
                                      <p:cBhvr>
                                        <p:cTn id="13" dur="1" fill="hold">
                                          <p:stCondLst>
                                            <p:cond delay="0"/>
                                          </p:stCondLst>
                                        </p:cTn>
                                        <p:tgtEl>
                                          <p:spTgt spid="5126"/>
                                        </p:tgtEl>
                                        <p:attrNameLst>
                                          <p:attrName>style.visibility</p:attrName>
                                        </p:attrNameLst>
                                      </p:cBhvr>
                                      <p:to>
                                        <p:strVal val="visible"/>
                                      </p:to>
                                    </p:set>
                                    <p:anim to="" calcmode="lin" valueType="num">
                                      <p:cBhvr>
                                        <p:cTn id="14" dur="1" fill="hold"/>
                                        <p:tgtEl>
                                          <p:spTgt spid="5126"/>
                                        </p:tgtEl>
                                        <p:attrNameLst>
                                          <p:attrName/>
                                        </p:attrNameLst>
                                      </p:cBhvr>
                                    </p:anim>
                                  </p:childTnLst>
                                </p:cTn>
                              </p:par>
                            </p:childTnLst>
                          </p:cTn>
                        </p:par>
                      </p:childTnLst>
                    </p:cTn>
                  </p:par>
                  <p:par>
                    <p:cTn id="15" fill="hold">
                      <p:stCondLst>
                        <p:cond delay="indefinite"/>
                      </p:stCondLst>
                      <p:childTnLst>
                        <p:par>
                          <p:cTn id="16" fill="hold">
                            <p:stCondLst>
                              <p:cond delay="0"/>
                            </p:stCondLst>
                            <p:childTnLst>
                              <p:par>
                                <p:cTn id="17" presetID="27" presetClass="entr" presetSubtype="0" fill="hold" grpId="0" nodeType="clickEffect">
                                  <p:stCondLst>
                                    <p:cond delay="0"/>
                                  </p:stCondLst>
                                  <p:iterate type="lt">
                                    <p:tmPct val="50000"/>
                                  </p:iterate>
                                  <p:childTnLst>
                                    <p:set>
                                      <p:cBhvr>
                                        <p:cTn id="18" dur="1" fill="hold">
                                          <p:stCondLst>
                                            <p:cond delay="0"/>
                                          </p:stCondLst>
                                        </p:cTn>
                                        <p:tgtEl>
                                          <p:spTgt spid="7"/>
                                        </p:tgtEl>
                                        <p:attrNameLst>
                                          <p:attrName>style.visibility</p:attrName>
                                        </p:attrNameLst>
                                      </p:cBhvr>
                                      <p:to>
                                        <p:strVal val="visible"/>
                                      </p:to>
                                    </p:set>
                                    <p:anim calcmode="discrete" valueType="clr">
                                      <p:cBhvr override="childStyle">
                                        <p:cTn id="19" dur="80"/>
                                        <p:tgtEl>
                                          <p:spTgt spid="7"/>
                                        </p:tgtEl>
                                        <p:attrNameLst>
                                          <p:attrName>style.color</p:attrName>
                                        </p:attrNameLst>
                                      </p:cBhvr>
                                      <p:tavLst>
                                        <p:tav tm="0">
                                          <p:val>
                                            <p:clrVal>
                                              <a:schemeClr val="accent2"/>
                                            </p:clrVal>
                                          </p:val>
                                        </p:tav>
                                        <p:tav tm="50000">
                                          <p:val>
                                            <p:clrVal>
                                              <a:schemeClr val="hlink"/>
                                            </p:clrVal>
                                          </p:val>
                                        </p:tav>
                                      </p:tavLst>
                                    </p:anim>
                                    <p:anim calcmode="discrete" valueType="clr">
                                      <p:cBhvr>
                                        <p:cTn id="20" dur="80"/>
                                        <p:tgtEl>
                                          <p:spTgt spid="7"/>
                                        </p:tgtEl>
                                        <p:attrNameLst>
                                          <p:attrName>fillcolor</p:attrName>
                                        </p:attrNameLst>
                                      </p:cBhvr>
                                      <p:tavLst>
                                        <p:tav tm="0">
                                          <p:val>
                                            <p:clrVal>
                                              <a:schemeClr val="accent2"/>
                                            </p:clrVal>
                                          </p:val>
                                        </p:tav>
                                        <p:tav tm="50000">
                                          <p:val>
                                            <p:clrVal>
                                              <a:schemeClr val="hlink"/>
                                            </p:clrVal>
                                          </p:val>
                                        </p:tav>
                                      </p:tavLst>
                                    </p:anim>
                                    <p:set>
                                      <p:cBhvr>
                                        <p:cTn id="21" dur="80"/>
                                        <p:tgtEl>
                                          <p:spTgt spid="7"/>
                                        </p:tgtEl>
                                        <p:attrNameLst>
                                          <p:attrName>fill.type</p:attrName>
                                        </p:attrNameLst>
                                      </p:cBhvr>
                                      <p:to>
                                        <p:strVal val="solid"/>
                                      </p:to>
                                    </p:set>
                                  </p:childTnLst>
                                </p:cTn>
                              </p:par>
                            </p:childTnLst>
                          </p:cTn>
                        </p:par>
                      </p:childTnLst>
                    </p:cTn>
                  </p:par>
                  <p:par>
                    <p:cTn id="22" fill="hold">
                      <p:stCondLst>
                        <p:cond delay="indefinite"/>
                      </p:stCondLst>
                      <p:childTnLst>
                        <p:par>
                          <p:cTn id="23" fill="hold">
                            <p:stCondLst>
                              <p:cond delay="0"/>
                            </p:stCondLst>
                            <p:childTnLst>
                              <p:par>
                                <p:cTn id="24" presetID="6" presetClass="entr" presetSubtype="32" fill="hold" nodeType="clickEffect">
                                  <p:stCondLst>
                                    <p:cond delay="0"/>
                                  </p:stCondLst>
                                  <p:childTnLst>
                                    <p:set>
                                      <p:cBhvr>
                                        <p:cTn id="25" dur="1" fill="hold">
                                          <p:stCondLst>
                                            <p:cond delay="0"/>
                                          </p:stCondLst>
                                        </p:cTn>
                                        <p:tgtEl>
                                          <p:spTgt spid="5128"/>
                                        </p:tgtEl>
                                        <p:attrNameLst>
                                          <p:attrName>style.visibility</p:attrName>
                                        </p:attrNameLst>
                                      </p:cBhvr>
                                      <p:to>
                                        <p:strVal val="visible"/>
                                      </p:to>
                                    </p:set>
                                    <p:animEffect transition="in" filter="circle(out)">
                                      <p:cBhvr>
                                        <p:cTn id="26" dur="2000"/>
                                        <p:tgtEl>
                                          <p:spTgt spid="51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txBox="1">
            <a:spLocks/>
          </p:cNvSpPr>
          <p:nvPr/>
        </p:nvSpPr>
        <p:spPr>
          <a:xfrm>
            <a:off x="467544" y="0"/>
            <a:ext cx="7200800" cy="887759"/>
          </a:xfrm>
          <a:prstGeom prst="rect">
            <a:avLst/>
          </a:prstGeom>
        </p:spPr>
        <p:txBody>
          <a:bodyPr rIns="91440" anchor="b">
            <a:normAutofit/>
            <a:scene3d>
              <a:camera prst="orthographicFront"/>
              <a:lightRig rig="soft" dir="t">
                <a:rot lat="0" lon="0" rev="2400000"/>
              </a:lightRig>
            </a:scene3d>
            <a:sp3d>
              <a:bevelT w="19050" h="12700"/>
            </a:sp3d>
          </a:bodyPr>
          <a:lstStyle/>
          <a:p>
            <a:pPr marL="54864" marR="0" lvl="0" indent="0" algn="ctr" defTabSz="914400" rtl="0" eaLnBrk="1" fontAlgn="auto" latinLnBrk="0" hangingPunct="1">
              <a:lnSpc>
                <a:spcPct val="100000"/>
              </a:lnSpc>
              <a:spcBef>
                <a:spcPct val="0"/>
              </a:spcBef>
              <a:spcAft>
                <a:spcPts val="0"/>
              </a:spcAft>
              <a:buClrTx/>
              <a:buSzTx/>
              <a:buFontTx/>
              <a:buNone/>
              <a:tabLst/>
              <a:defRPr/>
            </a:pPr>
            <a:r>
              <a:rPr kumimoji="0" lang="cs-CZ" sz="4400" b="1" i="0" u="none" strike="noStrike" kern="1200" cap="none" spc="0" normalizeH="0" baseline="0" noProof="0" dirty="0" smtClean="0">
                <a:ln>
                  <a:noFill/>
                </a:ln>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uLnTx/>
                <a:uFillTx/>
                <a:latin typeface="Arial" pitchFamily="34" charset="0"/>
                <a:ea typeface="+mj-ea"/>
                <a:cs typeface="Arial" pitchFamily="34" charset="0"/>
              </a:rPr>
              <a:t>PLASTY – </a:t>
            </a:r>
            <a:r>
              <a:rPr lang="cs-CZ" sz="4400" b="1" dirty="0" smtClean="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Arial" pitchFamily="34" charset="0"/>
                <a:ea typeface="+mj-ea"/>
                <a:cs typeface="Arial" pitchFamily="34" charset="0"/>
              </a:rPr>
              <a:t>ruční obrábění</a:t>
            </a:r>
            <a:endParaRPr kumimoji="0" lang="cs-CZ" sz="4400" b="1" i="0" u="none" strike="noStrike" kern="1200" cap="none" spc="0" normalizeH="0" baseline="0" noProof="0" dirty="0">
              <a:ln>
                <a:noFill/>
              </a:ln>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uLnTx/>
              <a:uFillTx/>
              <a:latin typeface="Arial" pitchFamily="34" charset="0"/>
              <a:ea typeface="+mj-ea"/>
              <a:cs typeface="Arial" pitchFamily="34" charset="0"/>
            </a:endParaRPr>
          </a:p>
        </p:txBody>
      </p:sp>
      <p:sp>
        <p:nvSpPr>
          <p:cNvPr id="5" name="TextovéPole 4"/>
          <p:cNvSpPr txBox="1"/>
          <p:nvPr/>
        </p:nvSpPr>
        <p:spPr>
          <a:xfrm>
            <a:off x="611560" y="980728"/>
            <a:ext cx="2016224" cy="584775"/>
          </a:xfrm>
          <a:prstGeom prst="rect">
            <a:avLst/>
          </a:prstGeom>
          <a:noFill/>
        </p:spPr>
        <p:txBody>
          <a:bodyPr wrap="square" rtlCol="0">
            <a:spAutoFit/>
          </a:bodyPr>
          <a:lstStyle/>
          <a:p>
            <a:r>
              <a:rPr lang="cs-CZ" sz="3200" b="1" dirty="0" smtClean="0">
                <a:latin typeface="Arial" pitchFamily="34" charset="0"/>
                <a:cs typeface="Arial" pitchFamily="34" charset="0"/>
              </a:rPr>
              <a:t>VRTÁNÍ</a:t>
            </a:r>
            <a:endParaRPr lang="cs-CZ" sz="3200" b="1" dirty="0">
              <a:latin typeface="Arial" pitchFamily="34" charset="0"/>
              <a:cs typeface="Arial" pitchFamily="34" charset="0"/>
            </a:endParaRPr>
          </a:p>
        </p:txBody>
      </p:sp>
      <p:sp>
        <p:nvSpPr>
          <p:cNvPr id="7" name="TextovéPole 6"/>
          <p:cNvSpPr txBox="1"/>
          <p:nvPr/>
        </p:nvSpPr>
        <p:spPr>
          <a:xfrm>
            <a:off x="539552" y="1628800"/>
            <a:ext cx="8352928" cy="1569660"/>
          </a:xfrm>
          <a:prstGeom prst="rect">
            <a:avLst/>
          </a:prstGeom>
          <a:noFill/>
        </p:spPr>
        <p:txBody>
          <a:bodyPr wrap="square" rtlCol="0">
            <a:spAutoFit/>
          </a:bodyPr>
          <a:lstStyle/>
          <a:p>
            <a:pPr algn="just"/>
            <a:r>
              <a:rPr lang="cs-CZ" sz="2400" dirty="0" smtClean="0">
                <a:latin typeface="Arial" pitchFamily="34" charset="0"/>
                <a:cs typeface="Arial" pitchFamily="34" charset="0"/>
              </a:rPr>
              <a:t>K vrtání menších otvorů užíváme vrtáky na kov. Otvory nad 10 mm vrtáme vrtáky na dřevo. Vrták by měl být dostatečně ostrý, působíme i menší silou, aby nedocházelo k tření. Jinak by se otvory teplem deformovaly.  </a:t>
            </a:r>
            <a:endParaRPr lang="cs-CZ" sz="2400" dirty="0">
              <a:latin typeface="Arial" pitchFamily="34" charset="0"/>
              <a:cs typeface="Arial" pitchFamily="34" charset="0"/>
            </a:endParaRPr>
          </a:p>
        </p:txBody>
      </p:sp>
      <p:pic>
        <p:nvPicPr>
          <p:cNvPr id="4098" name="Picture 2" descr="http://www.trminek.cz/image/sablona/19.jpg"/>
          <p:cNvPicPr>
            <a:picLocks noChangeAspect="1" noChangeArrowheads="1"/>
          </p:cNvPicPr>
          <p:nvPr/>
        </p:nvPicPr>
        <p:blipFill>
          <a:blip r:embed="rId2" cstate="print"/>
          <a:srcRect/>
          <a:stretch>
            <a:fillRect/>
          </a:stretch>
        </p:blipFill>
        <p:spPr bwMode="auto">
          <a:xfrm>
            <a:off x="1475656" y="3284984"/>
            <a:ext cx="5897391" cy="331236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5">
                                            <p:txEl>
                                              <p:pRg st="0" end="0"/>
                                            </p:txEl>
                                          </p:spTgt>
                                        </p:tgtEl>
                                        <p:attrNameLst>
                                          <p:attrName>style.visibility</p:attrName>
                                        </p:attrNameLst>
                                      </p:cBhvr>
                                      <p:to>
                                        <p:strVal val="visible"/>
                                      </p:to>
                                    </p:set>
                                    <p:anim calcmode="discrete" valueType="clr">
                                      <p:cBhvr override="childStyle">
                                        <p:cTn id="7" dur="80"/>
                                        <p:tgtEl>
                                          <p:spTgt spid="5">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5">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5">
                                            <p:txEl>
                                              <p:pRg st="0" end="0"/>
                                            </p:txEl>
                                          </p:spTgt>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4" presetClass="entr" presetSubtype="0" fill="hold" nodeType="clickEffect">
                                  <p:stCondLst>
                                    <p:cond delay="0"/>
                                  </p:stCondLst>
                                  <p:childTnLst>
                                    <p:set>
                                      <p:cBhvr>
                                        <p:cTn id="13" dur="1" fill="hold">
                                          <p:stCondLst>
                                            <p:cond delay="0"/>
                                          </p:stCondLst>
                                        </p:cTn>
                                        <p:tgtEl>
                                          <p:spTgt spid="4098"/>
                                        </p:tgtEl>
                                        <p:attrNameLst>
                                          <p:attrName>style.visibility</p:attrName>
                                        </p:attrNameLst>
                                      </p:cBhvr>
                                      <p:to>
                                        <p:strVal val="visible"/>
                                      </p:to>
                                    </p:set>
                                    <p:anim to="" calcmode="lin" valueType="num">
                                      <p:cBhvr>
                                        <p:cTn id="14" dur="1" fill="hold"/>
                                        <p:tgtEl>
                                          <p:spTgt spid="4098"/>
                                        </p:tgtEl>
                                        <p:attrNameLst>
                                          <p:attrName/>
                                        </p:attrNameLst>
                                      </p:cBhvr>
                                    </p:anim>
                                  </p:childTnLst>
                                </p:cTn>
                              </p:par>
                            </p:childTnLst>
                          </p:cTn>
                        </p:par>
                      </p:childTnLst>
                    </p:cTn>
                  </p:par>
                  <p:par>
                    <p:cTn id="15" fill="hold">
                      <p:stCondLst>
                        <p:cond delay="indefinite"/>
                      </p:stCondLst>
                      <p:childTnLst>
                        <p:par>
                          <p:cTn id="16" fill="hold">
                            <p:stCondLst>
                              <p:cond delay="0"/>
                            </p:stCondLst>
                            <p:childTnLst>
                              <p:par>
                                <p:cTn id="17" presetID="27" presetClass="entr" presetSubtype="0" fill="hold" grpId="0" nodeType="clickEffect">
                                  <p:stCondLst>
                                    <p:cond delay="0"/>
                                  </p:stCondLst>
                                  <p:iterate type="lt">
                                    <p:tmPct val="50000"/>
                                  </p:iterate>
                                  <p:childTnLst>
                                    <p:set>
                                      <p:cBhvr>
                                        <p:cTn id="18" dur="1" fill="hold">
                                          <p:stCondLst>
                                            <p:cond delay="0"/>
                                          </p:stCondLst>
                                        </p:cTn>
                                        <p:tgtEl>
                                          <p:spTgt spid="7"/>
                                        </p:tgtEl>
                                        <p:attrNameLst>
                                          <p:attrName>style.visibility</p:attrName>
                                        </p:attrNameLst>
                                      </p:cBhvr>
                                      <p:to>
                                        <p:strVal val="visible"/>
                                      </p:to>
                                    </p:set>
                                    <p:anim calcmode="discrete" valueType="clr">
                                      <p:cBhvr override="childStyle">
                                        <p:cTn id="19" dur="80"/>
                                        <p:tgtEl>
                                          <p:spTgt spid="7"/>
                                        </p:tgtEl>
                                        <p:attrNameLst>
                                          <p:attrName>style.color</p:attrName>
                                        </p:attrNameLst>
                                      </p:cBhvr>
                                      <p:tavLst>
                                        <p:tav tm="0">
                                          <p:val>
                                            <p:clrVal>
                                              <a:schemeClr val="accent2"/>
                                            </p:clrVal>
                                          </p:val>
                                        </p:tav>
                                        <p:tav tm="50000">
                                          <p:val>
                                            <p:clrVal>
                                              <a:schemeClr val="hlink"/>
                                            </p:clrVal>
                                          </p:val>
                                        </p:tav>
                                      </p:tavLst>
                                    </p:anim>
                                    <p:anim calcmode="discrete" valueType="clr">
                                      <p:cBhvr>
                                        <p:cTn id="20" dur="80"/>
                                        <p:tgtEl>
                                          <p:spTgt spid="7"/>
                                        </p:tgtEl>
                                        <p:attrNameLst>
                                          <p:attrName>fillcolor</p:attrName>
                                        </p:attrNameLst>
                                      </p:cBhvr>
                                      <p:tavLst>
                                        <p:tav tm="0">
                                          <p:val>
                                            <p:clrVal>
                                              <a:schemeClr val="accent2"/>
                                            </p:clrVal>
                                          </p:val>
                                        </p:tav>
                                        <p:tav tm="50000">
                                          <p:val>
                                            <p:clrVal>
                                              <a:schemeClr val="hlink"/>
                                            </p:clrVal>
                                          </p:val>
                                        </p:tav>
                                      </p:tavLst>
                                    </p:anim>
                                    <p:set>
                                      <p:cBhvr>
                                        <p:cTn id="21" dur="80"/>
                                        <p:tgtEl>
                                          <p:spTgt spid="7"/>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txBox="1">
            <a:spLocks/>
          </p:cNvSpPr>
          <p:nvPr/>
        </p:nvSpPr>
        <p:spPr>
          <a:xfrm>
            <a:off x="323528" y="0"/>
            <a:ext cx="6912768" cy="887759"/>
          </a:xfrm>
          <a:prstGeom prst="rect">
            <a:avLst/>
          </a:prstGeom>
        </p:spPr>
        <p:txBody>
          <a:bodyPr rIns="91440" anchor="b">
            <a:normAutofit fontScale="92500"/>
            <a:scene3d>
              <a:camera prst="orthographicFront"/>
              <a:lightRig rig="soft" dir="t">
                <a:rot lat="0" lon="0" rev="2400000"/>
              </a:lightRig>
            </a:scene3d>
            <a:sp3d>
              <a:bevelT w="19050" h="12700"/>
            </a:sp3d>
          </a:bodyPr>
          <a:lstStyle/>
          <a:p>
            <a:pPr marL="54864" marR="0" lvl="0" indent="0" algn="ctr" defTabSz="914400" rtl="0" eaLnBrk="1" fontAlgn="auto" latinLnBrk="0" hangingPunct="1">
              <a:lnSpc>
                <a:spcPct val="100000"/>
              </a:lnSpc>
              <a:spcBef>
                <a:spcPct val="0"/>
              </a:spcBef>
              <a:spcAft>
                <a:spcPts val="0"/>
              </a:spcAft>
              <a:buClrTx/>
              <a:buSzTx/>
              <a:buFontTx/>
              <a:buNone/>
              <a:tabLst/>
              <a:defRPr/>
            </a:pPr>
            <a:r>
              <a:rPr kumimoji="0" lang="cs-CZ" sz="4400" b="1" i="0" u="none" strike="noStrike" kern="1200" cap="none" spc="0" normalizeH="0" baseline="0" noProof="0" dirty="0" smtClean="0">
                <a:ln>
                  <a:noFill/>
                </a:ln>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uLnTx/>
                <a:uFillTx/>
                <a:latin typeface="Arial" pitchFamily="34" charset="0"/>
                <a:ea typeface="+mj-ea"/>
                <a:cs typeface="Arial" pitchFamily="34" charset="0"/>
              </a:rPr>
              <a:t>PLASTY – </a:t>
            </a:r>
            <a:r>
              <a:rPr lang="cs-CZ" sz="4400" b="1" dirty="0" smtClean="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Arial" pitchFamily="34" charset="0"/>
                <a:ea typeface="+mj-ea"/>
                <a:cs typeface="Arial" pitchFamily="34" charset="0"/>
              </a:rPr>
              <a:t>ruční obrábění</a:t>
            </a:r>
            <a:endParaRPr kumimoji="0" lang="cs-CZ" sz="4400" b="1" i="0" u="none" strike="noStrike" kern="1200" cap="none" spc="0" normalizeH="0" baseline="0" noProof="0" dirty="0">
              <a:ln>
                <a:noFill/>
              </a:ln>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uLnTx/>
              <a:uFillTx/>
              <a:latin typeface="Arial" pitchFamily="34" charset="0"/>
              <a:ea typeface="+mj-ea"/>
              <a:cs typeface="Arial" pitchFamily="34" charset="0"/>
            </a:endParaRPr>
          </a:p>
        </p:txBody>
      </p:sp>
      <p:sp>
        <p:nvSpPr>
          <p:cNvPr id="5" name="TextovéPole 4"/>
          <p:cNvSpPr txBox="1"/>
          <p:nvPr/>
        </p:nvSpPr>
        <p:spPr>
          <a:xfrm>
            <a:off x="611560" y="980728"/>
            <a:ext cx="2664296" cy="584775"/>
          </a:xfrm>
          <a:prstGeom prst="rect">
            <a:avLst/>
          </a:prstGeom>
          <a:noFill/>
        </p:spPr>
        <p:txBody>
          <a:bodyPr wrap="square" rtlCol="0">
            <a:spAutoFit/>
          </a:bodyPr>
          <a:lstStyle/>
          <a:p>
            <a:r>
              <a:rPr lang="cs-CZ" sz="3200" b="1" dirty="0" smtClean="0">
                <a:latin typeface="Arial" pitchFamily="34" charset="0"/>
                <a:cs typeface="Arial" pitchFamily="34" charset="0"/>
              </a:rPr>
              <a:t>LEPENÍ</a:t>
            </a:r>
            <a:endParaRPr lang="cs-CZ" sz="3200" b="1" dirty="0">
              <a:latin typeface="Arial" pitchFamily="34" charset="0"/>
              <a:cs typeface="Arial" pitchFamily="34" charset="0"/>
            </a:endParaRPr>
          </a:p>
        </p:txBody>
      </p:sp>
      <p:sp>
        <p:nvSpPr>
          <p:cNvPr id="7" name="TextovéPole 6"/>
          <p:cNvSpPr txBox="1"/>
          <p:nvPr/>
        </p:nvSpPr>
        <p:spPr>
          <a:xfrm>
            <a:off x="539552" y="1700808"/>
            <a:ext cx="8352928" cy="1200329"/>
          </a:xfrm>
          <a:prstGeom prst="rect">
            <a:avLst/>
          </a:prstGeom>
          <a:noFill/>
        </p:spPr>
        <p:txBody>
          <a:bodyPr wrap="square" rtlCol="0">
            <a:spAutoFit/>
          </a:bodyPr>
          <a:lstStyle/>
          <a:p>
            <a:pPr algn="just"/>
            <a:r>
              <a:rPr lang="cs-CZ" sz="2400" dirty="0" smtClean="0">
                <a:latin typeface="Arial" pitchFamily="34" charset="0"/>
                <a:cs typeface="Arial" pitchFamily="34" charset="0"/>
              </a:rPr>
              <a:t>Ke spojování plastů lepením máme k dispozici širokou škálu lepidel i rychleschnoucích. Je třeba dodržovat pravidla daná výrobcem.</a:t>
            </a:r>
            <a:endParaRPr lang="cs-CZ" sz="2400" dirty="0">
              <a:latin typeface="Arial" pitchFamily="34" charset="0"/>
              <a:cs typeface="Arial" pitchFamily="34" charset="0"/>
            </a:endParaRPr>
          </a:p>
        </p:txBody>
      </p:sp>
      <p:pic>
        <p:nvPicPr>
          <p:cNvPr id="2050" name="Picture 2" descr="http://www.loctite-eshop.cz/files/_640x480/SICOMET_0013a.jpg"/>
          <p:cNvPicPr>
            <a:picLocks noChangeAspect="1" noChangeArrowheads="1"/>
          </p:cNvPicPr>
          <p:nvPr/>
        </p:nvPicPr>
        <p:blipFill>
          <a:blip r:embed="rId2" cstate="print"/>
          <a:srcRect/>
          <a:stretch>
            <a:fillRect/>
          </a:stretch>
        </p:blipFill>
        <p:spPr bwMode="auto">
          <a:xfrm>
            <a:off x="755576" y="3068960"/>
            <a:ext cx="3744416" cy="3587464"/>
          </a:xfrm>
          <a:prstGeom prst="rect">
            <a:avLst/>
          </a:prstGeom>
          <a:noFill/>
        </p:spPr>
      </p:pic>
      <p:pic>
        <p:nvPicPr>
          <p:cNvPr id="2052" name="Picture 4" descr="http://www.laky.cz/galerie/1_1556/uhu-allplast-30g-univer-na-lepeni-plastu-original.jpg"/>
          <p:cNvPicPr>
            <a:picLocks noChangeAspect="1" noChangeArrowheads="1"/>
          </p:cNvPicPr>
          <p:nvPr/>
        </p:nvPicPr>
        <p:blipFill>
          <a:blip r:embed="rId3" cstate="print"/>
          <a:srcRect/>
          <a:stretch>
            <a:fillRect/>
          </a:stretch>
        </p:blipFill>
        <p:spPr bwMode="auto">
          <a:xfrm>
            <a:off x="5148064" y="3068960"/>
            <a:ext cx="2762615" cy="350380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5">
                                            <p:txEl>
                                              <p:pRg st="0" end="0"/>
                                            </p:txEl>
                                          </p:spTgt>
                                        </p:tgtEl>
                                        <p:attrNameLst>
                                          <p:attrName>style.visibility</p:attrName>
                                        </p:attrNameLst>
                                      </p:cBhvr>
                                      <p:to>
                                        <p:strVal val="visible"/>
                                      </p:to>
                                    </p:set>
                                    <p:anim calcmode="discrete" valueType="clr">
                                      <p:cBhvr override="childStyle">
                                        <p:cTn id="7" dur="80"/>
                                        <p:tgtEl>
                                          <p:spTgt spid="5">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5">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5">
                                            <p:txEl>
                                              <p:pRg st="0" end="0"/>
                                            </p:txEl>
                                          </p:spTgt>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4" presetClass="entr" presetSubtype="0" fill="hold" nodeType="clickEffect">
                                  <p:stCondLst>
                                    <p:cond delay="0"/>
                                  </p:stCondLst>
                                  <p:childTnLst>
                                    <p:set>
                                      <p:cBhvr>
                                        <p:cTn id="13" dur="1" fill="hold">
                                          <p:stCondLst>
                                            <p:cond delay="0"/>
                                          </p:stCondLst>
                                        </p:cTn>
                                        <p:tgtEl>
                                          <p:spTgt spid="2050"/>
                                        </p:tgtEl>
                                        <p:attrNameLst>
                                          <p:attrName>style.visibility</p:attrName>
                                        </p:attrNameLst>
                                      </p:cBhvr>
                                      <p:to>
                                        <p:strVal val="visible"/>
                                      </p:to>
                                    </p:set>
                                    <p:anim to="" calcmode="lin" valueType="num">
                                      <p:cBhvr>
                                        <p:cTn id="14" dur="1" fill="hold"/>
                                        <p:tgtEl>
                                          <p:spTgt spid="2050"/>
                                        </p:tgtEl>
                                        <p:attrNameLst>
                                          <p:attrName/>
                                        </p:attrNameLst>
                                      </p:cBhvr>
                                    </p:anim>
                                  </p:childTnLst>
                                </p:cTn>
                              </p:par>
                            </p:childTnLst>
                          </p:cTn>
                        </p:par>
                      </p:childTnLst>
                    </p:cTn>
                  </p:par>
                  <p:par>
                    <p:cTn id="15" fill="hold">
                      <p:stCondLst>
                        <p:cond delay="indefinite"/>
                      </p:stCondLst>
                      <p:childTnLst>
                        <p:par>
                          <p:cTn id="16" fill="hold">
                            <p:stCondLst>
                              <p:cond delay="0"/>
                            </p:stCondLst>
                            <p:childTnLst>
                              <p:par>
                                <p:cTn id="17" presetID="24" presetClass="entr" presetSubtype="0" fill="hold" nodeType="clickEffect">
                                  <p:stCondLst>
                                    <p:cond delay="0"/>
                                  </p:stCondLst>
                                  <p:childTnLst>
                                    <p:set>
                                      <p:cBhvr>
                                        <p:cTn id="18" dur="1" fill="hold">
                                          <p:stCondLst>
                                            <p:cond delay="0"/>
                                          </p:stCondLst>
                                        </p:cTn>
                                        <p:tgtEl>
                                          <p:spTgt spid="2052"/>
                                        </p:tgtEl>
                                        <p:attrNameLst>
                                          <p:attrName>style.visibility</p:attrName>
                                        </p:attrNameLst>
                                      </p:cBhvr>
                                      <p:to>
                                        <p:strVal val="visible"/>
                                      </p:to>
                                    </p:set>
                                    <p:anim to="" calcmode="lin" valueType="num">
                                      <p:cBhvr>
                                        <p:cTn id="19" dur="1" fill="hold"/>
                                        <p:tgtEl>
                                          <p:spTgt spid="2052"/>
                                        </p:tgtEl>
                                        <p:attrNameLst>
                                          <p:attrName/>
                                        </p:attrNameLst>
                                      </p:cBhvr>
                                    </p:anim>
                                  </p:childTnLst>
                                </p:cTn>
                              </p:par>
                            </p:childTnLst>
                          </p:cTn>
                        </p:par>
                      </p:childTnLst>
                    </p:cTn>
                  </p:par>
                  <p:par>
                    <p:cTn id="20" fill="hold">
                      <p:stCondLst>
                        <p:cond delay="indefinite"/>
                      </p:stCondLst>
                      <p:childTnLst>
                        <p:par>
                          <p:cTn id="21" fill="hold">
                            <p:stCondLst>
                              <p:cond delay="0"/>
                            </p:stCondLst>
                            <p:childTnLst>
                              <p:par>
                                <p:cTn id="22" presetID="27" presetClass="entr" presetSubtype="0" fill="hold" grpId="0" nodeType="clickEffect">
                                  <p:stCondLst>
                                    <p:cond delay="0"/>
                                  </p:stCondLst>
                                  <p:iterate type="lt">
                                    <p:tmPct val="50000"/>
                                  </p:iterate>
                                  <p:childTnLst>
                                    <p:set>
                                      <p:cBhvr>
                                        <p:cTn id="23" dur="1" fill="hold">
                                          <p:stCondLst>
                                            <p:cond delay="0"/>
                                          </p:stCondLst>
                                        </p:cTn>
                                        <p:tgtEl>
                                          <p:spTgt spid="7"/>
                                        </p:tgtEl>
                                        <p:attrNameLst>
                                          <p:attrName>style.visibility</p:attrName>
                                        </p:attrNameLst>
                                      </p:cBhvr>
                                      <p:to>
                                        <p:strVal val="visible"/>
                                      </p:to>
                                    </p:set>
                                    <p:anim calcmode="discrete" valueType="clr">
                                      <p:cBhvr override="childStyle">
                                        <p:cTn id="24" dur="80"/>
                                        <p:tgtEl>
                                          <p:spTgt spid="7"/>
                                        </p:tgtEl>
                                        <p:attrNameLst>
                                          <p:attrName>style.color</p:attrName>
                                        </p:attrNameLst>
                                      </p:cBhvr>
                                      <p:tavLst>
                                        <p:tav tm="0">
                                          <p:val>
                                            <p:clrVal>
                                              <a:schemeClr val="accent2"/>
                                            </p:clrVal>
                                          </p:val>
                                        </p:tav>
                                        <p:tav tm="50000">
                                          <p:val>
                                            <p:clrVal>
                                              <a:schemeClr val="hlink"/>
                                            </p:clrVal>
                                          </p:val>
                                        </p:tav>
                                      </p:tavLst>
                                    </p:anim>
                                    <p:anim calcmode="discrete" valueType="clr">
                                      <p:cBhvr>
                                        <p:cTn id="25" dur="80"/>
                                        <p:tgtEl>
                                          <p:spTgt spid="7"/>
                                        </p:tgtEl>
                                        <p:attrNameLst>
                                          <p:attrName>fillcolor</p:attrName>
                                        </p:attrNameLst>
                                      </p:cBhvr>
                                      <p:tavLst>
                                        <p:tav tm="0">
                                          <p:val>
                                            <p:clrVal>
                                              <a:schemeClr val="accent2"/>
                                            </p:clrVal>
                                          </p:val>
                                        </p:tav>
                                        <p:tav tm="50000">
                                          <p:val>
                                            <p:clrVal>
                                              <a:schemeClr val="hlink"/>
                                            </p:clrVal>
                                          </p:val>
                                        </p:tav>
                                      </p:tavLst>
                                    </p:anim>
                                    <p:set>
                                      <p:cBhvr>
                                        <p:cTn id="26" dur="80"/>
                                        <p:tgtEl>
                                          <p:spTgt spid="7"/>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txBox="1">
            <a:spLocks/>
          </p:cNvSpPr>
          <p:nvPr/>
        </p:nvSpPr>
        <p:spPr>
          <a:xfrm>
            <a:off x="251520" y="0"/>
            <a:ext cx="6840760" cy="887759"/>
          </a:xfrm>
          <a:prstGeom prst="rect">
            <a:avLst/>
          </a:prstGeom>
        </p:spPr>
        <p:txBody>
          <a:bodyPr rIns="91440" anchor="b">
            <a:normAutofit fontScale="92500"/>
            <a:scene3d>
              <a:camera prst="orthographicFront"/>
              <a:lightRig rig="soft" dir="t">
                <a:rot lat="0" lon="0" rev="2400000"/>
              </a:lightRig>
            </a:scene3d>
            <a:sp3d>
              <a:bevelT w="19050" h="12700"/>
            </a:sp3d>
          </a:bodyPr>
          <a:lstStyle/>
          <a:p>
            <a:pPr marL="54864" marR="0" lvl="0" indent="0" algn="ctr" defTabSz="914400" rtl="0" eaLnBrk="1" fontAlgn="auto" latinLnBrk="0" hangingPunct="1">
              <a:lnSpc>
                <a:spcPct val="100000"/>
              </a:lnSpc>
              <a:spcBef>
                <a:spcPct val="0"/>
              </a:spcBef>
              <a:spcAft>
                <a:spcPts val="0"/>
              </a:spcAft>
              <a:buClrTx/>
              <a:buSzTx/>
              <a:buFontTx/>
              <a:buNone/>
              <a:tabLst/>
              <a:defRPr/>
            </a:pPr>
            <a:r>
              <a:rPr kumimoji="0" lang="cs-CZ" sz="4400" b="1" i="0" u="none" strike="noStrike" kern="1200" cap="none" spc="0" normalizeH="0" baseline="0" noProof="0" dirty="0" smtClean="0">
                <a:ln>
                  <a:noFill/>
                </a:ln>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uLnTx/>
                <a:uFillTx/>
                <a:latin typeface="Arial" pitchFamily="34" charset="0"/>
                <a:ea typeface="+mj-ea"/>
                <a:cs typeface="Arial" pitchFamily="34" charset="0"/>
              </a:rPr>
              <a:t>PLASTY – </a:t>
            </a:r>
            <a:r>
              <a:rPr lang="cs-CZ" sz="4400" b="1" dirty="0" smtClean="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Arial" pitchFamily="34" charset="0"/>
                <a:ea typeface="+mj-ea"/>
                <a:cs typeface="Arial" pitchFamily="34" charset="0"/>
              </a:rPr>
              <a:t>ruční obrábění</a:t>
            </a:r>
            <a:endParaRPr kumimoji="0" lang="cs-CZ" sz="4400" b="1" i="0" u="none" strike="noStrike" kern="1200" cap="none" spc="0" normalizeH="0" baseline="0" noProof="0" dirty="0">
              <a:ln>
                <a:noFill/>
              </a:ln>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uLnTx/>
              <a:uFillTx/>
              <a:latin typeface="Arial" pitchFamily="34" charset="0"/>
              <a:ea typeface="+mj-ea"/>
              <a:cs typeface="Arial" pitchFamily="34" charset="0"/>
            </a:endParaRPr>
          </a:p>
        </p:txBody>
      </p:sp>
      <p:sp>
        <p:nvSpPr>
          <p:cNvPr id="5" name="TextovéPole 4"/>
          <p:cNvSpPr txBox="1"/>
          <p:nvPr/>
        </p:nvSpPr>
        <p:spPr>
          <a:xfrm>
            <a:off x="395536" y="980728"/>
            <a:ext cx="4896544" cy="584775"/>
          </a:xfrm>
          <a:prstGeom prst="rect">
            <a:avLst/>
          </a:prstGeom>
          <a:noFill/>
        </p:spPr>
        <p:txBody>
          <a:bodyPr wrap="square" rtlCol="0">
            <a:spAutoFit/>
          </a:bodyPr>
          <a:lstStyle/>
          <a:p>
            <a:r>
              <a:rPr lang="cs-CZ" sz="3200" b="1" dirty="0" smtClean="0">
                <a:latin typeface="Arial" pitchFamily="34" charset="0"/>
                <a:cs typeface="Arial" pitchFamily="34" charset="0"/>
              </a:rPr>
              <a:t>TEPELNÉ TVAROVÁNÍ</a:t>
            </a:r>
            <a:endParaRPr lang="cs-CZ" sz="3200" b="1" dirty="0">
              <a:latin typeface="Arial" pitchFamily="34" charset="0"/>
              <a:cs typeface="Arial" pitchFamily="34" charset="0"/>
            </a:endParaRPr>
          </a:p>
        </p:txBody>
      </p:sp>
      <p:sp>
        <p:nvSpPr>
          <p:cNvPr id="7" name="TextovéPole 6"/>
          <p:cNvSpPr txBox="1"/>
          <p:nvPr/>
        </p:nvSpPr>
        <p:spPr>
          <a:xfrm>
            <a:off x="395536" y="1844824"/>
            <a:ext cx="5112568" cy="3416320"/>
          </a:xfrm>
          <a:prstGeom prst="rect">
            <a:avLst/>
          </a:prstGeom>
          <a:noFill/>
        </p:spPr>
        <p:txBody>
          <a:bodyPr wrap="square" rtlCol="0">
            <a:spAutoFit/>
          </a:bodyPr>
          <a:lstStyle/>
          <a:p>
            <a:pPr algn="just"/>
            <a:r>
              <a:rPr lang="cs-CZ" sz="2400" dirty="0" smtClean="0">
                <a:latin typeface="Arial" pitchFamily="34" charset="0"/>
                <a:cs typeface="Arial" pitchFamily="34" charset="0"/>
              </a:rPr>
              <a:t>Termoplasty jsou materiály teplem tvarovatelné. Při teplotě 80 – 150°C je můžeme formovat do žádaného tvaru třeba podle šablony. Po vytvarování je třeba nechat materiál dobře zchladnout, jinak má snahu vrátit se do původního tvaru (má tzv. tvarovou paměť). Velmi často se ohřáté plasty lisují.</a:t>
            </a:r>
            <a:endParaRPr lang="cs-CZ" sz="2400" dirty="0">
              <a:latin typeface="Arial" pitchFamily="34" charset="0"/>
              <a:cs typeface="Arial" pitchFamily="34" charset="0"/>
            </a:endParaRPr>
          </a:p>
        </p:txBody>
      </p:sp>
      <p:pic>
        <p:nvPicPr>
          <p:cNvPr id="3074" name="Picture 2" descr="http://ucivozs.sweb.cz/plast/plast8.jpg"/>
          <p:cNvPicPr>
            <a:picLocks noChangeAspect="1" noChangeArrowheads="1"/>
          </p:cNvPicPr>
          <p:nvPr/>
        </p:nvPicPr>
        <p:blipFill>
          <a:blip r:embed="rId2" cstate="print"/>
          <a:srcRect/>
          <a:stretch>
            <a:fillRect/>
          </a:stretch>
        </p:blipFill>
        <p:spPr bwMode="auto">
          <a:xfrm>
            <a:off x="5548039" y="1268760"/>
            <a:ext cx="3434687" cy="475252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grpId="0" nodeType="clickEffect">
                                  <p:stCondLst>
                                    <p:cond delay="0"/>
                                  </p:stCondLst>
                                  <p:iterate type="lt">
                                    <p:tmPct val="50000"/>
                                  </p:iterate>
                                  <p:childTnLst>
                                    <p:set>
                                      <p:cBhvr>
                                        <p:cTn id="6" dur="1" fill="hold">
                                          <p:stCondLst>
                                            <p:cond delay="0"/>
                                          </p:stCondLst>
                                        </p:cTn>
                                        <p:tgtEl>
                                          <p:spTgt spid="5"/>
                                        </p:tgtEl>
                                        <p:attrNameLst>
                                          <p:attrName>style.visibility</p:attrName>
                                        </p:attrNameLst>
                                      </p:cBhvr>
                                      <p:to>
                                        <p:strVal val="visible"/>
                                      </p:to>
                                    </p:set>
                                    <p:anim calcmode="discrete" valueType="clr">
                                      <p:cBhvr override="childStyle">
                                        <p:cTn id="7" dur="80"/>
                                        <p:tgtEl>
                                          <p:spTgt spid="5"/>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5"/>
                                        </p:tgtEl>
                                        <p:attrNameLst>
                                          <p:attrName>fillcolor</p:attrName>
                                        </p:attrNameLst>
                                      </p:cBhvr>
                                      <p:tavLst>
                                        <p:tav tm="0">
                                          <p:val>
                                            <p:clrVal>
                                              <a:schemeClr val="accent2"/>
                                            </p:clrVal>
                                          </p:val>
                                        </p:tav>
                                        <p:tav tm="50000">
                                          <p:val>
                                            <p:clrVal>
                                              <a:schemeClr val="hlink"/>
                                            </p:clrVal>
                                          </p:val>
                                        </p:tav>
                                      </p:tavLst>
                                    </p:anim>
                                    <p:set>
                                      <p:cBhvr>
                                        <p:cTn id="9" dur="80"/>
                                        <p:tgtEl>
                                          <p:spTgt spid="5"/>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4" presetClass="entr" presetSubtype="0" fill="hold" nodeType="clickEffect">
                                  <p:stCondLst>
                                    <p:cond delay="0"/>
                                  </p:stCondLst>
                                  <p:childTnLst>
                                    <p:set>
                                      <p:cBhvr>
                                        <p:cTn id="13" dur="1" fill="hold">
                                          <p:stCondLst>
                                            <p:cond delay="0"/>
                                          </p:stCondLst>
                                        </p:cTn>
                                        <p:tgtEl>
                                          <p:spTgt spid="3074"/>
                                        </p:tgtEl>
                                        <p:attrNameLst>
                                          <p:attrName>style.visibility</p:attrName>
                                        </p:attrNameLst>
                                      </p:cBhvr>
                                      <p:to>
                                        <p:strVal val="visible"/>
                                      </p:to>
                                    </p:set>
                                    <p:anim to="" calcmode="lin" valueType="num">
                                      <p:cBhvr>
                                        <p:cTn id="14" dur="1" fill="hold"/>
                                        <p:tgtEl>
                                          <p:spTgt spid="3074"/>
                                        </p:tgtEl>
                                        <p:attrNameLst>
                                          <p:attrName/>
                                        </p:attrNameLst>
                                      </p:cBhvr>
                                    </p:anim>
                                  </p:childTnLst>
                                </p:cTn>
                              </p:par>
                            </p:childTnLst>
                          </p:cTn>
                        </p:par>
                      </p:childTnLst>
                    </p:cTn>
                  </p:par>
                  <p:par>
                    <p:cTn id="15" fill="hold">
                      <p:stCondLst>
                        <p:cond delay="indefinite"/>
                      </p:stCondLst>
                      <p:childTnLst>
                        <p:par>
                          <p:cTn id="16" fill="hold">
                            <p:stCondLst>
                              <p:cond delay="0"/>
                            </p:stCondLst>
                            <p:childTnLst>
                              <p:par>
                                <p:cTn id="17" presetID="27" presetClass="entr" presetSubtype="0" fill="hold" grpId="0" nodeType="clickEffect">
                                  <p:stCondLst>
                                    <p:cond delay="0"/>
                                  </p:stCondLst>
                                  <p:iterate type="lt">
                                    <p:tmPct val="50000"/>
                                  </p:iterate>
                                  <p:childTnLst>
                                    <p:set>
                                      <p:cBhvr>
                                        <p:cTn id="18" dur="1" fill="hold">
                                          <p:stCondLst>
                                            <p:cond delay="0"/>
                                          </p:stCondLst>
                                        </p:cTn>
                                        <p:tgtEl>
                                          <p:spTgt spid="7"/>
                                        </p:tgtEl>
                                        <p:attrNameLst>
                                          <p:attrName>style.visibility</p:attrName>
                                        </p:attrNameLst>
                                      </p:cBhvr>
                                      <p:to>
                                        <p:strVal val="visible"/>
                                      </p:to>
                                    </p:set>
                                    <p:anim calcmode="discrete" valueType="clr">
                                      <p:cBhvr override="childStyle">
                                        <p:cTn id="19" dur="80"/>
                                        <p:tgtEl>
                                          <p:spTgt spid="7"/>
                                        </p:tgtEl>
                                        <p:attrNameLst>
                                          <p:attrName>style.color</p:attrName>
                                        </p:attrNameLst>
                                      </p:cBhvr>
                                      <p:tavLst>
                                        <p:tav tm="0">
                                          <p:val>
                                            <p:clrVal>
                                              <a:schemeClr val="accent2"/>
                                            </p:clrVal>
                                          </p:val>
                                        </p:tav>
                                        <p:tav tm="50000">
                                          <p:val>
                                            <p:clrVal>
                                              <a:schemeClr val="hlink"/>
                                            </p:clrVal>
                                          </p:val>
                                        </p:tav>
                                      </p:tavLst>
                                    </p:anim>
                                    <p:anim calcmode="discrete" valueType="clr">
                                      <p:cBhvr>
                                        <p:cTn id="20" dur="80"/>
                                        <p:tgtEl>
                                          <p:spTgt spid="7"/>
                                        </p:tgtEl>
                                        <p:attrNameLst>
                                          <p:attrName>fillcolor</p:attrName>
                                        </p:attrNameLst>
                                      </p:cBhvr>
                                      <p:tavLst>
                                        <p:tav tm="0">
                                          <p:val>
                                            <p:clrVal>
                                              <a:schemeClr val="accent2"/>
                                            </p:clrVal>
                                          </p:val>
                                        </p:tav>
                                        <p:tav tm="50000">
                                          <p:val>
                                            <p:clrVal>
                                              <a:schemeClr val="hlink"/>
                                            </p:clrVal>
                                          </p:val>
                                        </p:tav>
                                      </p:tavLst>
                                    </p:anim>
                                    <p:set>
                                      <p:cBhvr>
                                        <p:cTn id="21" dur="80"/>
                                        <p:tgtEl>
                                          <p:spTgt spid="7"/>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txBox="1">
            <a:spLocks/>
          </p:cNvSpPr>
          <p:nvPr/>
        </p:nvSpPr>
        <p:spPr>
          <a:xfrm>
            <a:off x="251520" y="0"/>
            <a:ext cx="7344816" cy="887759"/>
          </a:xfrm>
          <a:prstGeom prst="rect">
            <a:avLst/>
          </a:prstGeom>
        </p:spPr>
        <p:txBody>
          <a:bodyPr rIns="91440" anchor="b">
            <a:normAutofit/>
            <a:scene3d>
              <a:camera prst="orthographicFront"/>
              <a:lightRig rig="soft" dir="t">
                <a:rot lat="0" lon="0" rev="2400000"/>
              </a:lightRig>
            </a:scene3d>
            <a:sp3d>
              <a:bevelT w="19050" h="12700"/>
            </a:sp3d>
          </a:bodyPr>
          <a:lstStyle/>
          <a:p>
            <a:pPr marL="54864" marR="0" lvl="0" indent="0" algn="ctr" defTabSz="914400" rtl="0" eaLnBrk="1" fontAlgn="auto" latinLnBrk="0" hangingPunct="1">
              <a:lnSpc>
                <a:spcPct val="100000"/>
              </a:lnSpc>
              <a:spcBef>
                <a:spcPct val="0"/>
              </a:spcBef>
              <a:spcAft>
                <a:spcPts val="0"/>
              </a:spcAft>
              <a:buClrTx/>
              <a:buSzTx/>
              <a:buFontTx/>
              <a:buNone/>
              <a:tabLst/>
              <a:defRPr/>
            </a:pPr>
            <a:r>
              <a:rPr kumimoji="0" lang="cs-CZ" sz="4400" b="1" i="0" u="none" strike="noStrike" kern="1200" cap="none" spc="0" normalizeH="0" baseline="0" noProof="0" dirty="0" smtClean="0">
                <a:ln>
                  <a:noFill/>
                </a:ln>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uLnTx/>
                <a:uFillTx/>
                <a:latin typeface="Arial" pitchFamily="34" charset="0"/>
                <a:ea typeface="+mj-ea"/>
                <a:cs typeface="Arial" pitchFamily="34" charset="0"/>
              </a:rPr>
              <a:t>PLASTY – </a:t>
            </a:r>
            <a:r>
              <a:rPr lang="cs-CZ" sz="4400" b="1" dirty="0" smtClean="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Arial" pitchFamily="34" charset="0"/>
                <a:ea typeface="+mj-ea"/>
                <a:cs typeface="Arial" pitchFamily="34" charset="0"/>
              </a:rPr>
              <a:t>ruční obrábění</a:t>
            </a:r>
            <a:endParaRPr kumimoji="0" lang="cs-CZ" sz="4400" b="1" i="0" u="none" strike="noStrike" kern="1200" cap="none" spc="0" normalizeH="0" baseline="0" noProof="0" dirty="0">
              <a:ln>
                <a:noFill/>
              </a:ln>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uLnTx/>
              <a:uFillTx/>
              <a:latin typeface="Arial" pitchFamily="34" charset="0"/>
              <a:ea typeface="+mj-ea"/>
              <a:cs typeface="Arial" pitchFamily="34" charset="0"/>
            </a:endParaRPr>
          </a:p>
        </p:txBody>
      </p:sp>
      <p:sp>
        <p:nvSpPr>
          <p:cNvPr id="5" name="TextovéPole 4"/>
          <p:cNvSpPr txBox="1"/>
          <p:nvPr/>
        </p:nvSpPr>
        <p:spPr>
          <a:xfrm>
            <a:off x="467544" y="836712"/>
            <a:ext cx="8496944" cy="523220"/>
          </a:xfrm>
          <a:prstGeom prst="rect">
            <a:avLst/>
          </a:prstGeom>
          <a:noFill/>
        </p:spPr>
        <p:txBody>
          <a:bodyPr wrap="square" rtlCol="0">
            <a:spAutoFit/>
          </a:bodyPr>
          <a:lstStyle/>
          <a:p>
            <a:r>
              <a:rPr lang="cs-CZ" sz="2800" b="1" dirty="0" smtClean="0">
                <a:latin typeface="Arial" pitchFamily="34" charset="0"/>
                <a:cs typeface="Arial" pitchFamily="34" charset="0"/>
              </a:rPr>
              <a:t>ZÁSADY PŘI OBRÁBĚNÍ PLASTŮ - ZOPAKUJ</a:t>
            </a:r>
            <a:endParaRPr lang="cs-CZ" sz="2800" b="1" dirty="0">
              <a:latin typeface="Arial" pitchFamily="34" charset="0"/>
              <a:cs typeface="Arial" pitchFamily="34" charset="0"/>
            </a:endParaRPr>
          </a:p>
        </p:txBody>
      </p:sp>
      <p:sp>
        <p:nvSpPr>
          <p:cNvPr id="7" name="TextovéPole 6"/>
          <p:cNvSpPr txBox="1"/>
          <p:nvPr/>
        </p:nvSpPr>
        <p:spPr>
          <a:xfrm>
            <a:off x="467544" y="1340768"/>
            <a:ext cx="8352928" cy="707886"/>
          </a:xfrm>
          <a:prstGeom prst="rect">
            <a:avLst/>
          </a:prstGeom>
          <a:noFill/>
        </p:spPr>
        <p:txBody>
          <a:bodyPr wrap="square" rtlCol="0">
            <a:spAutoFit/>
          </a:bodyPr>
          <a:lstStyle/>
          <a:p>
            <a:r>
              <a:rPr lang="cs-CZ" sz="2000" dirty="0" smtClean="0">
                <a:latin typeface="Arial" pitchFamily="34" charset="0"/>
                <a:cs typeface="Arial" pitchFamily="34" charset="0"/>
              </a:rPr>
              <a:t>1.Materiál správně podle technického výkresu orýsuj –  měřidlo správně     </a:t>
            </a:r>
          </a:p>
          <a:p>
            <a:r>
              <a:rPr lang="cs-CZ" sz="2000" dirty="0" smtClean="0">
                <a:latin typeface="Arial" pitchFamily="34" charset="0"/>
                <a:cs typeface="Arial" pitchFamily="34" charset="0"/>
              </a:rPr>
              <a:t>   přilož, pamatuj na prořez, dodržuj zásady šetření materiálem. </a:t>
            </a:r>
            <a:endParaRPr lang="cs-CZ" sz="2000" dirty="0">
              <a:latin typeface="Arial" pitchFamily="34" charset="0"/>
              <a:cs typeface="Arial" pitchFamily="34" charset="0"/>
            </a:endParaRPr>
          </a:p>
        </p:txBody>
      </p:sp>
      <p:sp>
        <p:nvSpPr>
          <p:cNvPr id="6" name="TextovéPole 5"/>
          <p:cNvSpPr txBox="1"/>
          <p:nvPr/>
        </p:nvSpPr>
        <p:spPr>
          <a:xfrm>
            <a:off x="395536" y="2060848"/>
            <a:ext cx="8496944" cy="1015663"/>
          </a:xfrm>
          <a:prstGeom prst="rect">
            <a:avLst/>
          </a:prstGeom>
          <a:noFill/>
        </p:spPr>
        <p:txBody>
          <a:bodyPr wrap="square" rtlCol="0">
            <a:spAutoFit/>
          </a:bodyPr>
          <a:lstStyle/>
          <a:p>
            <a:r>
              <a:rPr lang="cs-CZ" sz="2000" dirty="0" smtClean="0">
                <a:latin typeface="Arial" pitchFamily="34" charset="0"/>
                <a:cs typeface="Arial" pitchFamily="34" charset="0"/>
              </a:rPr>
              <a:t>2. Při řezání pilování a vrtání materiál pevně a správně upni - používej </a:t>
            </a:r>
          </a:p>
          <a:p>
            <a:r>
              <a:rPr lang="cs-CZ" sz="2000" dirty="0" smtClean="0">
                <a:latin typeface="Arial" pitchFamily="34" charset="0"/>
                <a:cs typeface="Arial" pitchFamily="34" charset="0"/>
              </a:rPr>
              <a:t>    ochranné kryty na čelisti, neupínej vysoko – možnost vibrace, </a:t>
            </a:r>
          </a:p>
          <a:p>
            <a:r>
              <a:rPr lang="cs-CZ" sz="2000" dirty="0" smtClean="0">
                <a:latin typeface="Arial" pitchFamily="34" charset="0"/>
                <a:cs typeface="Arial" pitchFamily="34" charset="0"/>
              </a:rPr>
              <a:t>    nepříjemný hluk.  </a:t>
            </a:r>
            <a:endParaRPr lang="cs-CZ" sz="2000" dirty="0">
              <a:latin typeface="Arial" pitchFamily="34" charset="0"/>
              <a:cs typeface="Arial" pitchFamily="34" charset="0"/>
            </a:endParaRPr>
          </a:p>
        </p:txBody>
      </p:sp>
      <p:sp>
        <p:nvSpPr>
          <p:cNvPr id="8" name="TextovéPole 7"/>
          <p:cNvSpPr txBox="1"/>
          <p:nvPr/>
        </p:nvSpPr>
        <p:spPr>
          <a:xfrm>
            <a:off x="395536" y="3068960"/>
            <a:ext cx="8352928" cy="1015663"/>
          </a:xfrm>
          <a:prstGeom prst="rect">
            <a:avLst/>
          </a:prstGeom>
          <a:noFill/>
        </p:spPr>
        <p:txBody>
          <a:bodyPr wrap="square" rtlCol="0">
            <a:spAutoFit/>
          </a:bodyPr>
          <a:lstStyle/>
          <a:p>
            <a:r>
              <a:rPr lang="cs-CZ" sz="2000" dirty="0" smtClean="0">
                <a:latin typeface="Arial" pitchFamily="34" charset="0"/>
                <a:cs typeface="Arial" pitchFamily="34" charset="0"/>
              </a:rPr>
              <a:t>3. Při řezání drž pilový list kolmo, do řezu se opírej, při zpětném chodu </a:t>
            </a:r>
          </a:p>
          <a:p>
            <a:r>
              <a:rPr lang="cs-CZ" sz="2000" dirty="0" smtClean="0">
                <a:latin typeface="Arial" pitchFamily="34" charset="0"/>
                <a:cs typeface="Arial" pitchFamily="34" charset="0"/>
              </a:rPr>
              <a:t>    nadlehčuj pilový list, při dořezávání zpomal (možnost vylomení), </a:t>
            </a:r>
          </a:p>
          <a:p>
            <a:r>
              <a:rPr lang="cs-CZ" sz="2000" dirty="0" smtClean="0">
                <a:latin typeface="Arial" pitchFamily="34" charset="0"/>
                <a:cs typeface="Arial" pitchFamily="34" charset="0"/>
              </a:rPr>
              <a:t>    přidržuj odpad. </a:t>
            </a:r>
            <a:endParaRPr lang="cs-CZ" sz="2000" dirty="0">
              <a:latin typeface="Arial" pitchFamily="34" charset="0"/>
              <a:cs typeface="Arial" pitchFamily="34" charset="0"/>
            </a:endParaRPr>
          </a:p>
        </p:txBody>
      </p:sp>
      <p:sp>
        <p:nvSpPr>
          <p:cNvPr id="9" name="TextovéPole 8"/>
          <p:cNvSpPr txBox="1"/>
          <p:nvPr/>
        </p:nvSpPr>
        <p:spPr>
          <a:xfrm>
            <a:off x="395536" y="4077072"/>
            <a:ext cx="8352928" cy="769441"/>
          </a:xfrm>
          <a:prstGeom prst="rect">
            <a:avLst/>
          </a:prstGeom>
          <a:noFill/>
        </p:spPr>
        <p:txBody>
          <a:bodyPr wrap="square" rtlCol="0">
            <a:spAutoFit/>
          </a:bodyPr>
          <a:lstStyle/>
          <a:p>
            <a:r>
              <a:rPr lang="cs-CZ" sz="2000" dirty="0" smtClean="0">
                <a:latin typeface="Arial" pitchFamily="34" charset="0"/>
                <a:cs typeface="Arial" pitchFamily="34" charset="0"/>
              </a:rPr>
              <a:t>4. Při vrtání materiál dobře upni, při průchozích děrách podlož. Neopírej </a:t>
            </a:r>
          </a:p>
          <a:p>
            <a:r>
              <a:rPr lang="cs-CZ" sz="2000" dirty="0" smtClean="0">
                <a:latin typeface="Arial" pitchFamily="34" charset="0"/>
                <a:cs typeface="Arial" pitchFamily="34" charset="0"/>
              </a:rPr>
              <a:t>    se velkou silou, vrtej pomalu</a:t>
            </a:r>
            <a:r>
              <a:rPr lang="cs-CZ" sz="2400" dirty="0" smtClean="0">
                <a:latin typeface="Arial" pitchFamily="34" charset="0"/>
                <a:cs typeface="Arial" pitchFamily="34" charset="0"/>
              </a:rPr>
              <a:t>. </a:t>
            </a:r>
          </a:p>
        </p:txBody>
      </p:sp>
      <p:sp>
        <p:nvSpPr>
          <p:cNvPr id="10" name="TextovéPole 9"/>
          <p:cNvSpPr txBox="1"/>
          <p:nvPr/>
        </p:nvSpPr>
        <p:spPr>
          <a:xfrm>
            <a:off x="467544" y="4797152"/>
            <a:ext cx="8352928" cy="769441"/>
          </a:xfrm>
          <a:prstGeom prst="rect">
            <a:avLst/>
          </a:prstGeom>
          <a:noFill/>
        </p:spPr>
        <p:txBody>
          <a:bodyPr wrap="square" rtlCol="0">
            <a:spAutoFit/>
          </a:bodyPr>
          <a:lstStyle/>
          <a:p>
            <a:r>
              <a:rPr lang="cs-CZ" sz="2000" dirty="0" smtClean="0">
                <a:latin typeface="Arial" pitchFamily="34" charset="0"/>
                <a:cs typeface="Arial" pitchFamily="34" charset="0"/>
              </a:rPr>
              <a:t>5. Při pilování používej pilník s jednoduchým sekem, udržuj jeden směr </a:t>
            </a:r>
          </a:p>
          <a:p>
            <a:r>
              <a:rPr lang="cs-CZ" sz="2000" dirty="0" smtClean="0">
                <a:latin typeface="Arial" pitchFamily="34" charset="0"/>
                <a:cs typeface="Arial" pitchFamily="34" charset="0"/>
              </a:rPr>
              <a:t>    pohybu</a:t>
            </a:r>
            <a:r>
              <a:rPr lang="cs-CZ" sz="2400" dirty="0" smtClean="0">
                <a:latin typeface="Arial" pitchFamily="34" charset="0"/>
                <a:cs typeface="Arial" pitchFamily="34" charset="0"/>
              </a:rPr>
              <a:t>. </a:t>
            </a:r>
          </a:p>
        </p:txBody>
      </p:sp>
      <p:sp>
        <p:nvSpPr>
          <p:cNvPr id="11" name="TextovéPole 10"/>
          <p:cNvSpPr txBox="1"/>
          <p:nvPr/>
        </p:nvSpPr>
        <p:spPr>
          <a:xfrm>
            <a:off x="395536" y="5517232"/>
            <a:ext cx="8352928" cy="769441"/>
          </a:xfrm>
          <a:prstGeom prst="rect">
            <a:avLst/>
          </a:prstGeom>
          <a:noFill/>
        </p:spPr>
        <p:txBody>
          <a:bodyPr wrap="square" rtlCol="0">
            <a:spAutoFit/>
          </a:bodyPr>
          <a:lstStyle/>
          <a:p>
            <a:r>
              <a:rPr lang="cs-CZ" sz="2000" dirty="0" smtClean="0">
                <a:latin typeface="Arial" pitchFamily="34" charset="0"/>
                <a:cs typeface="Arial" pitchFamily="34" charset="0"/>
              </a:rPr>
              <a:t>6. Při lepení dodržuj rady výrobce, lepidlem neplýtvej, větrej a po použití  </a:t>
            </a:r>
          </a:p>
          <a:p>
            <a:r>
              <a:rPr lang="cs-CZ" sz="2000" dirty="0" smtClean="0">
                <a:latin typeface="Arial" pitchFamily="34" charset="0"/>
                <a:cs typeface="Arial" pitchFamily="34" charset="0"/>
              </a:rPr>
              <a:t>    jej opět uzavři.</a:t>
            </a:r>
            <a:r>
              <a:rPr lang="cs-CZ" sz="2400" dirty="0" smtClean="0">
                <a:latin typeface="Arial" pitchFamily="34" charset="0"/>
                <a:cs typeface="Arial" pitchFamily="34" charset="0"/>
              </a:rPr>
              <a:t> </a:t>
            </a:r>
          </a:p>
        </p:txBody>
      </p:sp>
      <p:sp>
        <p:nvSpPr>
          <p:cNvPr id="12" name="TextovéPole 11"/>
          <p:cNvSpPr txBox="1"/>
          <p:nvPr/>
        </p:nvSpPr>
        <p:spPr>
          <a:xfrm>
            <a:off x="755576" y="6237312"/>
            <a:ext cx="7344816" cy="461665"/>
          </a:xfrm>
          <a:prstGeom prst="rect">
            <a:avLst/>
          </a:prstGeom>
          <a:noFill/>
        </p:spPr>
        <p:txBody>
          <a:bodyPr wrap="square" rtlCol="0">
            <a:spAutoFit/>
          </a:bodyPr>
          <a:lstStyle/>
          <a:p>
            <a:r>
              <a:rPr lang="cs-CZ" sz="2400" b="1" dirty="0" smtClean="0">
                <a:solidFill>
                  <a:srgbClr val="FF0000"/>
                </a:solidFill>
                <a:latin typeface="Arial" pitchFamily="34" charset="0"/>
                <a:cs typeface="Arial" pitchFamily="34" charset="0"/>
              </a:rPr>
              <a:t>PRACUJ JEN S BEZPEČNÝM NÁŘADÍM!!!</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1+#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1+#ppt_w/2"/>
                                          </p:val>
                                        </p:tav>
                                        <p:tav tm="100000">
                                          <p:val>
                                            <p:strVal val="#ppt_x"/>
                                          </p:val>
                                        </p:tav>
                                      </p:tavLst>
                                    </p:anim>
                                    <p:anim calcmode="lin" valueType="num">
                                      <p:cBhvr additive="base">
                                        <p:cTn id="14"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1+#ppt_w/2"/>
                                          </p:val>
                                        </p:tav>
                                        <p:tav tm="100000">
                                          <p:val>
                                            <p:strVal val="#ppt_x"/>
                                          </p:val>
                                        </p:tav>
                                      </p:tavLst>
                                    </p:anim>
                                    <p:anim calcmode="lin" valueType="num">
                                      <p:cBhvr additive="base">
                                        <p:cTn id="20" dur="500" fill="hold"/>
                                        <p:tgtEl>
                                          <p:spTgt spid="8"/>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1+#ppt_w/2"/>
                                          </p:val>
                                        </p:tav>
                                        <p:tav tm="100000">
                                          <p:val>
                                            <p:strVal val="#ppt_x"/>
                                          </p:val>
                                        </p:tav>
                                      </p:tavLst>
                                    </p:anim>
                                    <p:anim calcmode="lin" valueType="num">
                                      <p:cBhvr additive="base">
                                        <p:cTn id="26"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1+#ppt_w/2"/>
                                          </p:val>
                                        </p:tav>
                                        <p:tav tm="100000">
                                          <p:val>
                                            <p:strVal val="#ppt_x"/>
                                          </p:val>
                                        </p:tav>
                                      </p:tavLst>
                                    </p:anim>
                                    <p:anim calcmode="lin" valueType="num">
                                      <p:cBhvr additive="base">
                                        <p:cTn id="32"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1+#ppt_w/2"/>
                                          </p:val>
                                        </p:tav>
                                        <p:tav tm="100000">
                                          <p:val>
                                            <p:strVal val="#ppt_x"/>
                                          </p:val>
                                        </p:tav>
                                      </p:tavLst>
                                    </p:anim>
                                    <p:anim calcmode="lin" valueType="num">
                                      <p:cBhvr additive="base">
                                        <p:cTn id="38"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2" fill="hold" grpId="0" nodeType="clickEffect">
                                  <p:stCondLst>
                                    <p:cond delay="0"/>
                                  </p:stCondLst>
                                  <p:childTnLst>
                                    <p:set>
                                      <p:cBhvr>
                                        <p:cTn id="42" dur="1" fill="hold">
                                          <p:stCondLst>
                                            <p:cond delay="0"/>
                                          </p:stCondLst>
                                        </p:cTn>
                                        <p:tgtEl>
                                          <p:spTgt spid="12"/>
                                        </p:tgtEl>
                                        <p:attrNameLst>
                                          <p:attrName>style.visibility</p:attrName>
                                        </p:attrNameLst>
                                      </p:cBhvr>
                                      <p:to>
                                        <p:strVal val="visible"/>
                                      </p:to>
                                    </p:set>
                                    <p:anim calcmode="lin" valueType="num">
                                      <p:cBhvr additive="base">
                                        <p:cTn id="43" dur="2000" fill="hold"/>
                                        <p:tgtEl>
                                          <p:spTgt spid="12"/>
                                        </p:tgtEl>
                                        <p:attrNameLst>
                                          <p:attrName>ppt_x</p:attrName>
                                        </p:attrNameLst>
                                      </p:cBhvr>
                                      <p:tavLst>
                                        <p:tav tm="0">
                                          <p:val>
                                            <p:strVal val="1+#ppt_w/2"/>
                                          </p:val>
                                        </p:tav>
                                        <p:tav tm="100000">
                                          <p:val>
                                            <p:strVal val="#ppt_x"/>
                                          </p:val>
                                        </p:tav>
                                      </p:tavLst>
                                    </p:anim>
                                    <p:anim calcmode="lin" valueType="num">
                                      <p:cBhvr additive="base">
                                        <p:cTn id="44" dur="2000" fill="hold"/>
                                        <p:tgtEl>
                                          <p:spTgt spid="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6" grpId="0"/>
      <p:bldP spid="8" grpId="0"/>
      <p:bldP spid="9" grpId="0"/>
      <p:bldP spid="10" grpId="0"/>
      <p:bldP spid="11" grpId="0"/>
      <p:bldP spid="1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xmlns="" val="3031984445"/>
              </p:ext>
            </p:extLst>
          </p:nvPr>
        </p:nvGraphicFramePr>
        <p:xfrm>
          <a:off x="323528" y="2708920"/>
          <a:ext cx="8496944" cy="3849684"/>
        </p:xfrm>
        <a:graphic>
          <a:graphicData uri="http://schemas.openxmlformats.org/drawingml/2006/table">
            <a:tbl>
              <a:tblPr firstRow="1" firstCol="1" bandRow="1"/>
              <a:tblGrid>
                <a:gridCol w="1567610"/>
                <a:gridCol w="149040"/>
                <a:gridCol w="6780294"/>
              </a:tblGrid>
              <a:tr h="668985">
                <a:tc>
                  <a:txBody>
                    <a:bodyPr/>
                    <a:lstStyle/>
                    <a:p>
                      <a:pPr algn="l">
                        <a:lnSpc>
                          <a:spcPct val="115000"/>
                        </a:lnSpc>
                        <a:spcAft>
                          <a:spcPts val="0"/>
                        </a:spcAft>
                      </a:pPr>
                      <a:r>
                        <a:rPr lang="cs-CZ" sz="1400" b="1" dirty="0">
                          <a:solidFill>
                            <a:srgbClr val="000000"/>
                          </a:solidFill>
                          <a:effectLst/>
                          <a:latin typeface="Calibri"/>
                          <a:ea typeface="Times New Roman"/>
                          <a:cs typeface="Times New Roman"/>
                        </a:rPr>
                        <a:t>Použití zdroje:</a:t>
                      </a:r>
                      <a:endParaRPr lang="cs-CZ" sz="1100" dirty="0">
                        <a:effectLst/>
                        <a:latin typeface="Calibri"/>
                        <a:ea typeface="Calibri"/>
                        <a:cs typeface="Times New Roman"/>
                      </a:endParaRPr>
                    </a:p>
                    <a:p>
                      <a:pPr algn="l">
                        <a:lnSpc>
                          <a:spcPct val="115000"/>
                        </a:lnSpc>
                        <a:spcAft>
                          <a:spcPts val="0"/>
                        </a:spcAft>
                      </a:pPr>
                      <a:r>
                        <a:rPr lang="cs-CZ" sz="1400" b="1" dirty="0">
                          <a:solidFill>
                            <a:srgbClr val="000000"/>
                          </a:solidFill>
                          <a:effectLst/>
                          <a:latin typeface="Calibri"/>
                          <a:ea typeface="Times New Roman"/>
                          <a:cs typeface="Times New Roman"/>
                        </a:rPr>
                        <a:t> </a:t>
                      </a:r>
                      <a:endParaRPr lang="cs-CZ" sz="1100" dirty="0">
                        <a:effectLst/>
                        <a:latin typeface="Calibri"/>
                        <a:ea typeface="Calibri"/>
                        <a:cs typeface="Times New Roman"/>
                      </a:endParaRPr>
                    </a:p>
                    <a:p>
                      <a:pPr algn="l">
                        <a:lnSpc>
                          <a:spcPct val="115000"/>
                        </a:lnSpc>
                        <a:spcAft>
                          <a:spcPts val="0"/>
                        </a:spcAft>
                      </a:pPr>
                      <a:r>
                        <a:rPr lang="cs-CZ" sz="1400" b="1" dirty="0">
                          <a:solidFill>
                            <a:srgbClr val="000000"/>
                          </a:solidFill>
                          <a:effectLst/>
                          <a:latin typeface="Calibri"/>
                          <a:ea typeface="Times New Roman"/>
                          <a:cs typeface="Times New Roman"/>
                        </a:rPr>
                        <a:t> </a:t>
                      </a:r>
                      <a:endParaRPr lang="cs-CZ" sz="1100" dirty="0">
                        <a:effectLst/>
                        <a:latin typeface="Calibri"/>
                        <a:ea typeface="Calibri"/>
                        <a:cs typeface="Times New Roman"/>
                      </a:endParaRPr>
                    </a:p>
                  </a:txBody>
                  <a:tcPr marL="44450" marR="44450" marT="0" marB="0">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2D050"/>
                    </a:solidFill>
                  </a:tcPr>
                </a:tc>
                <a:tc>
                  <a:txBody>
                    <a:bodyPr/>
                    <a:lstStyle/>
                    <a:p>
                      <a:pPr algn="l">
                        <a:lnSpc>
                          <a:spcPct val="115000"/>
                        </a:lnSpc>
                        <a:spcAft>
                          <a:spcPts val="0"/>
                        </a:spcAft>
                      </a:pPr>
                      <a:r>
                        <a:rPr lang="cs-CZ" sz="1400" b="1">
                          <a:solidFill>
                            <a:srgbClr val="000000"/>
                          </a:solidFill>
                          <a:effectLst/>
                          <a:latin typeface="Calibri"/>
                          <a:ea typeface="Times New Roman"/>
                          <a:cs typeface="Times New Roman"/>
                        </a:rPr>
                        <a:t> </a:t>
                      </a:r>
                      <a:endParaRPr lang="cs-CZ" sz="1100">
                        <a:effectLst/>
                        <a:latin typeface="Calibri"/>
                        <a:ea typeface="Calibri"/>
                        <a:cs typeface="Times New Roman"/>
                      </a:endParaRPr>
                    </a:p>
                  </a:txBody>
                  <a:tcPr marL="44450" marR="44450" marT="0" marB="0">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9FF66"/>
                    </a:solidFill>
                  </a:tcPr>
                </a:tc>
                <a:tc>
                  <a:txBody>
                    <a:bodyPr/>
                    <a:lstStyle/>
                    <a:p>
                      <a:pPr algn="l">
                        <a:lnSpc>
                          <a:spcPct val="115000"/>
                        </a:lnSpc>
                        <a:spcAft>
                          <a:spcPts val="0"/>
                        </a:spcAft>
                      </a:pPr>
                      <a:r>
                        <a:rPr lang="cs-CZ" sz="1100" dirty="0">
                          <a:solidFill>
                            <a:schemeClr val="tx1"/>
                          </a:solidFill>
                          <a:effectLst/>
                          <a:latin typeface="Calibri"/>
                          <a:ea typeface="Times New Roman"/>
                          <a:cs typeface="Times New Roman"/>
                        </a:rPr>
                        <a:t> </a:t>
                      </a:r>
                      <a:r>
                        <a:rPr lang="cs-CZ" sz="1100" b="1" dirty="0" smtClean="0">
                          <a:solidFill>
                            <a:schemeClr val="tx1"/>
                          </a:solidFill>
                          <a:effectLst/>
                          <a:latin typeface="Calibri" pitchFamily="34" charset="0"/>
                          <a:ea typeface="Times New Roman"/>
                          <a:cs typeface="Times New Roman"/>
                        </a:rPr>
                        <a:t>MOŠNA, </a:t>
                      </a:r>
                      <a:r>
                        <a:rPr lang="cs-CZ" sz="1100" b="1" dirty="0" err="1" smtClean="0">
                          <a:solidFill>
                            <a:schemeClr val="tx1"/>
                          </a:solidFill>
                          <a:effectLst/>
                          <a:latin typeface="Calibri" pitchFamily="34" charset="0"/>
                          <a:ea typeface="Times New Roman"/>
                          <a:cs typeface="Times New Roman"/>
                        </a:rPr>
                        <a:t>CSc</a:t>
                      </a:r>
                      <a:r>
                        <a:rPr lang="cs-CZ" sz="1100" b="1" dirty="0" smtClean="0">
                          <a:solidFill>
                            <a:schemeClr val="tx1"/>
                          </a:solidFill>
                          <a:effectLst/>
                          <a:latin typeface="Calibri" pitchFamily="34" charset="0"/>
                          <a:ea typeface="Times New Roman"/>
                          <a:cs typeface="Times New Roman"/>
                        </a:rPr>
                        <a:t>, </a:t>
                      </a:r>
                      <a:r>
                        <a:rPr lang="cs-CZ" sz="1100" b="1" dirty="0" err="1" smtClean="0">
                          <a:solidFill>
                            <a:schemeClr val="tx1"/>
                          </a:solidFill>
                          <a:effectLst/>
                          <a:latin typeface="Calibri" pitchFamily="34" charset="0"/>
                          <a:ea typeface="Times New Roman"/>
                          <a:cs typeface="Times New Roman"/>
                        </a:rPr>
                        <a:t>Doc.Ing</a:t>
                      </a:r>
                      <a:r>
                        <a:rPr lang="cs-CZ" sz="1100" b="1" dirty="0" smtClean="0">
                          <a:solidFill>
                            <a:schemeClr val="tx1"/>
                          </a:solidFill>
                          <a:effectLst/>
                          <a:latin typeface="Calibri" pitchFamily="34" charset="0"/>
                          <a:ea typeface="Times New Roman"/>
                          <a:cs typeface="Times New Roman"/>
                        </a:rPr>
                        <a:t>.</a:t>
                      </a:r>
                      <a:r>
                        <a:rPr lang="cs-CZ" sz="1100" b="1" baseline="0" dirty="0" smtClean="0">
                          <a:solidFill>
                            <a:schemeClr val="tx1"/>
                          </a:solidFill>
                          <a:effectLst/>
                          <a:latin typeface="Calibri" pitchFamily="34" charset="0"/>
                          <a:ea typeface="Times New Roman"/>
                          <a:cs typeface="Times New Roman"/>
                        </a:rPr>
                        <a:t> František a kolektiv. </a:t>
                      </a:r>
                      <a:r>
                        <a:rPr lang="cs-CZ" sz="1100" b="1" i="1" baseline="0" dirty="0" smtClean="0">
                          <a:solidFill>
                            <a:schemeClr val="tx1"/>
                          </a:solidFill>
                          <a:effectLst/>
                          <a:latin typeface="Calibri" pitchFamily="34" charset="0"/>
                          <a:ea typeface="Times New Roman"/>
                          <a:cs typeface="Times New Roman"/>
                        </a:rPr>
                        <a:t>Praktické činnosti pro 6. -9. ročník základních škol – Práce s technickými materiály. </a:t>
                      </a:r>
                      <a:r>
                        <a:rPr lang="cs-CZ" sz="1100" b="1" baseline="0" dirty="0" smtClean="0">
                          <a:solidFill>
                            <a:schemeClr val="tx1"/>
                          </a:solidFill>
                          <a:effectLst/>
                          <a:latin typeface="Calibri" pitchFamily="34" charset="0"/>
                          <a:ea typeface="Times New Roman"/>
                          <a:cs typeface="Times New Roman"/>
                        </a:rPr>
                        <a:t>Praha: FORTUNA nakladatelství učebnic, 1997, ISBN 80-7168-468-6</a:t>
                      </a:r>
                    </a:p>
                    <a:p>
                      <a:pPr algn="l">
                        <a:lnSpc>
                          <a:spcPct val="115000"/>
                        </a:lnSpc>
                        <a:spcAft>
                          <a:spcPts val="0"/>
                        </a:spcAft>
                      </a:pPr>
                      <a:endParaRPr lang="cs-CZ" sz="1100" dirty="0">
                        <a:solidFill>
                          <a:schemeClr val="tx1"/>
                        </a:solidFill>
                        <a:effectLst/>
                        <a:latin typeface="Calibri"/>
                        <a:ea typeface="Calibri"/>
                        <a:cs typeface="Times New Roman"/>
                      </a:endParaRPr>
                    </a:p>
                  </a:txBody>
                  <a:tcPr marL="44450" marR="44450" marT="0" marB="0" anchor="b">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CCFF99"/>
                    </a:solidFill>
                  </a:tcPr>
                </a:tc>
              </a:tr>
              <a:tr h="288032">
                <a:tc>
                  <a:txBody>
                    <a:bodyPr/>
                    <a:lstStyle/>
                    <a:p>
                      <a:pPr algn="l">
                        <a:lnSpc>
                          <a:spcPct val="115000"/>
                        </a:lnSpc>
                        <a:spcAft>
                          <a:spcPts val="0"/>
                        </a:spcAft>
                      </a:pPr>
                      <a:r>
                        <a:rPr lang="cs-CZ" sz="1400" b="1" dirty="0">
                          <a:solidFill>
                            <a:srgbClr val="000000"/>
                          </a:solidFill>
                          <a:effectLst/>
                          <a:latin typeface="Calibri"/>
                          <a:ea typeface="Times New Roman"/>
                          <a:cs typeface="Times New Roman"/>
                        </a:rPr>
                        <a:t>Citace:</a:t>
                      </a:r>
                      <a:endParaRPr lang="cs-CZ" sz="1100" dirty="0">
                        <a:effectLst/>
                        <a:latin typeface="Calibri"/>
                        <a:ea typeface="Calibri"/>
                        <a:cs typeface="Times New Roman"/>
                      </a:endParaRPr>
                    </a:p>
                  </a:txBody>
                  <a:tcPr marL="44450" marR="44450" marT="0" marB="0">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2D050"/>
                    </a:solidFill>
                  </a:tcPr>
                </a:tc>
                <a:tc>
                  <a:txBody>
                    <a:bodyPr/>
                    <a:lstStyle/>
                    <a:p>
                      <a:pPr algn="l">
                        <a:lnSpc>
                          <a:spcPct val="115000"/>
                        </a:lnSpc>
                        <a:spcAft>
                          <a:spcPts val="0"/>
                        </a:spcAft>
                      </a:pPr>
                      <a:r>
                        <a:rPr lang="cs-CZ" sz="1400" b="1">
                          <a:solidFill>
                            <a:srgbClr val="000000"/>
                          </a:solidFill>
                          <a:effectLst/>
                          <a:latin typeface="Calibri"/>
                          <a:ea typeface="Times New Roman"/>
                          <a:cs typeface="Times New Roman"/>
                        </a:rPr>
                        <a:t> </a:t>
                      </a:r>
                      <a:endParaRPr lang="cs-CZ" sz="1100">
                        <a:effectLst/>
                        <a:latin typeface="Calibri"/>
                        <a:ea typeface="Calibri"/>
                        <a:cs typeface="Times New Roman"/>
                      </a:endParaRPr>
                    </a:p>
                  </a:txBody>
                  <a:tcPr marL="44450" marR="44450" marT="0" marB="0">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9FF66"/>
                    </a:solidFill>
                  </a:tcPr>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cs-CZ" sz="1100" dirty="0" smtClean="0">
                          <a:solidFill>
                            <a:schemeClr val="tx1"/>
                          </a:solidFill>
                          <a:effectLst/>
                          <a:latin typeface="Calibri"/>
                          <a:ea typeface="Calibri"/>
                          <a:cs typeface="Times New Roman"/>
                        </a:rPr>
                        <a:t>http://www.</a:t>
                      </a:r>
                      <a:r>
                        <a:rPr lang="cs-CZ" sz="1100" dirty="0" err="1" smtClean="0">
                          <a:solidFill>
                            <a:schemeClr val="tx1"/>
                          </a:solidFill>
                          <a:effectLst/>
                          <a:latin typeface="Calibri"/>
                          <a:ea typeface="Calibri"/>
                          <a:cs typeface="Times New Roman"/>
                        </a:rPr>
                        <a:t>knife.cz</a:t>
                      </a:r>
                      <a:r>
                        <a:rPr lang="cs-CZ" sz="1100" dirty="0" smtClean="0">
                          <a:solidFill>
                            <a:schemeClr val="tx1"/>
                          </a:solidFill>
                          <a:effectLst/>
                          <a:latin typeface="Calibri"/>
                          <a:ea typeface="Calibri"/>
                          <a:cs typeface="Times New Roman"/>
                        </a:rPr>
                        <a:t>/</a:t>
                      </a:r>
                      <a:r>
                        <a:rPr lang="cs-CZ" sz="1100" dirty="0" err="1" smtClean="0">
                          <a:solidFill>
                            <a:schemeClr val="tx1"/>
                          </a:solidFill>
                          <a:effectLst/>
                          <a:latin typeface="Calibri"/>
                          <a:ea typeface="Calibri"/>
                          <a:cs typeface="Times New Roman"/>
                        </a:rPr>
                        <a:t>pics</a:t>
                      </a:r>
                      <a:r>
                        <a:rPr lang="cs-CZ" sz="1100" dirty="0" smtClean="0">
                          <a:solidFill>
                            <a:schemeClr val="tx1"/>
                          </a:solidFill>
                          <a:effectLst/>
                          <a:latin typeface="Calibri"/>
                          <a:ea typeface="Calibri"/>
                          <a:cs typeface="Times New Roman"/>
                        </a:rPr>
                        <a:t>/</a:t>
                      </a:r>
                      <a:r>
                        <a:rPr lang="cs-CZ" sz="1100" dirty="0" err="1" smtClean="0">
                          <a:solidFill>
                            <a:schemeClr val="tx1"/>
                          </a:solidFill>
                          <a:effectLst/>
                          <a:latin typeface="Calibri"/>
                          <a:ea typeface="Calibri"/>
                          <a:cs typeface="Times New Roman"/>
                        </a:rPr>
                        <a:t>clanky</a:t>
                      </a:r>
                      <a:r>
                        <a:rPr lang="cs-CZ" sz="1100" dirty="0" smtClean="0">
                          <a:solidFill>
                            <a:schemeClr val="tx1"/>
                          </a:solidFill>
                          <a:effectLst/>
                          <a:latin typeface="Calibri"/>
                          <a:ea typeface="Calibri"/>
                          <a:cs typeface="Times New Roman"/>
                        </a:rPr>
                        <a:t>/</a:t>
                      </a:r>
                      <a:r>
                        <a:rPr lang="cs-CZ" sz="1100" dirty="0" err="1" smtClean="0">
                          <a:solidFill>
                            <a:schemeClr val="tx1"/>
                          </a:solidFill>
                          <a:effectLst/>
                          <a:latin typeface="Calibri"/>
                          <a:ea typeface="Calibri"/>
                          <a:cs typeface="Times New Roman"/>
                        </a:rPr>
                        <a:t>sedlarina</a:t>
                      </a:r>
                      <a:r>
                        <a:rPr lang="cs-CZ" sz="1100" dirty="0" smtClean="0">
                          <a:solidFill>
                            <a:schemeClr val="tx1"/>
                          </a:solidFill>
                          <a:effectLst/>
                          <a:latin typeface="Calibri"/>
                          <a:ea typeface="Calibri"/>
                          <a:cs typeface="Times New Roman"/>
                        </a:rPr>
                        <a:t>/krok14.jpg</a:t>
                      </a:r>
                    </a:p>
                    <a:p>
                      <a:pPr algn="l">
                        <a:lnSpc>
                          <a:spcPct val="115000"/>
                        </a:lnSpc>
                        <a:spcAft>
                          <a:spcPts val="0"/>
                        </a:spcAft>
                      </a:pPr>
                      <a:r>
                        <a:rPr lang="cs-CZ" sz="1100" dirty="0" smtClean="0">
                          <a:solidFill>
                            <a:schemeClr val="tx1"/>
                          </a:solidFill>
                          <a:effectLst/>
                          <a:latin typeface="Calibri"/>
                          <a:ea typeface="Calibri"/>
                          <a:cs typeface="Times New Roman"/>
                        </a:rPr>
                        <a:t>http://www.</a:t>
                      </a:r>
                      <a:r>
                        <a:rPr lang="cs-CZ" sz="1100" dirty="0" err="1" smtClean="0">
                          <a:solidFill>
                            <a:schemeClr val="tx1"/>
                          </a:solidFill>
                          <a:effectLst/>
                          <a:latin typeface="Calibri"/>
                          <a:ea typeface="Calibri"/>
                          <a:cs typeface="Times New Roman"/>
                        </a:rPr>
                        <a:t>sici</a:t>
                      </a:r>
                      <a:r>
                        <a:rPr lang="cs-CZ" sz="1100" dirty="0" smtClean="0">
                          <a:solidFill>
                            <a:schemeClr val="tx1"/>
                          </a:solidFill>
                          <a:effectLst/>
                          <a:latin typeface="Calibri"/>
                          <a:ea typeface="Calibri"/>
                          <a:cs typeface="Times New Roman"/>
                        </a:rPr>
                        <a:t>-stroje-</a:t>
                      </a:r>
                      <a:r>
                        <a:rPr lang="cs-CZ" sz="1100" dirty="0" err="1" smtClean="0">
                          <a:solidFill>
                            <a:schemeClr val="tx1"/>
                          </a:solidFill>
                          <a:effectLst/>
                          <a:latin typeface="Calibri"/>
                          <a:ea typeface="Calibri"/>
                          <a:cs typeface="Times New Roman"/>
                        </a:rPr>
                        <a:t>singer</a:t>
                      </a:r>
                      <a:r>
                        <a:rPr lang="cs-CZ" sz="1100" dirty="0" smtClean="0">
                          <a:solidFill>
                            <a:schemeClr val="tx1"/>
                          </a:solidFill>
                          <a:effectLst/>
                          <a:latin typeface="Calibri"/>
                          <a:ea typeface="Calibri"/>
                          <a:cs typeface="Times New Roman"/>
                        </a:rPr>
                        <a:t>-</a:t>
                      </a:r>
                      <a:r>
                        <a:rPr lang="cs-CZ" sz="1100" dirty="0" err="1" smtClean="0">
                          <a:solidFill>
                            <a:schemeClr val="tx1"/>
                          </a:solidFill>
                          <a:effectLst/>
                          <a:latin typeface="Calibri"/>
                          <a:ea typeface="Calibri"/>
                          <a:cs typeface="Times New Roman"/>
                        </a:rPr>
                        <a:t>brother.cz</a:t>
                      </a:r>
                      <a:r>
                        <a:rPr lang="cs-CZ" sz="1100" dirty="0" smtClean="0">
                          <a:solidFill>
                            <a:schemeClr val="tx1"/>
                          </a:solidFill>
                          <a:effectLst/>
                          <a:latin typeface="Calibri"/>
                          <a:ea typeface="Calibri"/>
                          <a:cs typeface="Times New Roman"/>
                        </a:rPr>
                        <a:t>/Fotografie/</a:t>
                      </a:r>
                      <a:r>
                        <a:rPr lang="cs-CZ" sz="1100" dirty="0" err="1" smtClean="0">
                          <a:solidFill>
                            <a:schemeClr val="tx1"/>
                          </a:solidFill>
                          <a:effectLst/>
                          <a:latin typeface="Calibri"/>
                          <a:ea typeface="Calibri"/>
                          <a:cs typeface="Times New Roman"/>
                        </a:rPr>
                        <a:t>Zbozi</a:t>
                      </a:r>
                      <a:r>
                        <a:rPr lang="cs-CZ" sz="1100" dirty="0" smtClean="0">
                          <a:solidFill>
                            <a:schemeClr val="tx1"/>
                          </a:solidFill>
                          <a:effectLst/>
                          <a:latin typeface="Calibri"/>
                          <a:ea typeface="Calibri"/>
                          <a:cs typeface="Times New Roman"/>
                        </a:rPr>
                        <a:t>/</a:t>
                      </a:r>
                      <a:r>
                        <a:rPr lang="cs-CZ" sz="1100" dirty="0" err="1" smtClean="0">
                          <a:solidFill>
                            <a:schemeClr val="tx1"/>
                          </a:solidFill>
                          <a:effectLst/>
                          <a:latin typeface="Calibri"/>
                          <a:ea typeface="Calibri"/>
                          <a:cs typeface="Times New Roman"/>
                        </a:rPr>
                        <a:t>Original</a:t>
                      </a:r>
                      <a:r>
                        <a:rPr lang="cs-CZ" sz="1100" dirty="0" smtClean="0">
                          <a:solidFill>
                            <a:schemeClr val="tx1"/>
                          </a:solidFill>
                          <a:effectLst/>
                          <a:latin typeface="Calibri"/>
                          <a:ea typeface="Calibri"/>
                          <a:cs typeface="Times New Roman"/>
                        </a:rPr>
                        <a:t>/859893.jpg</a:t>
                      </a:r>
                    </a:p>
                    <a:p>
                      <a:pPr algn="l">
                        <a:lnSpc>
                          <a:spcPct val="115000"/>
                        </a:lnSpc>
                        <a:spcAft>
                          <a:spcPts val="0"/>
                        </a:spcAft>
                      </a:pPr>
                      <a:r>
                        <a:rPr lang="cs-CZ" sz="1100" dirty="0" smtClean="0">
                          <a:solidFill>
                            <a:schemeClr val="tx1"/>
                          </a:solidFill>
                          <a:effectLst/>
                          <a:latin typeface="Calibri"/>
                          <a:ea typeface="Calibri"/>
                          <a:cs typeface="Times New Roman"/>
                        </a:rPr>
                        <a:t>http://www.</a:t>
                      </a:r>
                      <a:r>
                        <a:rPr lang="cs-CZ" sz="1100" dirty="0" err="1" smtClean="0">
                          <a:solidFill>
                            <a:schemeClr val="tx1"/>
                          </a:solidFill>
                          <a:effectLst/>
                          <a:latin typeface="Calibri"/>
                          <a:ea typeface="Calibri"/>
                          <a:cs typeface="Times New Roman"/>
                        </a:rPr>
                        <a:t>brufus.cz</a:t>
                      </a:r>
                      <a:r>
                        <a:rPr lang="cs-CZ" sz="1100" dirty="0" smtClean="0">
                          <a:solidFill>
                            <a:schemeClr val="tx1"/>
                          </a:solidFill>
                          <a:effectLst/>
                          <a:latin typeface="Calibri"/>
                          <a:ea typeface="Calibri"/>
                          <a:cs typeface="Times New Roman"/>
                        </a:rPr>
                        <a:t>/pic_</a:t>
                      </a:r>
                      <a:r>
                        <a:rPr lang="cs-CZ" sz="1100" dirty="0" err="1" smtClean="0">
                          <a:solidFill>
                            <a:schemeClr val="tx1"/>
                          </a:solidFill>
                          <a:effectLst/>
                          <a:latin typeface="Calibri"/>
                          <a:ea typeface="Calibri"/>
                          <a:cs typeface="Times New Roman"/>
                        </a:rPr>
                        <a:t>zbozi</a:t>
                      </a:r>
                      <a:r>
                        <a:rPr lang="cs-CZ" sz="1100" dirty="0" smtClean="0">
                          <a:solidFill>
                            <a:schemeClr val="tx1"/>
                          </a:solidFill>
                          <a:effectLst/>
                          <a:latin typeface="Calibri"/>
                          <a:ea typeface="Calibri"/>
                          <a:cs typeface="Times New Roman"/>
                        </a:rPr>
                        <a:t>/8813620.jpg</a:t>
                      </a:r>
                    </a:p>
                    <a:p>
                      <a:pPr algn="l">
                        <a:lnSpc>
                          <a:spcPct val="115000"/>
                        </a:lnSpc>
                        <a:spcAft>
                          <a:spcPts val="0"/>
                        </a:spcAft>
                      </a:pPr>
                      <a:r>
                        <a:rPr lang="cs-CZ" sz="1100" dirty="0" smtClean="0">
                          <a:solidFill>
                            <a:schemeClr val="tx1"/>
                          </a:solidFill>
                          <a:effectLst/>
                          <a:latin typeface="Calibri"/>
                          <a:ea typeface="Calibri"/>
                          <a:cs typeface="Times New Roman"/>
                        </a:rPr>
                        <a:t>http://www.</a:t>
                      </a:r>
                      <a:r>
                        <a:rPr lang="cs-CZ" sz="1100" dirty="0" err="1" smtClean="0">
                          <a:solidFill>
                            <a:schemeClr val="tx1"/>
                          </a:solidFill>
                          <a:effectLst/>
                          <a:latin typeface="Calibri"/>
                          <a:ea typeface="Calibri"/>
                          <a:cs typeface="Times New Roman"/>
                        </a:rPr>
                        <a:t>tptools.cz</a:t>
                      </a:r>
                      <a:r>
                        <a:rPr lang="cs-CZ" sz="1100" dirty="0" smtClean="0">
                          <a:solidFill>
                            <a:schemeClr val="tx1"/>
                          </a:solidFill>
                          <a:effectLst/>
                          <a:latin typeface="Calibri"/>
                          <a:ea typeface="Calibri"/>
                          <a:cs typeface="Times New Roman"/>
                        </a:rPr>
                        <a:t>/fotky10481/</a:t>
                      </a:r>
                      <a:r>
                        <a:rPr lang="cs-CZ" sz="1100" dirty="0" err="1" smtClean="0">
                          <a:solidFill>
                            <a:schemeClr val="tx1"/>
                          </a:solidFill>
                          <a:effectLst/>
                          <a:latin typeface="Calibri"/>
                          <a:ea typeface="Calibri"/>
                          <a:cs typeface="Times New Roman"/>
                        </a:rPr>
                        <a:t>fotos</a:t>
                      </a:r>
                      <a:r>
                        <a:rPr lang="cs-CZ" sz="1100" dirty="0" smtClean="0">
                          <a:solidFill>
                            <a:schemeClr val="tx1"/>
                          </a:solidFill>
                          <a:effectLst/>
                          <a:latin typeface="Calibri"/>
                          <a:ea typeface="Calibri"/>
                          <a:cs typeface="Times New Roman"/>
                        </a:rPr>
                        <a:t>/gen320/gen__</a:t>
                      </a:r>
                      <a:r>
                        <a:rPr lang="cs-CZ" sz="1100" dirty="0" err="1" smtClean="0">
                          <a:solidFill>
                            <a:schemeClr val="tx1"/>
                          </a:solidFill>
                          <a:effectLst/>
                          <a:latin typeface="Calibri"/>
                          <a:ea typeface="Calibri"/>
                          <a:cs typeface="Times New Roman"/>
                        </a:rPr>
                        <a:t>vyr</a:t>
                      </a:r>
                      <a:r>
                        <a:rPr lang="cs-CZ" sz="1100" dirty="0" smtClean="0">
                          <a:solidFill>
                            <a:schemeClr val="tx1"/>
                          </a:solidFill>
                          <a:effectLst/>
                          <a:latin typeface="Calibri"/>
                          <a:ea typeface="Calibri"/>
                          <a:cs typeface="Times New Roman"/>
                        </a:rPr>
                        <a:t>_1377pilky.jpg</a:t>
                      </a:r>
                    </a:p>
                    <a:p>
                      <a:pPr algn="l">
                        <a:lnSpc>
                          <a:spcPct val="115000"/>
                        </a:lnSpc>
                        <a:spcAft>
                          <a:spcPts val="0"/>
                        </a:spcAft>
                      </a:pPr>
                      <a:r>
                        <a:rPr lang="cs-CZ" sz="1100" dirty="0" smtClean="0">
                          <a:solidFill>
                            <a:schemeClr val="tx1"/>
                          </a:solidFill>
                          <a:effectLst/>
                          <a:latin typeface="Calibri"/>
                          <a:ea typeface="Calibri"/>
                          <a:cs typeface="Times New Roman"/>
                        </a:rPr>
                        <a:t>http://www.</a:t>
                      </a:r>
                      <a:r>
                        <a:rPr lang="cs-CZ" sz="1100" dirty="0" err="1" smtClean="0">
                          <a:solidFill>
                            <a:schemeClr val="tx1"/>
                          </a:solidFill>
                          <a:effectLst/>
                          <a:latin typeface="Calibri"/>
                          <a:ea typeface="Calibri"/>
                          <a:cs typeface="Times New Roman"/>
                        </a:rPr>
                        <a:t>zvak.cz</a:t>
                      </a:r>
                      <a:r>
                        <a:rPr lang="cs-CZ" sz="1100" dirty="0" smtClean="0">
                          <a:solidFill>
                            <a:schemeClr val="tx1"/>
                          </a:solidFill>
                          <a:effectLst/>
                          <a:latin typeface="Calibri"/>
                          <a:ea typeface="Calibri"/>
                          <a:cs typeface="Times New Roman"/>
                        </a:rPr>
                        <a:t>/</a:t>
                      </a:r>
                      <a:r>
                        <a:rPr lang="cs-CZ" sz="1100" dirty="0" err="1" smtClean="0">
                          <a:solidFill>
                            <a:schemeClr val="tx1"/>
                          </a:solidFill>
                          <a:effectLst/>
                          <a:latin typeface="Calibri"/>
                          <a:ea typeface="Calibri"/>
                          <a:cs typeface="Times New Roman"/>
                        </a:rPr>
                        <a:t>images</a:t>
                      </a:r>
                      <a:r>
                        <a:rPr lang="cs-CZ" sz="1100" dirty="0" smtClean="0">
                          <a:solidFill>
                            <a:schemeClr val="tx1"/>
                          </a:solidFill>
                          <a:effectLst/>
                          <a:latin typeface="Calibri"/>
                          <a:ea typeface="Calibri"/>
                          <a:cs typeface="Times New Roman"/>
                        </a:rPr>
                        <a:t>_</a:t>
                      </a:r>
                      <a:r>
                        <a:rPr lang="cs-CZ" sz="1100" dirty="0" err="1" smtClean="0">
                          <a:solidFill>
                            <a:schemeClr val="tx1"/>
                          </a:solidFill>
                          <a:effectLst/>
                          <a:latin typeface="Calibri"/>
                          <a:ea typeface="Calibri"/>
                          <a:cs typeface="Times New Roman"/>
                        </a:rPr>
                        <a:t>zbozi</a:t>
                      </a:r>
                      <a:r>
                        <a:rPr lang="cs-CZ" sz="1100" dirty="0" smtClean="0">
                          <a:solidFill>
                            <a:schemeClr val="tx1"/>
                          </a:solidFill>
                          <a:effectLst/>
                          <a:latin typeface="Calibri"/>
                          <a:ea typeface="Calibri"/>
                          <a:cs typeface="Times New Roman"/>
                        </a:rPr>
                        <a:t>/vel24170.jpg</a:t>
                      </a:r>
                    </a:p>
                    <a:p>
                      <a:pPr algn="l">
                        <a:lnSpc>
                          <a:spcPct val="115000"/>
                        </a:lnSpc>
                        <a:spcAft>
                          <a:spcPts val="0"/>
                        </a:spcAft>
                      </a:pPr>
                      <a:r>
                        <a:rPr lang="cs-CZ" sz="1100" dirty="0" smtClean="0">
                          <a:solidFill>
                            <a:schemeClr val="tx1"/>
                          </a:solidFill>
                          <a:effectLst/>
                          <a:latin typeface="Calibri"/>
                          <a:ea typeface="Calibri"/>
                          <a:cs typeface="Times New Roman"/>
                        </a:rPr>
                        <a:t>http://2.bp.blogspot.com/-vV2O8ee9y0E/TX_Zs661MnI/</a:t>
                      </a:r>
                      <a:r>
                        <a:rPr lang="cs-CZ" sz="1100" dirty="0" err="1" smtClean="0">
                          <a:solidFill>
                            <a:schemeClr val="tx1"/>
                          </a:solidFill>
                          <a:effectLst/>
                          <a:latin typeface="Calibri"/>
                          <a:ea typeface="Calibri"/>
                          <a:cs typeface="Times New Roman"/>
                        </a:rPr>
                        <a:t>AAAAAAAAAjc</a:t>
                      </a:r>
                      <a:r>
                        <a:rPr lang="cs-CZ" sz="1100" dirty="0" smtClean="0">
                          <a:solidFill>
                            <a:schemeClr val="tx1"/>
                          </a:solidFill>
                          <a:effectLst/>
                          <a:latin typeface="Calibri"/>
                          <a:ea typeface="Calibri"/>
                          <a:cs typeface="Times New Roman"/>
                        </a:rPr>
                        <a:t>/XUfT1zY9d74/s1600/</a:t>
                      </a:r>
                      <a:r>
                        <a:rPr lang="cs-CZ" sz="1100" dirty="0" err="1" smtClean="0">
                          <a:solidFill>
                            <a:schemeClr val="tx1"/>
                          </a:solidFill>
                          <a:effectLst/>
                          <a:latin typeface="Calibri"/>
                          <a:ea typeface="Calibri"/>
                          <a:cs typeface="Times New Roman"/>
                        </a:rPr>
                        <a:t>pilnik.gif</a:t>
                      </a:r>
                      <a:endParaRPr lang="cs-CZ" sz="1100" dirty="0" smtClean="0">
                        <a:solidFill>
                          <a:schemeClr val="tx1"/>
                        </a:solidFill>
                        <a:effectLst/>
                        <a:latin typeface="Calibri"/>
                        <a:ea typeface="Calibri"/>
                        <a:cs typeface="Times New Roman"/>
                      </a:endParaRPr>
                    </a:p>
                    <a:p>
                      <a:pPr algn="l">
                        <a:lnSpc>
                          <a:spcPct val="115000"/>
                        </a:lnSpc>
                        <a:spcAft>
                          <a:spcPts val="0"/>
                        </a:spcAft>
                      </a:pPr>
                      <a:r>
                        <a:rPr lang="cs-CZ" sz="1100" dirty="0" smtClean="0">
                          <a:solidFill>
                            <a:schemeClr val="tx1"/>
                          </a:solidFill>
                          <a:effectLst/>
                          <a:latin typeface="Calibri"/>
                          <a:ea typeface="Calibri"/>
                          <a:cs typeface="Times New Roman"/>
                        </a:rPr>
                        <a:t>http://www.</a:t>
                      </a:r>
                      <a:r>
                        <a:rPr lang="cs-CZ" sz="1100" dirty="0" err="1" smtClean="0">
                          <a:solidFill>
                            <a:schemeClr val="tx1"/>
                          </a:solidFill>
                          <a:effectLst/>
                          <a:latin typeface="Calibri"/>
                          <a:ea typeface="Calibri"/>
                          <a:cs typeface="Times New Roman"/>
                        </a:rPr>
                        <a:t>rzk.xf.cz</a:t>
                      </a:r>
                      <a:r>
                        <a:rPr lang="cs-CZ" sz="1100" dirty="0" smtClean="0">
                          <a:solidFill>
                            <a:schemeClr val="tx1"/>
                          </a:solidFill>
                          <a:effectLst/>
                          <a:latin typeface="Calibri"/>
                          <a:ea typeface="Calibri"/>
                          <a:cs typeface="Times New Roman"/>
                        </a:rPr>
                        <a:t>/zdroje/</a:t>
                      </a:r>
                      <a:r>
                        <a:rPr lang="cs-CZ" sz="1100" dirty="0" err="1" smtClean="0">
                          <a:solidFill>
                            <a:schemeClr val="tx1"/>
                          </a:solidFill>
                          <a:effectLst/>
                          <a:latin typeface="Calibri"/>
                          <a:ea typeface="Calibri"/>
                          <a:cs typeface="Times New Roman"/>
                        </a:rPr>
                        <a:t>pilovac</a:t>
                      </a:r>
                      <a:r>
                        <a:rPr lang="cs-CZ" sz="1100" dirty="0" smtClean="0">
                          <a:solidFill>
                            <a:schemeClr val="tx1"/>
                          </a:solidFill>
                          <a:effectLst/>
                          <a:latin typeface="Calibri"/>
                          <a:ea typeface="Calibri"/>
                          <a:cs typeface="Times New Roman"/>
                        </a:rPr>
                        <a:t>-m.</a:t>
                      </a:r>
                      <a:r>
                        <a:rPr lang="cs-CZ" sz="1100" dirty="0" err="1" smtClean="0">
                          <a:solidFill>
                            <a:schemeClr val="tx1"/>
                          </a:solidFill>
                          <a:effectLst/>
                          <a:latin typeface="Calibri"/>
                          <a:ea typeface="Calibri"/>
                          <a:cs typeface="Times New Roman"/>
                        </a:rPr>
                        <a:t>gif</a:t>
                      </a:r>
                      <a:endParaRPr lang="cs-CZ" sz="1100" dirty="0" smtClean="0">
                        <a:solidFill>
                          <a:schemeClr val="tx1"/>
                        </a:solidFill>
                        <a:effectLst/>
                        <a:latin typeface="Calibri"/>
                        <a:ea typeface="Calibri"/>
                        <a:cs typeface="Times New Roman"/>
                      </a:endParaRPr>
                    </a:p>
                    <a:p>
                      <a:pPr algn="l">
                        <a:lnSpc>
                          <a:spcPct val="115000"/>
                        </a:lnSpc>
                        <a:spcAft>
                          <a:spcPts val="0"/>
                        </a:spcAft>
                      </a:pPr>
                      <a:r>
                        <a:rPr lang="cs-CZ" sz="1100" dirty="0" smtClean="0">
                          <a:solidFill>
                            <a:schemeClr val="tx1"/>
                          </a:solidFill>
                          <a:effectLst/>
                          <a:latin typeface="Calibri"/>
                          <a:ea typeface="Calibri"/>
                          <a:cs typeface="Times New Roman"/>
                        </a:rPr>
                        <a:t>http://www.</a:t>
                      </a:r>
                      <a:r>
                        <a:rPr lang="cs-CZ" sz="1100" dirty="0" err="1" smtClean="0">
                          <a:solidFill>
                            <a:schemeClr val="tx1"/>
                          </a:solidFill>
                          <a:effectLst/>
                          <a:latin typeface="Calibri"/>
                          <a:ea typeface="Calibri"/>
                          <a:cs typeface="Times New Roman"/>
                        </a:rPr>
                        <a:t>trminek.cz</a:t>
                      </a:r>
                      <a:r>
                        <a:rPr lang="cs-CZ" sz="1100" dirty="0" smtClean="0">
                          <a:solidFill>
                            <a:schemeClr val="tx1"/>
                          </a:solidFill>
                          <a:effectLst/>
                          <a:latin typeface="Calibri"/>
                          <a:ea typeface="Calibri"/>
                          <a:cs typeface="Times New Roman"/>
                        </a:rPr>
                        <a:t>/image/</a:t>
                      </a:r>
                      <a:r>
                        <a:rPr lang="cs-CZ" sz="1100" dirty="0" err="1" smtClean="0">
                          <a:solidFill>
                            <a:schemeClr val="tx1"/>
                          </a:solidFill>
                          <a:effectLst/>
                          <a:latin typeface="Calibri"/>
                          <a:ea typeface="Calibri"/>
                          <a:cs typeface="Times New Roman"/>
                        </a:rPr>
                        <a:t>sablona</a:t>
                      </a:r>
                      <a:r>
                        <a:rPr lang="cs-CZ" sz="1100" dirty="0" smtClean="0">
                          <a:solidFill>
                            <a:schemeClr val="tx1"/>
                          </a:solidFill>
                          <a:effectLst/>
                          <a:latin typeface="Calibri"/>
                          <a:ea typeface="Calibri"/>
                          <a:cs typeface="Times New Roman"/>
                        </a:rPr>
                        <a:t>/19.jpg</a:t>
                      </a:r>
                    </a:p>
                    <a:p>
                      <a:pPr algn="l">
                        <a:lnSpc>
                          <a:spcPct val="115000"/>
                        </a:lnSpc>
                        <a:spcAft>
                          <a:spcPts val="0"/>
                        </a:spcAft>
                      </a:pPr>
                      <a:r>
                        <a:rPr lang="cs-CZ" sz="1100" dirty="0" smtClean="0">
                          <a:solidFill>
                            <a:schemeClr val="tx1"/>
                          </a:solidFill>
                          <a:effectLst/>
                          <a:latin typeface="Calibri"/>
                          <a:ea typeface="Calibri"/>
                          <a:cs typeface="Times New Roman"/>
                        </a:rPr>
                        <a:t>http://ucivozs.sweb.cz/plast/plast8.jpg</a:t>
                      </a:r>
                    </a:p>
                    <a:p>
                      <a:pPr algn="l">
                        <a:lnSpc>
                          <a:spcPct val="115000"/>
                        </a:lnSpc>
                        <a:spcAft>
                          <a:spcPts val="0"/>
                        </a:spcAft>
                      </a:pPr>
                      <a:r>
                        <a:rPr lang="cs-CZ" sz="1100" dirty="0" smtClean="0">
                          <a:solidFill>
                            <a:schemeClr val="tx1"/>
                          </a:solidFill>
                          <a:effectLst/>
                          <a:latin typeface="Calibri"/>
                          <a:ea typeface="Calibri"/>
                          <a:cs typeface="Times New Roman"/>
                        </a:rPr>
                        <a:t>http://www.</a:t>
                      </a:r>
                      <a:r>
                        <a:rPr lang="cs-CZ" sz="1100" dirty="0" err="1" smtClean="0">
                          <a:solidFill>
                            <a:schemeClr val="tx1"/>
                          </a:solidFill>
                          <a:effectLst/>
                          <a:latin typeface="Calibri"/>
                          <a:ea typeface="Calibri"/>
                          <a:cs typeface="Times New Roman"/>
                        </a:rPr>
                        <a:t>loctite</a:t>
                      </a:r>
                      <a:r>
                        <a:rPr lang="cs-CZ" sz="1100" dirty="0" smtClean="0">
                          <a:solidFill>
                            <a:schemeClr val="tx1"/>
                          </a:solidFill>
                          <a:effectLst/>
                          <a:latin typeface="Calibri"/>
                          <a:ea typeface="Calibri"/>
                          <a:cs typeface="Times New Roman"/>
                        </a:rPr>
                        <a:t>-</a:t>
                      </a:r>
                      <a:r>
                        <a:rPr lang="cs-CZ" sz="1100" dirty="0" err="1" smtClean="0">
                          <a:solidFill>
                            <a:schemeClr val="tx1"/>
                          </a:solidFill>
                          <a:effectLst/>
                          <a:latin typeface="Calibri"/>
                          <a:ea typeface="Calibri"/>
                          <a:cs typeface="Times New Roman"/>
                        </a:rPr>
                        <a:t>eshop.cz</a:t>
                      </a:r>
                      <a:r>
                        <a:rPr lang="cs-CZ" sz="1100" dirty="0" smtClean="0">
                          <a:solidFill>
                            <a:schemeClr val="tx1"/>
                          </a:solidFill>
                          <a:effectLst/>
                          <a:latin typeface="Calibri"/>
                          <a:ea typeface="Calibri"/>
                          <a:cs typeface="Times New Roman"/>
                        </a:rPr>
                        <a:t>/</a:t>
                      </a:r>
                      <a:r>
                        <a:rPr lang="cs-CZ" sz="1100" dirty="0" err="1" smtClean="0">
                          <a:solidFill>
                            <a:schemeClr val="tx1"/>
                          </a:solidFill>
                          <a:effectLst/>
                          <a:latin typeface="Calibri"/>
                          <a:ea typeface="Calibri"/>
                          <a:cs typeface="Times New Roman"/>
                        </a:rPr>
                        <a:t>files</a:t>
                      </a:r>
                      <a:r>
                        <a:rPr lang="cs-CZ" sz="1100" dirty="0" smtClean="0">
                          <a:solidFill>
                            <a:schemeClr val="tx1"/>
                          </a:solidFill>
                          <a:effectLst/>
                          <a:latin typeface="Calibri"/>
                          <a:ea typeface="Calibri"/>
                          <a:cs typeface="Times New Roman"/>
                        </a:rPr>
                        <a:t>/_640x480/SICOMET_0013a.jpg</a:t>
                      </a:r>
                    </a:p>
                    <a:p>
                      <a:pPr algn="l">
                        <a:lnSpc>
                          <a:spcPct val="115000"/>
                        </a:lnSpc>
                        <a:spcAft>
                          <a:spcPts val="0"/>
                        </a:spcAft>
                      </a:pPr>
                      <a:r>
                        <a:rPr lang="cs-CZ" sz="1100" dirty="0" smtClean="0">
                          <a:solidFill>
                            <a:schemeClr val="tx1"/>
                          </a:solidFill>
                          <a:effectLst/>
                          <a:latin typeface="Calibri"/>
                          <a:ea typeface="Calibri"/>
                          <a:cs typeface="Times New Roman"/>
                        </a:rPr>
                        <a:t>http://www.laky.</a:t>
                      </a:r>
                      <a:r>
                        <a:rPr lang="cs-CZ" sz="1100" dirty="0" err="1" smtClean="0">
                          <a:solidFill>
                            <a:schemeClr val="tx1"/>
                          </a:solidFill>
                          <a:effectLst/>
                          <a:latin typeface="Calibri"/>
                          <a:ea typeface="Calibri"/>
                          <a:cs typeface="Times New Roman"/>
                        </a:rPr>
                        <a:t>cz</a:t>
                      </a:r>
                      <a:r>
                        <a:rPr lang="cs-CZ" sz="1100" dirty="0" smtClean="0">
                          <a:solidFill>
                            <a:schemeClr val="tx1"/>
                          </a:solidFill>
                          <a:effectLst/>
                          <a:latin typeface="Calibri"/>
                          <a:ea typeface="Calibri"/>
                          <a:cs typeface="Times New Roman"/>
                        </a:rPr>
                        <a:t>/galerie/1_1556/</a:t>
                      </a:r>
                      <a:r>
                        <a:rPr lang="cs-CZ" sz="1100" dirty="0" err="1" smtClean="0">
                          <a:solidFill>
                            <a:schemeClr val="tx1"/>
                          </a:solidFill>
                          <a:effectLst/>
                          <a:latin typeface="Calibri"/>
                          <a:ea typeface="Calibri"/>
                          <a:cs typeface="Times New Roman"/>
                        </a:rPr>
                        <a:t>uhu</a:t>
                      </a:r>
                      <a:r>
                        <a:rPr lang="cs-CZ" sz="1100" dirty="0" smtClean="0">
                          <a:solidFill>
                            <a:schemeClr val="tx1"/>
                          </a:solidFill>
                          <a:effectLst/>
                          <a:latin typeface="Calibri"/>
                          <a:ea typeface="Calibri"/>
                          <a:cs typeface="Times New Roman"/>
                        </a:rPr>
                        <a:t>-</a:t>
                      </a:r>
                      <a:r>
                        <a:rPr lang="cs-CZ" sz="1100" dirty="0" err="1" smtClean="0">
                          <a:solidFill>
                            <a:schemeClr val="tx1"/>
                          </a:solidFill>
                          <a:effectLst/>
                          <a:latin typeface="Calibri"/>
                          <a:ea typeface="Calibri"/>
                          <a:cs typeface="Times New Roman"/>
                        </a:rPr>
                        <a:t>allplast</a:t>
                      </a:r>
                      <a:r>
                        <a:rPr lang="cs-CZ" sz="1100" dirty="0" smtClean="0">
                          <a:solidFill>
                            <a:schemeClr val="tx1"/>
                          </a:solidFill>
                          <a:effectLst/>
                          <a:latin typeface="Calibri"/>
                          <a:ea typeface="Calibri"/>
                          <a:cs typeface="Times New Roman"/>
                        </a:rPr>
                        <a:t>-30g-</a:t>
                      </a:r>
                      <a:r>
                        <a:rPr lang="cs-CZ" sz="1100" dirty="0" err="1" smtClean="0">
                          <a:solidFill>
                            <a:schemeClr val="tx1"/>
                          </a:solidFill>
                          <a:effectLst/>
                          <a:latin typeface="Calibri"/>
                          <a:ea typeface="Calibri"/>
                          <a:cs typeface="Times New Roman"/>
                        </a:rPr>
                        <a:t>univer</a:t>
                      </a:r>
                      <a:r>
                        <a:rPr lang="cs-CZ" sz="1100" dirty="0" smtClean="0">
                          <a:solidFill>
                            <a:schemeClr val="tx1"/>
                          </a:solidFill>
                          <a:effectLst/>
                          <a:latin typeface="Calibri"/>
                          <a:ea typeface="Calibri"/>
                          <a:cs typeface="Times New Roman"/>
                        </a:rPr>
                        <a:t>-na-lepeni-plastu-</a:t>
                      </a:r>
                      <a:r>
                        <a:rPr lang="cs-CZ" sz="1100" dirty="0" err="1" smtClean="0">
                          <a:solidFill>
                            <a:schemeClr val="tx1"/>
                          </a:solidFill>
                          <a:effectLst/>
                          <a:latin typeface="Calibri"/>
                          <a:ea typeface="Calibri"/>
                          <a:cs typeface="Times New Roman"/>
                        </a:rPr>
                        <a:t>original.jpg</a:t>
                      </a:r>
                      <a:endParaRPr lang="cs-CZ" sz="1100" dirty="0" smtClean="0">
                        <a:solidFill>
                          <a:schemeClr val="tx1"/>
                        </a:solidFill>
                        <a:effectLst/>
                        <a:latin typeface="Calibri"/>
                        <a:ea typeface="Calibri"/>
                        <a:cs typeface="Times New Roman"/>
                      </a:endParaRPr>
                    </a:p>
                    <a:p>
                      <a:pPr algn="l">
                        <a:lnSpc>
                          <a:spcPct val="115000"/>
                        </a:lnSpc>
                        <a:spcAft>
                          <a:spcPts val="0"/>
                        </a:spcAft>
                      </a:pPr>
                      <a:endParaRPr lang="cs-CZ" sz="1100" dirty="0" smtClean="0">
                        <a:solidFill>
                          <a:schemeClr val="tx1"/>
                        </a:solidFill>
                        <a:effectLst/>
                        <a:latin typeface="Calibri"/>
                        <a:ea typeface="Calibri"/>
                        <a:cs typeface="Times New Roman"/>
                      </a:endParaRPr>
                    </a:p>
                  </a:txBody>
                  <a:tcPr marL="44450" marR="44450" marT="0" marB="0" anchor="b">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CCFF99"/>
                    </a:solidFill>
                  </a:tcPr>
                </a:tc>
              </a:tr>
              <a:tr h="800160">
                <a:tc>
                  <a:txBody>
                    <a:bodyPr/>
                    <a:lstStyle/>
                    <a:p>
                      <a:pPr algn="l">
                        <a:lnSpc>
                          <a:spcPct val="115000"/>
                        </a:lnSpc>
                        <a:spcAft>
                          <a:spcPts val="0"/>
                        </a:spcAft>
                      </a:pPr>
                      <a:r>
                        <a:rPr lang="cs-CZ" sz="1400" b="1" dirty="0">
                          <a:solidFill>
                            <a:srgbClr val="000000"/>
                          </a:solidFill>
                          <a:effectLst/>
                          <a:latin typeface="Calibri"/>
                          <a:ea typeface="Times New Roman"/>
                          <a:cs typeface="Times New Roman"/>
                        </a:rPr>
                        <a:t>Anotace:</a:t>
                      </a:r>
                      <a:endParaRPr lang="cs-CZ" sz="1100" dirty="0">
                        <a:effectLst/>
                        <a:latin typeface="Calibri"/>
                        <a:ea typeface="Calibri"/>
                        <a:cs typeface="Times New Roman"/>
                      </a:endParaRPr>
                    </a:p>
                  </a:txBody>
                  <a:tcPr marL="44450" marR="44450" marT="0" marB="0">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2D050"/>
                    </a:solidFill>
                  </a:tcPr>
                </a:tc>
                <a:tc>
                  <a:txBody>
                    <a:bodyPr/>
                    <a:lstStyle/>
                    <a:p>
                      <a:pPr algn="l">
                        <a:lnSpc>
                          <a:spcPct val="115000"/>
                        </a:lnSpc>
                        <a:spcAft>
                          <a:spcPts val="0"/>
                        </a:spcAft>
                      </a:pPr>
                      <a:r>
                        <a:rPr lang="cs-CZ" sz="1400" b="1" dirty="0">
                          <a:solidFill>
                            <a:srgbClr val="000000"/>
                          </a:solidFill>
                          <a:effectLst/>
                          <a:latin typeface="Calibri"/>
                          <a:ea typeface="Times New Roman"/>
                          <a:cs typeface="Times New Roman"/>
                        </a:rPr>
                        <a:t> </a:t>
                      </a:r>
                      <a:endParaRPr lang="cs-CZ" sz="1100" dirty="0">
                        <a:effectLst/>
                        <a:latin typeface="Calibri"/>
                        <a:ea typeface="Calibri"/>
                        <a:cs typeface="Times New Roman"/>
                      </a:endParaRPr>
                    </a:p>
                  </a:txBody>
                  <a:tcPr marL="44450" marR="44450" marT="0" marB="0">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9FF66"/>
                    </a:solidFill>
                  </a:tcPr>
                </a:tc>
                <a:tc>
                  <a:txBody>
                    <a:bodyPr/>
                    <a:lstStyle/>
                    <a:p>
                      <a:pPr algn="ctr">
                        <a:lnSpc>
                          <a:spcPct val="100000"/>
                        </a:lnSpc>
                        <a:spcAft>
                          <a:spcPts val="0"/>
                        </a:spcAft>
                      </a:pPr>
                      <a:r>
                        <a:rPr lang="cs-CZ" sz="1400" dirty="0" smtClean="0">
                          <a:solidFill>
                            <a:srgbClr val="000000"/>
                          </a:solidFill>
                          <a:effectLst/>
                          <a:latin typeface="Calibri"/>
                          <a:ea typeface="Times New Roman"/>
                          <a:cs typeface="Times New Roman"/>
                        </a:rPr>
                        <a:t>DUM je určen k výkladu učiva. Žáci se seznamují se základními pracovními operacemi</a:t>
                      </a:r>
                      <a:r>
                        <a:rPr lang="cs-CZ" sz="1400" baseline="0" dirty="0" smtClean="0">
                          <a:solidFill>
                            <a:srgbClr val="000000"/>
                          </a:solidFill>
                          <a:effectLst/>
                          <a:latin typeface="Calibri"/>
                          <a:ea typeface="Times New Roman"/>
                          <a:cs typeface="Times New Roman"/>
                        </a:rPr>
                        <a:t>  při obrábění plastů, zopakují si pravidla pro práci s plasty.</a:t>
                      </a:r>
                      <a:endParaRPr lang="cs-CZ" sz="1100" dirty="0">
                        <a:effectLst/>
                        <a:latin typeface="Calibri"/>
                        <a:ea typeface="Calibri"/>
                        <a:cs typeface="Times New Roman"/>
                      </a:endParaRPr>
                    </a:p>
                    <a:p>
                      <a:pPr algn="ctr">
                        <a:lnSpc>
                          <a:spcPct val="100000"/>
                        </a:lnSpc>
                        <a:spcAft>
                          <a:spcPts val="0"/>
                        </a:spcAft>
                      </a:pPr>
                      <a:r>
                        <a:rPr lang="cs-CZ" sz="1400" dirty="0">
                          <a:solidFill>
                            <a:srgbClr val="000000"/>
                          </a:solidFill>
                          <a:effectLst/>
                          <a:latin typeface="Calibri"/>
                          <a:ea typeface="Times New Roman"/>
                          <a:cs typeface="Times New Roman"/>
                        </a:rPr>
                        <a:t> </a:t>
                      </a:r>
                      <a:endParaRPr lang="cs-CZ" sz="1100" dirty="0">
                        <a:effectLst/>
                        <a:latin typeface="Calibri"/>
                        <a:ea typeface="Calibri"/>
                        <a:cs typeface="Times New Roman"/>
                      </a:endParaRPr>
                    </a:p>
                  </a:txBody>
                  <a:tcPr marL="44450" marR="44450" marT="0" marB="0" anchor="b">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CCFF99"/>
                    </a:solidFill>
                  </a:tcPr>
                </a:tc>
              </a:tr>
            </a:tbl>
          </a:graphicData>
        </a:graphic>
      </p:graphicFrame>
      <p:pic>
        <p:nvPicPr>
          <p:cNvPr id="9218" name="Obrázek 0" descr="Popis: logo EU.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11560" y="332656"/>
            <a:ext cx="7920881" cy="847725"/>
          </a:xfrm>
          <a:prstGeom prst="rect">
            <a:avLst/>
          </a:prstGeom>
          <a:noFill/>
          <a:extLst>
            <a:ext uri="{909E8E84-426E-40DD-AFC4-6F175D3DCCD1}">
              <a14:hiddenFill xmlns:a14="http://schemas.microsoft.com/office/drawing/2010/main" xmlns="">
                <a:solidFill>
                  <a:srgbClr val="FFFFFF"/>
                </a:solidFill>
              </a14:hiddenFill>
            </a:ext>
          </a:extLst>
        </p:spPr>
      </p:pic>
      <p:pic>
        <p:nvPicPr>
          <p:cNvPr id="9217" name="obrázek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419872" y="1844824"/>
            <a:ext cx="2016224" cy="731550"/>
          </a:xfrm>
          <a:prstGeom prst="rect">
            <a:avLst/>
          </a:prstGeom>
          <a:noFill/>
          <a:extLst>
            <a:ext uri="{909E8E84-426E-40DD-AFC4-6F175D3DCCD1}">
              <a14:hiddenFill xmlns:a14="http://schemas.microsoft.com/office/drawing/2010/main" xmlns="">
                <a:solidFill>
                  <a:srgbClr val="FFFFFF"/>
                </a:solidFill>
              </a14:hiddenFill>
            </a:ext>
          </a:extLst>
        </p:spPr>
      </p:pic>
      <p:sp>
        <p:nvSpPr>
          <p:cNvPr id="4" name="Rectangle 4"/>
          <p:cNvSpPr>
            <a:spLocks noChangeArrowheads="1"/>
          </p:cNvSpPr>
          <p:nvPr/>
        </p:nvSpPr>
        <p:spPr bwMode="auto">
          <a:xfrm>
            <a:off x="611560" y="1228690"/>
            <a:ext cx="7992888" cy="80021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Tento materi</a:t>
            </a:r>
            <a:r>
              <a:rPr kumimoji="0" lang="cs-CZ" sz="1400" b="0" i="0" u="none" strike="noStrike" cap="none" normalizeH="0" baseline="0" dirty="0" smtClean="0">
                <a:ln>
                  <a:noFill/>
                </a:ln>
                <a:solidFill>
                  <a:schemeClr val="tx1"/>
                </a:solidFill>
                <a:effectLst/>
                <a:latin typeface="Calibri"/>
                <a:ea typeface="Calibri" pitchFamily="34" charset="0"/>
                <a:cs typeface="Times New Roman" pitchFamily="18" charset="0"/>
              </a:rPr>
              <a:t>á</a:t>
            </a:r>
            <a:r>
              <a:rPr kumimoji="0" lang="cs-CZ"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l byl vytvořen </a:t>
            </a:r>
            <a:r>
              <a:rPr kumimoji="0" lang="cs-CZ"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v</a:t>
            </a:r>
            <a:r>
              <a:rPr kumimoji="0" lang="cs-CZ" sz="1400" b="0" i="0" u="none" strike="noStrike" cap="none" normalizeH="0" baseline="0" dirty="0" smtClean="0">
                <a:ln>
                  <a:noFill/>
                </a:ln>
                <a:solidFill>
                  <a:schemeClr val="tx1"/>
                </a:solidFill>
                <a:effectLst/>
                <a:latin typeface="Calibri"/>
                <a:ea typeface="Calibri" pitchFamily="34" charset="0"/>
                <a:cs typeface="Times New Roman" pitchFamily="18" charset="0"/>
              </a:rPr>
              <a:t> </a:t>
            </a:r>
            <a:r>
              <a:rPr kumimoji="0" lang="cs-CZ"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r</a:t>
            </a:r>
            <a:r>
              <a:rPr kumimoji="0" lang="cs-CZ" sz="1400" b="0" i="0" u="none" strike="noStrike" cap="none" normalizeH="0" baseline="0" dirty="0" smtClean="0">
                <a:ln>
                  <a:noFill/>
                </a:ln>
                <a:solidFill>
                  <a:schemeClr val="tx1"/>
                </a:solidFill>
                <a:effectLst/>
                <a:latin typeface="Calibri"/>
                <a:ea typeface="Calibri" pitchFamily="34" charset="0"/>
                <a:cs typeface="Times New Roman" pitchFamily="18" charset="0"/>
              </a:rPr>
              <a:t>á</a:t>
            </a:r>
            <a:r>
              <a:rPr kumimoji="0" lang="cs-CZ"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mci projektu EU pen</a:t>
            </a:r>
            <a:r>
              <a:rPr kumimoji="0" lang="cs-CZ" sz="1400" b="0" i="0" u="none" strike="noStrike" cap="none" normalizeH="0" baseline="0" dirty="0" smtClean="0">
                <a:ln>
                  <a:noFill/>
                </a:ln>
                <a:solidFill>
                  <a:schemeClr val="tx1"/>
                </a:solidFill>
                <a:effectLst/>
                <a:latin typeface="Calibri"/>
                <a:ea typeface="Calibri" pitchFamily="34" charset="0"/>
                <a:cs typeface="Times New Roman" pitchFamily="18" charset="0"/>
              </a:rPr>
              <a:t>í</a:t>
            </a:r>
            <a:r>
              <a:rPr kumimoji="0" lang="cs-CZ"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ze </a:t>
            </a:r>
            <a:r>
              <a:rPr kumimoji="0" lang="cs-CZ" sz="1400" b="0" i="0" u="none" strike="noStrike" cap="none" normalizeH="0" baseline="0" dirty="0" smtClean="0">
                <a:ln>
                  <a:noFill/>
                </a:ln>
                <a:solidFill>
                  <a:schemeClr val="tx1"/>
                </a:solidFill>
                <a:effectLst/>
                <a:latin typeface="Calibri"/>
                <a:ea typeface="Calibri" pitchFamily="34" charset="0"/>
                <a:cs typeface="Times New Roman" pitchFamily="18" charset="0"/>
              </a:rPr>
              <a:t>š</a:t>
            </a:r>
            <a:r>
              <a:rPr kumimoji="0" lang="cs-CZ"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kol</a:t>
            </a:r>
            <a:r>
              <a:rPr kumimoji="0" lang="cs-CZ" sz="1400" b="0" i="0" u="none" strike="noStrike" cap="none" normalizeH="0" baseline="0" dirty="0" smtClean="0">
                <a:ln>
                  <a:noFill/>
                </a:ln>
                <a:solidFill>
                  <a:schemeClr val="tx1"/>
                </a:solidFill>
                <a:effectLst/>
                <a:latin typeface="Calibri"/>
                <a:ea typeface="Calibri" pitchFamily="34" charset="0"/>
                <a:cs typeface="Times New Roman" pitchFamily="18" charset="0"/>
              </a:rPr>
              <a:t>á</a:t>
            </a:r>
            <a:r>
              <a:rPr kumimoji="0" lang="cs-CZ"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m</a:t>
            </a:r>
            <a:endParaRPr kumimoji="0" lang="cs-CZ" sz="1100" b="0" i="0" u="none" strike="noStrike" cap="none" normalizeH="0" baseline="0" dirty="0" smtClean="0">
              <a:ln>
                <a:noFill/>
              </a:ln>
              <a:solidFill>
                <a:schemeClr val="tx1"/>
              </a:solidFill>
              <a:effectLst/>
              <a:latin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Operačn</a:t>
            </a:r>
            <a:r>
              <a:rPr kumimoji="0" lang="cs-CZ" sz="1400" b="0" i="0" u="none" strike="noStrike" cap="none" normalizeH="0" baseline="0" dirty="0" smtClean="0">
                <a:ln>
                  <a:noFill/>
                </a:ln>
                <a:solidFill>
                  <a:schemeClr val="tx1"/>
                </a:solidFill>
                <a:effectLst/>
                <a:latin typeface="Calibri"/>
                <a:ea typeface="Calibri" pitchFamily="34" charset="0"/>
                <a:cs typeface="Times New Roman" pitchFamily="18" charset="0"/>
              </a:rPr>
              <a:t>í</a:t>
            </a:r>
            <a:r>
              <a:rPr kumimoji="0" lang="cs-CZ"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ho programu Vzděl</a:t>
            </a:r>
            <a:r>
              <a:rPr kumimoji="0" lang="cs-CZ" sz="1400" b="0" i="0" u="none" strike="noStrike" cap="none" normalizeH="0" baseline="0" dirty="0" smtClean="0">
                <a:ln>
                  <a:noFill/>
                </a:ln>
                <a:solidFill>
                  <a:schemeClr val="tx1"/>
                </a:solidFill>
                <a:effectLst/>
                <a:latin typeface="Calibri"/>
                <a:ea typeface="Calibri" pitchFamily="34" charset="0"/>
                <a:cs typeface="Times New Roman" pitchFamily="18" charset="0"/>
              </a:rPr>
              <a:t>á</a:t>
            </a:r>
            <a:r>
              <a:rPr kumimoji="0" lang="cs-CZ"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v</a:t>
            </a:r>
            <a:r>
              <a:rPr kumimoji="0" lang="cs-CZ" sz="1400" b="0" i="0" u="none" strike="noStrike" cap="none" normalizeH="0" baseline="0" dirty="0" smtClean="0">
                <a:ln>
                  <a:noFill/>
                </a:ln>
                <a:solidFill>
                  <a:schemeClr val="tx1"/>
                </a:solidFill>
                <a:effectLst/>
                <a:latin typeface="Calibri"/>
                <a:ea typeface="Calibri" pitchFamily="34" charset="0"/>
                <a:cs typeface="Times New Roman" pitchFamily="18" charset="0"/>
              </a:rPr>
              <a:t>á</a:t>
            </a:r>
            <a:r>
              <a:rPr kumimoji="0" lang="cs-CZ"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n</a:t>
            </a:r>
            <a:r>
              <a:rPr kumimoji="0" lang="cs-CZ" sz="1400" b="0" i="0" u="none" strike="noStrike" cap="none" normalizeH="0" baseline="0" dirty="0" smtClean="0">
                <a:ln>
                  <a:noFill/>
                </a:ln>
                <a:solidFill>
                  <a:schemeClr val="tx1"/>
                </a:solidFill>
                <a:effectLst/>
                <a:latin typeface="Calibri"/>
                <a:ea typeface="Calibri" pitchFamily="34" charset="0"/>
                <a:cs typeface="Times New Roman" pitchFamily="18" charset="0"/>
              </a:rPr>
              <a:t>í</a:t>
            </a:r>
            <a:r>
              <a:rPr kumimoji="0" lang="cs-CZ"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pro konkurenceschopnost</a:t>
            </a:r>
            <a:endParaRPr kumimoji="0" lang="cs-CZ" sz="11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s-CZ" sz="1800" b="0" i="0" u="none" strike="noStrike" cap="none" normalizeH="0" baseline="0" dirty="0" smtClean="0">
              <a:ln>
                <a:noFill/>
              </a:ln>
              <a:solidFill>
                <a:schemeClr val="tx1"/>
              </a:solidFill>
              <a:effectLst/>
              <a:latin typeface="Arial" pitchFamily="34" charset="0"/>
            </a:endParaRPr>
          </a:p>
        </p:txBody>
      </p:sp>
      <p:sp>
        <p:nvSpPr>
          <p:cNvPr id="5" name="Rectangle 5"/>
          <p:cNvSpPr>
            <a:spLocks noChangeArrowheads="1"/>
          </p:cNvSpPr>
          <p:nvPr/>
        </p:nvSpPr>
        <p:spPr bwMode="auto">
          <a:xfrm>
            <a:off x="1368425" y="4767263"/>
            <a:ext cx="9144000" cy="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smtClean="0">
              <a:ln>
                <a:noFill/>
              </a:ln>
              <a:solidFill>
                <a:schemeClr val="tx1"/>
              </a:solidFill>
              <a:effectLst/>
              <a:latin typeface="Arial" pitchFamily="34" charset="0"/>
            </a:endParaRPr>
          </a:p>
        </p:txBody>
      </p:sp>
    </p:spTree>
    <p:extLst>
      <p:ext uri="{BB962C8B-B14F-4D97-AF65-F5344CB8AC3E}">
        <p14:creationId xmlns:p14="http://schemas.microsoft.com/office/powerpoint/2010/main" xmlns="" val="3694034598"/>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626</TotalTime>
  <Words>628</Words>
  <Application>Microsoft Office PowerPoint</Application>
  <PresentationFormat>Předvádění na obrazovce (4:3)</PresentationFormat>
  <Paragraphs>87</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Motiv sady Office</vt:lpstr>
      <vt:lpstr>Snímek 1</vt:lpstr>
      <vt:lpstr>Snímek 2</vt:lpstr>
      <vt:lpstr>Snímek 3</vt:lpstr>
      <vt:lpstr>Snímek 4</vt:lpstr>
      <vt:lpstr>Snímek 5</vt:lpstr>
      <vt:lpstr>Snímek 6</vt:lpstr>
      <vt:lpstr>Snímek 7</vt:lpstr>
      <vt:lpstr>Snímek 8</vt:lpstr>
      <vt:lpstr>Snímek 9</vt:lpstr>
      <vt:lpstr>Snímek 10</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PLASTY</dc:title>
  <dc:creator>Marie Šrejtrová</dc:creator>
  <cp:lastModifiedBy>Marie Šrejtrová</cp:lastModifiedBy>
  <cp:revision>73</cp:revision>
  <dcterms:created xsi:type="dcterms:W3CDTF">2013-05-21T20:38:13Z</dcterms:created>
  <dcterms:modified xsi:type="dcterms:W3CDTF">2013-05-27T19:42:51Z</dcterms:modified>
</cp:coreProperties>
</file>