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279" r:id="rId4"/>
    <p:sldId id="274" r:id="rId5"/>
    <p:sldId id="275" r:id="rId6"/>
    <p:sldId id="276" r:id="rId7"/>
    <p:sldId id="278" r:id="rId8"/>
    <p:sldId id="282" r:id="rId9"/>
    <p:sldId id="305" r:id="rId10"/>
    <p:sldId id="283" r:id="rId11"/>
    <p:sldId id="292" r:id="rId12"/>
    <p:sldId id="294" r:id="rId13"/>
    <p:sldId id="291" r:id="rId14"/>
    <p:sldId id="295" r:id="rId15"/>
    <p:sldId id="296" r:id="rId16"/>
    <p:sldId id="297" r:id="rId17"/>
    <p:sldId id="298" r:id="rId18"/>
    <p:sldId id="300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914" autoAdjust="0"/>
    <p:restoredTop sz="94690" autoAdjust="0"/>
  </p:normalViewPr>
  <p:slideViewPr>
    <p:cSldViewPr>
      <p:cViewPr>
        <p:scale>
          <a:sx n="100" d="100"/>
          <a:sy n="100" d="100"/>
        </p:scale>
        <p:origin x="-2271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DBDF3-D4CF-4DD1-9AFF-402D5E3805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263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1C8E8-84F9-4D5A-8656-8C0CB3EDB8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537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A0319-0FC8-4DBB-A192-C7754B179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156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21EE2-F87A-4730-93F8-A4A1718D68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575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B0DC38-7BFB-425A-A2D8-40C3CBDFAF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405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DA3AD-12A7-491B-8EC8-65E3F49D0B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55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C6146-9BEF-4DD0-9FFE-5505DF0BB9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851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830A4-F21D-4334-8781-EC7CD95679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213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EE00A-7A03-4C46-ADAB-C977CA7A4F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105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79618-2616-4F46-B29C-1F603FF21C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035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7A542-FEDB-4B51-B724-C790AB33BE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669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EDBA2-335F-4CB9-930D-EE6081C973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804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DEFB5-E70F-4966-BEEC-7022F9DE0A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4153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B7078-9FA4-4981-8375-829C1AACDC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030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4FD03-F3EB-488A-8B0D-6BF36355BE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813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A2D5161-B0C1-40BC-9BD9-D63397FA04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7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711059"/>
              </p:ext>
            </p:extLst>
          </p:nvPr>
        </p:nvGraphicFramePr>
        <p:xfrm>
          <a:off x="750888" y="2060575"/>
          <a:ext cx="7559675" cy="3814763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30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Plošné a prostorové orýsování, práce s pomůckami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 měřidly.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Rýsovací jehla, kružítko, důlčík, nádrh, prizmatická podložka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Říha, konzultant Jan Mariáš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23-51-H/01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Strojní mechanik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cs typeface="Arial" charset="0"/>
              </a:rPr>
              <a:t>ORÝSOVÁNÍ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4620BD5-0D69-4DFE-B49A-2CC969CBA88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4150"/>
            <a:ext cx="7561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VY_32_INOVACE_30_602</a:t>
            </a:r>
            <a:endParaRPr lang="cs-CZ" altLang="cs-CZ" sz="2400" b="1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EB20762-0F6C-4B1F-BBA8-363AA85B71B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2484438" y="1052513"/>
            <a:ext cx="4432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RUČNÍ OBRÁBĚNÍ KOVŮ</a:t>
            </a:r>
          </a:p>
        </p:txBody>
      </p:sp>
      <p:sp>
        <p:nvSpPr>
          <p:cNvPr id="3081" name="Rectangle 10"/>
          <p:cNvSpPr>
            <a:spLocks noChangeArrowheads="1"/>
          </p:cNvSpPr>
          <p:nvPr/>
        </p:nvSpPr>
        <p:spPr bwMode="auto">
          <a:xfrm>
            <a:off x="1503363" y="3213100"/>
            <a:ext cx="6048375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6000" b="1"/>
              <a:t>ORÝSOVÁNÍ</a:t>
            </a:r>
            <a:endParaRPr lang="cs-CZ" altLang="cs-CZ" sz="5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C45AA2F-EBA5-47F9-9F7E-0202C88665C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kern="0" smtClean="0"/>
              <a:t>	</a:t>
            </a:r>
          </a:p>
          <a:p>
            <a:pPr algn="ctr" eaLnBrk="1" hangingPunct="1">
              <a:buFontTx/>
              <a:buNone/>
              <a:defRPr/>
            </a:pPr>
            <a:r>
              <a:rPr lang="cs-CZ" kern="0" smtClean="0"/>
              <a:t>	</a:t>
            </a:r>
            <a:r>
              <a:rPr lang="cs-CZ" sz="2800" b="1" kern="0" smtClean="0"/>
              <a:t>Orýsování je rozměřování a vyznačování plochy nebo tvaru, podle kterého se v kusové výrobě řídí obrábění. </a:t>
            </a:r>
          </a:p>
          <a:p>
            <a:pPr eaLnBrk="1" hangingPunct="1">
              <a:buFontTx/>
              <a:buNone/>
              <a:defRPr/>
            </a:pPr>
            <a:endParaRPr lang="cs-CZ" sz="2800" b="1" kern="0" smtClean="0"/>
          </a:p>
          <a:p>
            <a:pPr eaLnBrk="1" hangingPunct="1">
              <a:buFontTx/>
              <a:buNone/>
              <a:defRPr/>
            </a:pPr>
            <a:r>
              <a:rPr lang="cs-CZ" sz="2800" b="1" kern="0" smtClean="0"/>
              <a:t>	Orýsování je buď plošné nebo prostorové.</a:t>
            </a:r>
            <a:endParaRPr lang="cs-CZ" sz="2800" b="1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BFE7EE9-8480-4D7E-BD4D-7F4B02E85C2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57200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Pomůcky pro orýsování</a:t>
            </a:r>
          </a:p>
        </p:txBody>
      </p:sp>
      <p:pic>
        <p:nvPicPr>
          <p:cNvPr id="5129" name="Picture 10" descr="C:\Documents and Settings\Riha\Dokumenty\Obrázky\2013-03-01\IMAGE01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" t="2296" r="1315" b="3468"/>
          <a:stretch>
            <a:fillRect/>
          </a:stretch>
        </p:blipFill>
        <p:spPr bwMode="auto">
          <a:xfrm>
            <a:off x="1176338" y="1624013"/>
            <a:ext cx="6791325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E278CE1-0D3B-4D48-9877-62B5F215747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423863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Práce s rýsovací jehlou</a:t>
            </a:r>
          </a:p>
        </p:txBody>
      </p:sp>
      <p:sp>
        <p:nvSpPr>
          <p:cNvPr id="11" name="Zástupný symbol pro text 2"/>
          <p:cNvSpPr txBox="1">
            <a:spLocks/>
          </p:cNvSpPr>
          <p:nvPr/>
        </p:nvSpPr>
        <p:spPr>
          <a:xfrm>
            <a:off x="457200" y="1600200"/>
            <a:ext cx="8218488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cs-CZ" sz="2400" b="1" kern="0" smtClean="0"/>
              <a:t>Rýsovací jehla se vede hrotem podle měřítka nebo úhelníku, s mírným odklonem od materiálu. </a:t>
            </a:r>
          </a:p>
          <a:p>
            <a:pPr marL="0" indent="0" algn="ctr">
              <a:buFontTx/>
              <a:buNone/>
              <a:defRPr/>
            </a:pPr>
            <a:r>
              <a:rPr lang="cs-CZ" sz="2400" b="1" kern="0" smtClean="0"/>
              <a:t>S materiálem svírá úhel asi 60°</a:t>
            </a:r>
            <a:endParaRPr lang="cs-CZ" sz="2400" b="1" kern="0" dirty="0" smtClean="0"/>
          </a:p>
        </p:txBody>
      </p:sp>
      <p:pic>
        <p:nvPicPr>
          <p:cNvPr id="6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1" t="6059" r="59476" b="20082"/>
          <a:stretch>
            <a:fillRect/>
          </a:stretch>
        </p:blipFill>
        <p:spPr bwMode="auto">
          <a:xfrm>
            <a:off x="1042988" y="2892425"/>
            <a:ext cx="6921500" cy="291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2E6B4E3-6548-402E-BF86-9B67CE03D02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12"/>
          <p:cNvSpPr>
            <a:spLocks noChangeArrowheads="1"/>
          </p:cNvSpPr>
          <p:nvPr/>
        </p:nvSpPr>
        <p:spPr bwMode="auto">
          <a:xfrm>
            <a:off x="2268538" y="1052513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434975" y="1069975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b="1" kern="0" dirty="0" smtClean="0"/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>
          <a:xfrm>
            <a:off x="611188" y="1073150"/>
            <a:ext cx="8229600" cy="7000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Kružidla na kov</a:t>
            </a:r>
          </a:p>
        </p:txBody>
      </p:sp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457200" y="1069975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b="1" kern="0" dirty="0" smtClean="0"/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>
          <a:xfrm>
            <a:off x="457200" y="1644650"/>
            <a:ext cx="8229600" cy="15684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600" b="1" kern="0" dirty="0" smtClean="0"/>
              <a:t>Pro rýsování kružnic nebo oblouků se používají kružidla: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cs-CZ" sz="1600" b="1" kern="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600" b="1" kern="0" dirty="0" smtClean="0"/>
              <a:t>	a, pružinová ,                        		 b, kloubová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600" b="1" kern="0" dirty="0" smtClean="0"/>
              <a:t>	    používají se pro		      	      používají se pro drsnější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600" b="1" kern="0" dirty="0" smtClean="0"/>
              <a:t>         hladší povrchy 			      povrchy, jsou méně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600" b="1" kern="0" dirty="0"/>
              <a:t> </a:t>
            </a:r>
            <a:r>
              <a:rPr lang="cs-CZ" sz="1600" b="1" kern="0" dirty="0" smtClean="0"/>
              <a:t>       a dají se přesněji seřídit 		      přesné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cs-CZ" sz="2000" b="1" kern="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800" b="1" kern="0" dirty="0" smtClean="0"/>
              <a:t>	   	 	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800" b="1" kern="0" dirty="0" smtClean="0"/>
              <a:t>	</a:t>
            </a:r>
          </a:p>
        </p:txBody>
      </p:sp>
      <p:pic>
        <p:nvPicPr>
          <p:cNvPr id="7181" name="Picture 6" descr="rýsovad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16" r="45319"/>
          <a:stretch>
            <a:fillRect/>
          </a:stretch>
        </p:blipFill>
        <p:spPr bwMode="auto">
          <a:xfrm>
            <a:off x="1042988" y="3357563"/>
            <a:ext cx="2111375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5" descr="P906009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2" t="14389" r="18190" b="1796"/>
          <a:stretch>
            <a:fillRect/>
          </a:stretch>
        </p:blipFill>
        <p:spPr bwMode="auto">
          <a:xfrm>
            <a:off x="5243513" y="3500438"/>
            <a:ext cx="2473325" cy="240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87A2FD9-3A82-4AC1-89DB-BB83DEBA05B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1042988" y="908050"/>
            <a:ext cx="7210425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54013" y="11541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Práce s kružidlem</a:t>
            </a: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</a:p>
          <a:p>
            <a:pPr algn="ctr"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000" b="1" kern="0" dirty="0" smtClean="0"/>
              <a:t>Kružidlo lze s výhodou použít i pro přenášení rozměrů.</a:t>
            </a:r>
          </a:p>
          <a:p>
            <a:pPr algn="ctr" eaLnBrk="1" hangingPunct="1">
              <a:buFontTx/>
              <a:buNone/>
              <a:defRPr/>
            </a:pPr>
            <a:endParaRPr lang="cs-CZ" sz="2000" b="1" kern="0" dirty="0" smtClean="0"/>
          </a:p>
          <a:p>
            <a:pPr algn="ctr" eaLnBrk="1" hangingPunct="1">
              <a:buFontTx/>
              <a:buNone/>
              <a:defRPr/>
            </a:pPr>
            <a:r>
              <a:rPr lang="cs-CZ" sz="2000" b="1" kern="0" dirty="0" smtClean="0"/>
              <a:t>	Kontrolu přesnosti provedeme opakovaným nanesením požadovaného rozměru.</a:t>
            </a:r>
          </a:p>
        </p:txBody>
      </p:sp>
      <p:pic>
        <p:nvPicPr>
          <p:cNvPr id="8203" name="Picture 9" descr="C:\Documents and Settings\Riha\Dokumenty\Obrázky\Kružítk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1" t="-2536" r="13962" b="5283"/>
          <a:stretch>
            <a:fillRect/>
          </a:stretch>
        </p:blipFill>
        <p:spPr bwMode="auto">
          <a:xfrm>
            <a:off x="684213" y="1857375"/>
            <a:ext cx="3455987" cy="392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638ADB3-FCCE-43FC-8833-60FF311CBEB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84175" y="1125538"/>
            <a:ext cx="4114800" cy="1079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Práce s </a:t>
            </a:r>
          </a:p>
          <a:p>
            <a:pPr eaLnBrk="1" hangingPunct="1">
              <a:defRPr/>
            </a:pPr>
            <a:r>
              <a:rPr lang="cs-CZ" sz="2800" b="1" kern="0" dirty="0" smtClean="0"/>
              <a:t>kružidlem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2420938"/>
            <a:ext cx="4038600" cy="31686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</a:p>
          <a:p>
            <a:pPr eaLnBrk="1" hangingPunct="1">
              <a:buFontTx/>
              <a:buNone/>
              <a:defRPr/>
            </a:pPr>
            <a:endParaRPr lang="cs-CZ" sz="2800" kern="0" dirty="0" smtClean="0"/>
          </a:p>
          <a:p>
            <a:pPr algn="ctr"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400" b="1" kern="0" dirty="0" smtClean="0"/>
              <a:t>Další příklady použití kružidla při tvorbě oblouků.</a:t>
            </a:r>
          </a:p>
        </p:txBody>
      </p:sp>
      <p:pic>
        <p:nvPicPr>
          <p:cNvPr id="9226" name="Picture 24" descr="C:\Documents and Settings\Riha\Dokumenty\Obrázky\kružítko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075" y="1257300"/>
            <a:ext cx="2616200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3F1EC6F-25CC-44F1-B422-BDCC73E2160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Pomůcky plošného orýsování</a:t>
            </a:r>
          </a:p>
        </p:txBody>
      </p:sp>
      <p:pic>
        <p:nvPicPr>
          <p:cNvPr id="10249" name="Picture 2" descr="C:\Documents and Settings\Riha\Dokumenty\Obrázky\2013-03-01\IMAGE01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5" t="14651" r="20238" b="15674"/>
          <a:stretch>
            <a:fillRect/>
          </a:stretch>
        </p:blipFill>
        <p:spPr bwMode="auto">
          <a:xfrm>
            <a:off x="914400" y="1989138"/>
            <a:ext cx="2720975" cy="378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3" descr="C:\Documents and Settings\Riha\Dokumenty\Obrázky\2013-03-01\IMAGE01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2" t="8910" r="5304" b="21106"/>
          <a:stretch>
            <a:fillRect/>
          </a:stretch>
        </p:blipFill>
        <p:spPr bwMode="auto">
          <a:xfrm>
            <a:off x="3962400" y="2771775"/>
            <a:ext cx="3584575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851275" y="2205038"/>
            <a:ext cx="2808288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1600" kern="0" dirty="0" smtClean="0"/>
              <a:t>rejsek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CD2AA72-9E92-4057-98B9-57F761ACB3F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84175" y="1052513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Pomůcky pro prostorové orýsování</a:t>
            </a:r>
          </a:p>
        </p:txBody>
      </p:sp>
      <p:pic>
        <p:nvPicPr>
          <p:cNvPr id="11273" name="Picture 4" descr="P90600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00213"/>
            <a:ext cx="2971800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4" name="Picture 5" descr="P906009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00213"/>
            <a:ext cx="3025775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FA2FB57-2660-46C5-8883-B0986F725F1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4" descr="P906009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0" r="949" b="14259"/>
          <a:stretch>
            <a:fillRect/>
          </a:stretch>
        </p:blipFill>
        <p:spPr bwMode="auto">
          <a:xfrm>
            <a:off x="528638" y="1341438"/>
            <a:ext cx="404336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648200" y="1600200"/>
            <a:ext cx="4038600" cy="39163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800" b="1" kern="0" dirty="0" smtClean="0"/>
              <a:t>Prizmatické podložky</a:t>
            </a:r>
          </a:p>
          <a:p>
            <a:pPr algn="ctr" eaLnBrk="1" hangingPunct="1">
              <a:buFontTx/>
              <a:buNone/>
              <a:defRPr/>
            </a:pPr>
            <a:endParaRPr lang="cs-CZ" sz="2800" b="1" kern="0" dirty="0"/>
          </a:p>
          <a:p>
            <a:pPr algn="ctr" eaLnBrk="1" hangingPunct="1">
              <a:buFontTx/>
              <a:buNone/>
              <a:defRPr/>
            </a:pPr>
            <a:r>
              <a:rPr lang="cs-CZ" sz="2000" b="1" kern="0" dirty="0" smtClean="0"/>
              <a:t>Jsou zabroušené odlitky s přesně vyfrézovanými drážkami různé šířky a hloubky, do kterých se ukládá profilový materiál k prostorovému orýsování.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EF33E6F-6C41-4298-91CD-CBA89452A9F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33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0" descr="C:\Documents and Settings\Riha\Dokumenty\Obrázky\2013-03-01\IMAGE01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1" t="6061" r="2628" b="3030"/>
          <a:stretch>
            <a:fillRect/>
          </a:stretch>
        </p:blipFill>
        <p:spPr bwMode="auto">
          <a:xfrm>
            <a:off x="457200" y="2095500"/>
            <a:ext cx="4351338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1" descr="C:\Documents and Settings\Riha\Dokumenty\Obrázky\2013-03-01\IMAGE01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7" t="6268" r="2747" b="6287"/>
          <a:stretch>
            <a:fillRect/>
          </a:stretch>
        </p:blipFill>
        <p:spPr bwMode="auto">
          <a:xfrm>
            <a:off x="4716463" y="2205038"/>
            <a:ext cx="4183062" cy="327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Prostorové orýsování pomocí nádrhu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6D38D6C-957E-4EA6-9F1B-4AEFB517287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43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84175" y="1052513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Příprava materiálu před orýsováním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kern="0" dirty="0" smtClean="0"/>
              <a:t>	</a:t>
            </a:r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/>
              <a:t>	</a:t>
            </a:r>
            <a:r>
              <a:rPr lang="cs-CZ" sz="2400" b="1" kern="0" dirty="0" smtClean="0"/>
              <a:t>Pro kvalitní orýsování musí být materiál předem dobře připravený, tj. zbavený rzi.</a:t>
            </a:r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	Na neopracovaný materiál lze nanést vrstvičku plavené křídy, ve které budou dobře patrné narýsované obrysy.</a:t>
            </a:r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	Opracovaný materiál je také možné natřít roztokem modré skalice, která na povrchu vytvoří červenohnědý povlak vyloučené mědi, ve které jsou rýsované obrysy výrazné.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09729F3-91F2-4C0A-B2DD-4FD1AC0F42D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84175" y="1125538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Vyznačení středů a obrysů - </a:t>
            </a:r>
            <a:r>
              <a:rPr lang="cs-CZ" sz="2800" b="1" kern="0" dirty="0" err="1" smtClean="0"/>
              <a:t>důlčíkování</a:t>
            </a:r>
            <a:endParaRPr lang="cs-CZ" sz="2800" b="1" kern="0" dirty="0" smtClean="0"/>
          </a:p>
        </p:txBody>
      </p:sp>
      <p:sp>
        <p:nvSpPr>
          <p:cNvPr id="15369" name="Obdélník 1"/>
          <p:cNvSpPr>
            <a:spLocks noChangeArrowheads="1"/>
          </p:cNvSpPr>
          <p:nvPr/>
        </p:nvSpPr>
        <p:spPr bwMode="auto">
          <a:xfrm>
            <a:off x="900113" y="1804988"/>
            <a:ext cx="73437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800" b="1"/>
              <a:t>Důlčík přikládáme šikmo k rysce nebo naznačenému středu, abychom dobře viděli na místo, které má být označeno. Pak jedním úderem na kladívko vytvoříme důlek.</a:t>
            </a:r>
          </a:p>
        </p:txBody>
      </p:sp>
      <p:pic>
        <p:nvPicPr>
          <p:cNvPr id="15370" name="Picture 11" descr="E:\2013-03-01\IMAGE01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" t="7362" r="4614" b="10410"/>
          <a:stretch>
            <a:fillRect/>
          </a:stretch>
        </p:blipFill>
        <p:spPr bwMode="auto">
          <a:xfrm>
            <a:off x="971550" y="2857500"/>
            <a:ext cx="7345363" cy="291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51BE2D3-7E0C-4E77-AA12-93D98E0031D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4186238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kern="0" dirty="0" smtClean="0"/>
              <a:t>	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/>
              <a:t>	</a:t>
            </a:r>
            <a:r>
              <a:rPr lang="cs-CZ" sz="1800" b="1" kern="0" dirty="0" smtClean="0"/>
              <a:t>Je zvýrazňování tvaru při orýsování a pozdějším opracování materiálu.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b="1" kern="0" dirty="0" smtClean="0"/>
              <a:t>	Pro tyto účely se používají důlčíky různých velikostí a vrcholových úhlů.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b="1" kern="0" dirty="0" smtClean="0"/>
              <a:t>	Ke zřetelnějšímu označení rysek, oblouků a středů kružnic se používají důlčíky s vrcholovým úhlem 45-60°.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b="1" kern="0" dirty="0" smtClean="0"/>
              <a:t>	Pro vrtání a uchycení vrtáku na označeném místě se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b="1" kern="0" dirty="0" smtClean="0"/>
              <a:t>	používá vrcholový úhel až 90°.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384175" y="1125538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Vyznačení středů a obrysů - </a:t>
            </a:r>
            <a:r>
              <a:rPr lang="cs-CZ" sz="2800" b="1" kern="0" dirty="0" err="1" smtClean="0"/>
              <a:t>důlčíkování</a:t>
            </a:r>
            <a:endParaRPr lang="cs-CZ" sz="2800" b="1" kern="0" dirty="0" smtClean="0"/>
          </a:p>
        </p:txBody>
      </p:sp>
      <p:pic>
        <p:nvPicPr>
          <p:cNvPr id="16394" name="Picture 12" descr="E:\2013-03-01\IMAGE01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3" t="6151" r="13892" b="4874"/>
          <a:stretch>
            <a:fillRect/>
          </a:stretch>
        </p:blipFill>
        <p:spPr bwMode="auto">
          <a:xfrm>
            <a:off x="5364163" y="1822450"/>
            <a:ext cx="2898775" cy="408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D0C9560-3FE3-4583-835A-1300BA18A1B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60375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Bezpečnost práce při orýsování</a:t>
            </a:r>
          </a:p>
        </p:txBody>
      </p:sp>
      <p:sp>
        <p:nvSpPr>
          <p:cNvPr id="17417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cs-CZ" sz="2400" b="1"/>
              <a:t>	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	Rýsovací pomůcky odkládejte na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	měkké podložky, aby nedošlo k jejich poškození. 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	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	Rýsovací jehlu ani kružítko nenoste nikdy v kapse.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	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	Při práci s rýsovadly dbejte zvýšené opatrnosti. Hrozí nebezpečí poranění o ostré hroty.</a:t>
            </a:r>
          </a:p>
          <a:p>
            <a:pPr eaLnBrk="1" hangingPunct="1">
              <a:buFontTx/>
              <a:buNone/>
            </a:pPr>
            <a:endParaRPr lang="cs-CZ" altLang="cs-CZ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220EF47-2B39-4BF7-9DDD-5FC2359ED39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2987675" y="1052513"/>
            <a:ext cx="29733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Kontrolní otázky</a:t>
            </a:r>
          </a:p>
        </p:txBody>
      </p:sp>
      <p:sp>
        <p:nvSpPr>
          <p:cNvPr id="18441" name="Zástupný symbol pro text 2"/>
          <p:cNvSpPr>
            <a:spLocks/>
          </p:cNvSpPr>
          <p:nvPr/>
        </p:nvSpPr>
        <p:spPr bwMode="auto">
          <a:xfrm>
            <a:off x="457200" y="1600200"/>
            <a:ext cx="814705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endParaRPr lang="cs-CZ" altLang="cs-CZ" sz="2400"/>
          </a:p>
          <a:p>
            <a:pPr>
              <a:buFontTx/>
              <a:buNone/>
            </a:pPr>
            <a:endParaRPr lang="cs-CZ" altLang="cs-CZ" sz="2400"/>
          </a:p>
          <a:p>
            <a:pPr>
              <a:buFontTx/>
              <a:buNone/>
            </a:pPr>
            <a:endParaRPr lang="cs-CZ" altLang="cs-CZ" sz="2000" b="1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187450" y="1600200"/>
            <a:ext cx="7056438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  <a:defRPr/>
            </a:pPr>
            <a:endParaRPr lang="cs-CZ" sz="1800" kern="0" dirty="0" smtClean="0"/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1, Jaké znáte rýsovací potřeby pro orýsování kovů?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2, Jaké konstrukce mohou být kružidla na kov?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3, K čemu slouží důlčík?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4, Jak lze upravit povrch kovového materiálu pře orýsováním, 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/>
              <a:t> </a:t>
            </a:r>
            <a:r>
              <a:rPr lang="cs-CZ" sz="1800" b="1" kern="0" dirty="0" smtClean="0"/>
              <a:t>   aby bylo </a:t>
            </a:r>
            <a:r>
              <a:rPr lang="cs-CZ" sz="1800" b="1" kern="0" dirty="0"/>
              <a:t>lépe vidět</a:t>
            </a:r>
            <a:r>
              <a:rPr lang="cs-CZ" sz="1800" b="1" kern="0" dirty="0" smtClean="0"/>
              <a:t>?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5, Kterou pomůcku použijeme pro nalezení středu válcovitého 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    materiálu?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6, K čemu slouží nádrh?</a:t>
            </a:r>
          </a:p>
          <a:p>
            <a:pPr marL="0" indent="0">
              <a:buFontTx/>
              <a:buNone/>
              <a:defRPr/>
            </a:pPr>
            <a:r>
              <a:rPr lang="cs-CZ" sz="1800" b="1" kern="0" dirty="0" smtClean="0"/>
              <a:t>7, Co je prizmatická podložka?</a:t>
            </a:r>
          </a:p>
          <a:p>
            <a:pPr>
              <a:defRPr/>
            </a:pPr>
            <a:endParaRPr lang="cs-CZ" sz="2000" kern="0" dirty="0" smtClean="0"/>
          </a:p>
          <a:p>
            <a:pPr marL="0" indent="0">
              <a:buFontTx/>
              <a:buNone/>
              <a:defRPr/>
            </a:pPr>
            <a:endParaRPr lang="cs-CZ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7E2BFCA-CB47-4CC5-8B0C-A36C7637FCA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946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Použitá literatura</a:t>
            </a:r>
          </a:p>
        </p:txBody>
      </p:sp>
      <p:sp>
        <p:nvSpPr>
          <p:cNvPr id="19465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cs-CZ" altLang="cs-CZ" sz="16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/>
              <a:t>	</a:t>
            </a:r>
            <a:r>
              <a:rPr lang="cs-CZ" altLang="cs-CZ" sz="1400"/>
              <a:t>Outrata</a:t>
            </a:r>
            <a:r>
              <a:rPr lang="cs-CZ" altLang="cs-CZ" sz="1400" b="1"/>
              <a:t> </a:t>
            </a:r>
            <a:r>
              <a:rPr lang="cs-CZ" altLang="cs-CZ" sz="1400"/>
              <a:t>Jiří, </a:t>
            </a:r>
            <a:r>
              <a:rPr lang="cs-CZ" altLang="cs-CZ" sz="1400" i="1"/>
              <a:t>Technologie ručního zpracování kovů pro 1. ročník OU a UŠ kovo oborů</a:t>
            </a:r>
            <a:r>
              <a:rPr lang="cs-CZ" altLang="cs-CZ" sz="1400"/>
              <a:t>, Praha, SNTL 1981, EAN 04-204-82, Použité obrázky:  snímek č.  6, str.  21, obr. A,D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/>
              <a:t>       snímek č. 7, str.  21, obr. A,D, snímek č. 8, str.  21, obr. C,D, snímek č. 12, str. 156, obr. 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4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/>
              <a:t> 	Fialová Dana Ing, ; Gradek Vladislav Ing, . </a:t>
            </a:r>
            <a:r>
              <a:rPr lang="cs-CZ" altLang="cs-CZ" sz="1400" i="1"/>
              <a:t>Zámečnické práce a údržba, Technologie 1. díl, učebnice pro odborná učiliště</a:t>
            </a:r>
            <a:r>
              <a:rPr lang="cs-CZ" altLang="cs-CZ" sz="1400"/>
              <a:t>. Praha: Parta, 2006,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/>
              <a:t>	 ISBN 80-7320-086-4, Použité obrázky:  snímek č. 4, str. 9, obr. 9, snímek č. 15, str. 10, obr. 12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4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/>
              <a:t>	Frischherz  Adolf  Ing. , Skop Paul Ing. , Kňourek Jiří Mgr. , Technologie zpracování kovů 1, z rakouského originálu vydala Správa přípravy učňů Praha, 1993, ISBN 80-901657-2.9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/>
              <a:t>       Použité obrázky:  snímek č. 9, str. 171, obr. 7,8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4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/>
              <a:t>	Dillinger  Josef  Ing. a kol. </a:t>
            </a:r>
            <a:r>
              <a:rPr lang="cs-CZ" altLang="cs-CZ" sz="1400" i="1"/>
              <a:t>Moderní strojírenství pro školu i praxi</a:t>
            </a:r>
            <a:r>
              <a:rPr lang="cs-CZ" altLang="cs-CZ" sz="1400"/>
              <a:t>. Praha: Evropa Sobotáles, 2007, ISBN 978-80-86706-19-1.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4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/>
              <a:t>	Fotografie archiv autora.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600"/>
          </a:p>
          <a:p>
            <a:pPr>
              <a:buFontTx/>
              <a:buNone/>
            </a:pPr>
            <a:r>
              <a:rPr lang="cs-CZ" altLang="cs-CZ" sz="1600"/>
              <a:t>	</a:t>
            </a:r>
          </a:p>
          <a:p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</TotalTime>
  <Words>354</Words>
  <Application>Microsoft Office PowerPoint</Application>
  <PresentationFormat>Předvádění na obrazovce (4:3)</PresentationFormat>
  <Paragraphs>159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Times New Roman</vt:lpstr>
      <vt:lpstr>Book Antiqua</vt:lpstr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Zdeněk Říha</cp:lastModifiedBy>
  <cp:revision>64</cp:revision>
  <dcterms:created xsi:type="dcterms:W3CDTF">2007-02-24T11:24:02Z</dcterms:created>
  <dcterms:modified xsi:type="dcterms:W3CDTF">2013-10-24T11:56:36Z</dcterms:modified>
</cp:coreProperties>
</file>