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gif" ContentType="image/gif"/>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56" r:id="rId3"/>
    <p:sldId id="257" r:id="rId4"/>
    <p:sldId id="260" r:id="rId5"/>
    <p:sldId id="258" r:id="rId6"/>
    <p:sldId id="259" r:id="rId7"/>
    <p:sldId id="261" r:id="rId8"/>
    <p:sldId id="262" r:id="rId9"/>
    <p:sldId id="263" r:id="rId10"/>
    <p:sldId id="264" r:id="rId11"/>
    <p:sldId id="265" r:id="rId12"/>
    <p:sldId id="26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6" d="100"/>
          <a:sy n="86" d="100"/>
        </p:scale>
        <p:origin x="-894" y="45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1829C5F1-BF61-4A9F-803F-3E691942BF31}" type="datetimeFigureOut">
              <a:rPr lang="cs-CZ" smtClean="0"/>
              <a:t>28.5.2013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00DD8E-9614-48C1-A6FA-593C56126908}" type="slidenum">
              <a:rPr lang="cs-CZ" smtClean="0"/>
              <a:t>‹#›</a:t>
            </a:fld>
            <a:endParaRPr lang="cs-CZ"/>
          </a:p>
        </p:txBody>
      </p:sp>
    </p:spTree>
  </p:cSld>
  <p:clrMapOvr>
    <a:masterClrMapping/>
  </p:clrMapOvr>
  <p:transition spd="slow">
    <p:cove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29C5F1-BF61-4A9F-803F-3E691942BF31}" type="datetimeFigureOut">
              <a:rPr lang="cs-CZ" smtClean="0"/>
              <a:t>28.5.2013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00DD8E-9614-48C1-A6FA-593C56126908}"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transition spd="slow">
    <p:cove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1829C5F1-BF61-4A9F-803F-3E691942BF31}" type="datetimeFigureOut">
              <a:rPr lang="cs-CZ" smtClean="0"/>
              <a:t>28.5.2013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00DD8E-9614-48C1-A6FA-593C56126908}" type="slidenum">
              <a:rPr lang="cs-CZ" smtClean="0"/>
              <a:t>‹#›</a:t>
            </a:fld>
            <a:endParaRPr lang="cs-CZ"/>
          </a:p>
        </p:txBody>
      </p:sp>
    </p:spTree>
  </p:cSld>
  <p:clrMapOvr>
    <a:masterClrMapping/>
  </p:clrMapOvr>
  <p:transition spd="slow">
    <p:cove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1829C5F1-BF61-4A9F-803F-3E691942BF31}" type="datetimeFigureOut">
              <a:rPr lang="cs-CZ" smtClean="0"/>
              <a:t>28.5.2013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A00DD8E-9614-48C1-A6FA-593C56126908}"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ransition spd="slow">
    <p:cove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1829C5F1-BF61-4A9F-803F-3E691942BF31}" type="datetimeFigureOut">
              <a:rPr lang="cs-CZ" smtClean="0"/>
              <a:t>28.5.2013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A00DD8E-9614-48C1-A6FA-593C56126908}" type="slidenum">
              <a:rPr lang="cs-CZ" smtClean="0"/>
              <a:t>‹#›</a:t>
            </a:fld>
            <a:endParaRPr lang="cs-CZ"/>
          </a:p>
        </p:txBody>
      </p:sp>
    </p:spTree>
  </p:cSld>
  <p:clrMapOvr>
    <a:masterClrMapping/>
  </p:clrMapOvr>
  <p:transition spd="slow">
    <p:cove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1829C5F1-BF61-4A9F-803F-3E691942BF31}" type="datetimeFigureOut">
              <a:rPr lang="cs-CZ" smtClean="0"/>
              <a:t>28.5.2013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A00DD8E-9614-48C1-A6FA-593C56126908}" type="slidenum">
              <a:rPr lang="cs-CZ" smtClean="0"/>
              <a:t>‹#›</a:t>
            </a:fld>
            <a:endParaRPr lang="cs-CZ"/>
          </a:p>
        </p:txBody>
      </p:sp>
    </p:spTree>
  </p:cSld>
  <p:clrMapOvr>
    <a:masterClrMapping/>
  </p:clrMapOvr>
  <p:transition spd="slow">
    <p:cove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1829C5F1-BF61-4A9F-803F-3E691942BF31}" type="datetimeFigureOut">
              <a:rPr lang="cs-CZ" smtClean="0"/>
              <a:t>28.5.2013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A00DD8E-9614-48C1-A6FA-593C56126908}" type="slidenum">
              <a:rPr lang="cs-CZ" smtClean="0"/>
              <a:t>‹#›</a:t>
            </a:fld>
            <a:endParaRPr lang="cs-CZ"/>
          </a:p>
        </p:txBody>
      </p:sp>
    </p:spTree>
  </p:cSld>
  <p:clrMapOvr>
    <a:masterClrMapping/>
  </p:clrMapOvr>
  <p:transition spd="slow">
    <p:cove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829C5F1-BF61-4A9F-803F-3E691942BF31}" type="datetimeFigureOut">
              <a:rPr lang="cs-CZ" smtClean="0"/>
              <a:t>28.5.2013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A00DD8E-9614-48C1-A6FA-593C56126908}"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cove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29C5F1-BF61-4A9F-803F-3E691942BF31}" type="datetimeFigureOut">
              <a:rPr lang="cs-CZ" smtClean="0"/>
              <a:t>28.5.2013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A00DD8E-9614-48C1-A6FA-593C56126908}"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transition spd="slow">
    <p:cove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29C5F1-BF61-4A9F-803F-3E691942BF31}" type="datetimeFigureOut">
              <a:rPr lang="cs-CZ" smtClean="0"/>
              <a:t>28.5.2013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00DD8E-9614-48C1-A6FA-593C56126908}" type="slidenum">
              <a:rPr lang="cs-CZ" smtClean="0"/>
              <a:t>‹#›</a:t>
            </a:fld>
            <a:endParaRPr lang="cs-CZ"/>
          </a:p>
        </p:txBody>
      </p:sp>
    </p:spTree>
  </p:cSld>
  <p:clrMapOvr>
    <a:masterClrMapping/>
  </p:clrMapOvr>
  <p:transition spd="slow">
    <p:cove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829C5F1-BF61-4A9F-803F-3E691942BF31}" type="datetimeFigureOut">
              <a:rPr lang="cs-CZ" smtClean="0"/>
              <a:t>28.5.2013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A00DD8E-9614-48C1-A6FA-593C56126908}"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cove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1829C5F1-BF61-4A9F-803F-3E691942BF31}" type="datetimeFigureOut">
              <a:rPr lang="cs-CZ" smtClean="0"/>
              <a:t>28.5.2013</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A00DD8E-9614-48C1-A6FA-593C56126908}"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cover/>
  </p:transition>
  <p:timing>
    <p:tnLst>
      <p:par>
        <p:cTn id="1" dur="indefinite" restart="never" nodeType="tmRoot"/>
      </p:par>
    </p:tnLst>
  </p:timing>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72"/>
          <p:cNvSpPr>
            <a:spLocks noChangeArrowheads="1"/>
          </p:cNvSpPr>
          <p:nvPr/>
        </p:nvSpPr>
        <p:spPr bwMode="auto">
          <a:xfrm>
            <a:off x="0" y="-14859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cs-CZ">
              <a:solidFill>
                <a:srgbClr val="000000"/>
              </a:solidFill>
            </a:endParaRPr>
          </a:p>
        </p:txBody>
      </p:sp>
      <p:graphicFrame>
        <p:nvGraphicFramePr>
          <p:cNvPr id="3" name="Object 271"/>
          <p:cNvGraphicFramePr>
            <a:graphicFrameLocks noChangeAspect="1"/>
          </p:cNvGraphicFramePr>
          <p:nvPr>
            <p:extLst>
              <p:ext uri="{D42A27DB-BD31-4B8C-83A1-F6EECF244321}">
                <p14:modId xmlns:p14="http://schemas.microsoft.com/office/powerpoint/2010/main" val="1622287508"/>
              </p:ext>
            </p:extLst>
          </p:nvPr>
        </p:nvGraphicFramePr>
        <p:xfrm>
          <a:off x="682625" y="158750"/>
          <a:ext cx="7348538" cy="6521450"/>
        </p:xfrm>
        <a:graphic>
          <a:graphicData uri="http://schemas.openxmlformats.org/presentationml/2006/ole">
            <mc:AlternateContent xmlns:mc="http://schemas.openxmlformats.org/markup-compatibility/2006">
              <mc:Choice xmlns:v="urn:schemas-microsoft-com:vml" Requires="v">
                <p:oleObj spid="_x0000_s3077" name="Document" r:id="rId3" imgW="10965824" imgH="9732034" progId="Word.Document.8">
                  <p:embed/>
                </p:oleObj>
              </mc:Choice>
              <mc:Fallback>
                <p:oleObj name="Document" r:id="rId3" imgW="10965824" imgH="9732034" progId="Word.Document.8">
                  <p:embed/>
                  <p:pic>
                    <p:nvPicPr>
                      <p:cNvPr id="0" name=""/>
                      <p:cNvPicPr>
                        <a:picLocks noChangeAspect="1" noChangeArrowheads="1"/>
                      </p:cNvPicPr>
                      <p:nvPr/>
                    </p:nvPicPr>
                    <p:blipFill>
                      <a:blip r:embed="rId4"/>
                      <a:srcRect/>
                      <a:stretch>
                        <a:fillRect/>
                      </a:stretch>
                    </p:blipFill>
                    <p:spPr bwMode="auto">
                      <a:xfrm>
                        <a:off x="682625" y="158750"/>
                        <a:ext cx="7348538" cy="6521450"/>
                      </a:xfrm>
                      <a:prstGeom prst="rect">
                        <a:avLst/>
                      </a:prstGeom>
                      <a:noFill/>
                    </p:spPr>
                  </p:pic>
                </p:oleObj>
              </mc:Fallback>
            </mc:AlternateContent>
          </a:graphicData>
        </a:graphic>
      </p:graphicFrame>
    </p:spTree>
    <p:extLst>
      <p:ext uri="{BB962C8B-B14F-4D97-AF65-F5344CB8AC3E}">
        <p14:creationId xmlns:p14="http://schemas.microsoft.com/office/powerpoint/2010/main" val="1029938564"/>
      </p:ext>
    </p:extLst>
  </p:cSld>
  <p:clrMapOvr>
    <a:masterClrMapping/>
  </p:clrMapOvr>
  <p:transition spd="slow">
    <p:cove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Past </a:t>
            </a:r>
            <a:r>
              <a:rPr lang="cs-CZ" dirty="0" err="1" smtClean="0"/>
              <a:t>Perfect</a:t>
            </a:r>
            <a:r>
              <a:rPr lang="cs-CZ" dirty="0" smtClean="0"/>
              <a:t> </a:t>
            </a:r>
            <a:r>
              <a:rPr lang="cs-CZ" dirty="0" err="1" smtClean="0"/>
              <a:t>Simple</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2092816198"/>
      </p:ext>
    </p:extLst>
  </p:cSld>
  <p:clrMapOvr>
    <a:masterClrMapping/>
  </p:clrMapOvr>
  <p:transition spd="slow">
    <p:cove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en-US" dirty="0" smtClean="0"/>
              <a:t>The past perfect simple tense is used to go further back in time when we are already talking about the past. It can make it clear that something had already happened at the time we are talking about.</a:t>
            </a:r>
            <a:endParaRPr lang="cs-CZ" dirty="0"/>
          </a:p>
        </p:txBody>
      </p:sp>
      <p:sp>
        <p:nvSpPr>
          <p:cNvPr id="2" name="Nadpis 1"/>
          <p:cNvSpPr>
            <a:spLocks noGrp="1"/>
          </p:cNvSpPr>
          <p:nvPr>
            <p:ph type="title"/>
          </p:nvPr>
        </p:nvSpPr>
        <p:spPr/>
        <p:txBody>
          <a:bodyPr/>
          <a:lstStyle/>
          <a:p>
            <a:r>
              <a:rPr lang="cs-CZ" dirty="0" smtClean="0"/>
              <a:t>Past </a:t>
            </a:r>
            <a:r>
              <a:rPr lang="cs-CZ" dirty="0" err="1" smtClean="0"/>
              <a:t>Perfect</a:t>
            </a:r>
            <a:r>
              <a:rPr lang="cs-CZ" dirty="0" smtClean="0"/>
              <a:t> </a:t>
            </a:r>
            <a:r>
              <a:rPr lang="cs-CZ" dirty="0" err="1" smtClean="0"/>
              <a:t>Simple</a:t>
            </a:r>
            <a:endParaRPr lang="cs-CZ" dirty="0"/>
          </a:p>
        </p:txBody>
      </p:sp>
    </p:spTree>
    <p:extLst>
      <p:ext uri="{BB962C8B-B14F-4D97-AF65-F5344CB8AC3E}">
        <p14:creationId xmlns:p14="http://schemas.microsoft.com/office/powerpoint/2010/main" val="4092224506"/>
      </p:ext>
    </p:extLst>
  </p:cSld>
  <p:clrMapOvr>
    <a:masterClrMapping/>
  </p:clrMapOvr>
  <p:transition spd="slow">
    <p:cove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3284984"/>
            <a:ext cx="8636106" cy="1296144"/>
          </a:xfrm>
        </p:spPr>
      </p:pic>
      <p:sp>
        <p:nvSpPr>
          <p:cNvPr id="2" name="Nadpis 1"/>
          <p:cNvSpPr>
            <a:spLocks noGrp="1"/>
          </p:cNvSpPr>
          <p:nvPr>
            <p:ph type="title"/>
          </p:nvPr>
        </p:nvSpPr>
        <p:spPr/>
        <p:txBody>
          <a:bodyPr/>
          <a:lstStyle/>
          <a:p>
            <a:r>
              <a:rPr lang="cs-CZ" dirty="0" smtClean="0"/>
              <a:t>Past </a:t>
            </a:r>
            <a:r>
              <a:rPr lang="cs-CZ" dirty="0" err="1" smtClean="0"/>
              <a:t>Perfect</a:t>
            </a:r>
            <a:r>
              <a:rPr lang="cs-CZ" dirty="0" smtClean="0"/>
              <a:t> </a:t>
            </a:r>
            <a:r>
              <a:rPr lang="cs-CZ" dirty="0" err="1" smtClean="0"/>
              <a:t>Simple</a:t>
            </a:r>
            <a:endParaRPr lang="cs-CZ" dirty="0"/>
          </a:p>
        </p:txBody>
      </p:sp>
    </p:spTree>
    <p:extLst>
      <p:ext uri="{BB962C8B-B14F-4D97-AF65-F5344CB8AC3E}">
        <p14:creationId xmlns:p14="http://schemas.microsoft.com/office/powerpoint/2010/main" val="2116504524"/>
      </p:ext>
    </p:extLst>
  </p:cSld>
  <p:clrMapOvr>
    <a:masterClrMapping/>
  </p:clrMapOvr>
  <p:transition spd="slow">
    <p:cove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val="3125940825"/>
              </p:ext>
            </p:extLst>
          </p:nvPr>
        </p:nvGraphicFramePr>
        <p:xfrm>
          <a:off x="467543" y="1589182"/>
          <a:ext cx="8280920" cy="4720136"/>
        </p:xfrm>
        <a:graphic>
          <a:graphicData uri="http://schemas.openxmlformats.org/drawingml/2006/table">
            <a:tbl>
              <a:tblPr/>
              <a:tblGrid>
                <a:gridCol w="1656184"/>
                <a:gridCol w="1656184"/>
                <a:gridCol w="1656184"/>
                <a:gridCol w="1656184"/>
                <a:gridCol w="1656184"/>
              </a:tblGrid>
              <a:tr h="590017">
                <a:tc>
                  <a:txBody>
                    <a:bodyPr/>
                    <a:lstStyle/>
                    <a:p>
                      <a:r>
                        <a:rPr lang="cs-CZ" sz="1600" dirty="0" err="1"/>
                        <a:t>Statements</a:t>
                      </a:r>
                      <a:r>
                        <a:rPr lang="cs-CZ" sz="1600" dirty="0"/>
                        <a:t/>
                      </a:r>
                      <a:br>
                        <a:rPr lang="cs-CZ" sz="1600" dirty="0"/>
                      </a:br>
                      <a:r>
                        <a:rPr lang="cs-CZ" sz="1600" dirty="0"/>
                        <a:t>+</a:t>
                      </a:r>
                    </a:p>
                  </a:txBody>
                  <a:tcPr marL="80821" marR="80821" marT="40410" marB="40410" anchor="ctr">
                    <a:lnL>
                      <a:noFill/>
                    </a:lnL>
                    <a:lnR>
                      <a:noFill/>
                    </a:lnR>
                    <a:lnT>
                      <a:noFill/>
                    </a:lnT>
                    <a:lnB>
                      <a:noFill/>
                    </a:lnB>
                  </a:tcPr>
                </a:tc>
                <a:tc>
                  <a:txBody>
                    <a:bodyPr/>
                    <a:lstStyle/>
                    <a:p>
                      <a:r>
                        <a:rPr lang="cs-CZ" sz="1600"/>
                        <a:t>Statements</a:t>
                      </a:r>
                      <a:br>
                        <a:rPr lang="cs-CZ" sz="1600"/>
                      </a:br>
                      <a:r>
                        <a:rPr lang="cs-CZ" sz="1600"/>
                        <a:t>-</a:t>
                      </a:r>
                    </a:p>
                  </a:txBody>
                  <a:tcPr marL="80821" marR="80821" marT="40410" marB="40410" anchor="ctr">
                    <a:lnL>
                      <a:noFill/>
                    </a:lnL>
                    <a:lnR>
                      <a:noFill/>
                    </a:lnR>
                    <a:lnT>
                      <a:noFill/>
                    </a:lnT>
                    <a:lnB>
                      <a:noFill/>
                    </a:lnB>
                  </a:tcPr>
                </a:tc>
                <a:tc>
                  <a:txBody>
                    <a:bodyPr/>
                    <a:lstStyle/>
                    <a:p>
                      <a:r>
                        <a:rPr lang="cs-CZ" sz="1600"/>
                        <a:t>Questions</a:t>
                      </a:r>
                    </a:p>
                  </a:txBody>
                  <a:tcPr marL="80821" marR="80821" marT="40410" marB="40410" anchor="ctr">
                    <a:lnL>
                      <a:noFill/>
                    </a:lnL>
                    <a:lnR>
                      <a:noFill/>
                    </a:lnR>
                    <a:lnT>
                      <a:noFill/>
                    </a:lnT>
                    <a:lnB>
                      <a:noFill/>
                    </a:lnB>
                  </a:tcPr>
                </a:tc>
                <a:tc>
                  <a:txBody>
                    <a:bodyPr/>
                    <a:lstStyle/>
                    <a:p>
                      <a:r>
                        <a:rPr lang="cs-CZ" sz="1600" dirty="0" err="1"/>
                        <a:t>Short</a:t>
                      </a:r>
                      <a:r>
                        <a:rPr lang="cs-CZ" sz="1600" dirty="0"/>
                        <a:t> </a:t>
                      </a:r>
                      <a:r>
                        <a:rPr lang="cs-CZ" sz="1600" dirty="0" err="1"/>
                        <a:t>answer</a:t>
                      </a:r>
                      <a:r>
                        <a:rPr lang="cs-CZ" sz="1600" dirty="0"/>
                        <a:t> </a:t>
                      </a:r>
                      <a:br>
                        <a:rPr lang="cs-CZ" sz="1600" dirty="0"/>
                      </a:br>
                      <a:r>
                        <a:rPr lang="cs-CZ" sz="1600" dirty="0"/>
                        <a:t>+</a:t>
                      </a:r>
                    </a:p>
                  </a:txBody>
                  <a:tcPr marL="80821" marR="80821" marT="40410" marB="40410" anchor="ctr">
                    <a:lnL>
                      <a:noFill/>
                    </a:lnL>
                    <a:lnR>
                      <a:noFill/>
                    </a:lnR>
                    <a:lnT>
                      <a:noFill/>
                    </a:lnT>
                    <a:lnB>
                      <a:noFill/>
                    </a:lnB>
                  </a:tcPr>
                </a:tc>
                <a:tc>
                  <a:txBody>
                    <a:bodyPr/>
                    <a:lstStyle/>
                    <a:p>
                      <a:r>
                        <a:rPr lang="cs-CZ" sz="1600"/>
                        <a:t>Short answer</a:t>
                      </a:r>
                      <a:br>
                        <a:rPr lang="cs-CZ" sz="1600"/>
                      </a:br>
                      <a:r>
                        <a:rPr lang="cs-CZ" sz="1600"/>
                        <a:t>-</a:t>
                      </a:r>
                    </a:p>
                  </a:txBody>
                  <a:tcPr marL="80821" marR="80821" marT="40410" marB="40410" anchor="ctr">
                    <a:lnL>
                      <a:noFill/>
                    </a:lnL>
                    <a:lnR>
                      <a:noFill/>
                    </a:lnR>
                    <a:lnT>
                      <a:noFill/>
                    </a:lnT>
                    <a:lnB>
                      <a:noFill/>
                    </a:lnB>
                  </a:tcPr>
                </a:tc>
              </a:tr>
              <a:tr h="590017">
                <a:tc>
                  <a:txBody>
                    <a:bodyPr/>
                    <a:lstStyle/>
                    <a:p>
                      <a:r>
                        <a:rPr lang="cs-CZ" sz="1600"/>
                        <a:t>I'd worked ...</a:t>
                      </a:r>
                    </a:p>
                  </a:txBody>
                  <a:tcPr marL="80821" marR="80821" marT="40410" marB="40410" anchor="ctr">
                    <a:lnL>
                      <a:noFill/>
                    </a:lnL>
                    <a:lnR>
                      <a:noFill/>
                    </a:lnR>
                    <a:lnT>
                      <a:noFill/>
                    </a:lnT>
                    <a:lnB>
                      <a:noFill/>
                    </a:lnB>
                  </a:tcPr>
                </a:tc>
                <a:tc>
                  <a:txBody>
                    <a:bodyPr/>
                    <a:lstStyle/>
                    <a:p>
                      <a:r>
                        <a:rPr lang="cs-CZ" sz="1600"/>
                        <a:t>I hadn't worked ...</a:t>
                      </a:r>
                    </a:p>
                  </a:txBody>
                  <a:tcPr marL="80821" marR="80821" marT="40410" marB="40410" anchor="ctr">
                    <a:lnL>
                      <a:noFill/>
                    </a:lnL>
                    <a:lnR>
                      <a:noFill/>
                    </a:lnR>
                    <a:lnT>
                      <a:noFill/>
                    </a:lnT>
                    <a:lnB>
                      <a:noFill/>
                    </a:lnB>
                  </a:tcPr>
                </a:tc>
                <a:tc>
                  <a:txBody>
                    <a:bodyPr/>
                    <a:lstStyle/>
                    <a:p>
                      <a:r>
                        <a:rPr lang="cs-CZ" sz="1600"/>
                        <a:t>Had I worked ...?</a:t>
                      </a:r>
                    </a:p>
                  </a:txBody>
                  <a:tcPr marL="80821" marR="80821" marT="40410" marB="40410" anchor="ctr">
                    <a:lnL>
                      <a:noFill/>
                    </a:lnL>
                    <a:lnR>
                      <a:noFill/>
                    </a:lnR>
                    <a:lnT>
                      <a:noFill/>
                    </a:lnT>
                    <a:lnB>
                      <a:noFill/>
                    </a:lnB>
                  </a:tcPr>
                </a:tc>
                <a:tc>
                  <a:txBody>
                    <a:bodyPr/>
                    <a:lstStyle/>
                    <a:p>
                      <a:r>
                        <a:rPr lang="cs-CZ" sz="1600"/>
                        <a:t>Yes, I had.</a:t>
                      </a:r>
                    </a:p>
                  </a:txBody>
                  <a:tcPr marL="80821" marR="80821" marT="40410" marB="40410" anchor="ctr">
                    <a:lnL>
                      <a:noFill/>
                    </a:lnL>
                    <a:lnR>
                      <a:noFill/>
                    </a:lnR>
                    <a:lnT>
                      <a:noFill/>
                    </a:lnT>
                    <a:lnB>
                      <a:noFill/>
                    </a:lnB>
                  </a:tcPr>
                </a:tc>
                <a:tc>
                  <a:txBody>
                    <a:bodyPr/>
                    <a:lstStyle/>
                    <a:p>
                      <a:r>
                        <a:rPr lang="cs-CZ" sz="1600"/>
                        <a:t>No, I hadn't.</a:t>
                      </a:r>
                    </a:p>
                  </a:txBody>
                  <a:tcPr marL="80821" marR="80821" marT="40410" marB="40410" anchor="ctr">
                    <a:lnL>
                      <a:noFill/>
                    </a:lnL>
                    <a:lnR>
                      <a:noFill/>
                    </a:lnR>
                    <a:lnT>
                      <a:noFill/>
                    </a:lnT>
                    <a:lnB>
                      <a:noFill/>
                    </a:lnB>
                  </a:tcPr>
                </a:tc>
              </a:tr>
              <a:tr h="590017">
                <a:tc>
                  <a:txBody>
                    <a:bodyPr/>
                    <a:lstStyle/>
                    <a:p>
                      <a:r>
                        <a:rPr lang="cs-CZ" sz="1600"/>
                        <a:t>He'd worked ...</a:t>
                      </a:r>
                    </a:p>
                  </a:txBody>
                  <a:tcPr marL="80821" marR="80821" marT="40410" marB="40410" anchor="ctr">
                    <a:lnL>
                      <a:noFill/>
                    </a:lnL>
                    <a:lnR>
                      <a:noFill/>
                    </a:lnR>
                    <a:lnT>
                      <a:noFill/>
                    </a:lnT>
                    <a:lnB>
                      <a:noFill/>
                    </a:lnB>
                  </a:tcPr>
                </a:tc>
                <a:tc>
                  <a:txBody>
                    <a:bodyPr/>
                    <a:lstStyle/>
                    <a:p>
                      <a:r>
                        <a:rPr lang="cs-CZ" sz="1600"/>
                        <a:t>He hadn't worked ...</a:t>
                      </a:r>
                    </a:p>
                  </a:txBody>
                  <a:tcPr marL="80821" marR="80821" marT="40410" marB="40410" anchor="ctr">
                    <a:lnL>
                      <a:noFill/>
                    </a:lnL>
                    <a:lnR>
                      <a:noFill/>
                    </a:lnR>
                    <a:lnT>
                      <a:noFill/>
                    </a:lnT>
                    <a:lnB>
                      <a:noFill/>
                    </a:lnB>
                  </a:tcPr>
                </a:tc>
                <a:tc>
                  <a:txBody>
                    <a:bodyPr/>
                    <a:lstStyle/>
                    <a:p>
                      <a:r>
                        <a:rPr lang="cs-CZ" sz="1600"/>
                        <a:t>Had he worked ...? </a:t>
                      </a:r>
                    </a:p>
                  </a:txBody>
                  <a:tcPr marL="80821" marR="80821" marT="40410" marB="40410" anchor="ctr">
                    <a:lnL>
                      <a:noFill/>
                    </a:lnL>
                    <a:lnR>
                      <a:noFill/>
                    </a:lnR>
                    <a:lnT>
                      <a:noFill/>
                    </a:lnT>
                    <a:lnB>
                      <a:noFill/>
                    </a:lnB>
                  </a:tcPr>
                </a:tc>
                <a:tc>
                  <a:txBody>
                    <a:bodyPr/>
                    <a:lstStyle/>
                    <a:p>
                      <a:r>
                        <a:rPr lang="cs-CZ" sz="1600"/>
                        <a:t>Yes, he had.</a:t>
                      </a:r>
                    </a:p>
                  </a:txBody>
                  <a:tcPr marL="80821" marR="80821" marT="40410" marB="40410" anchor="ctr">
                    <a:lnL>
                      <a:noFill/>
                    </a:lnL>
                    <a:lnR>
                      <a:noFill/>
                    </a:lnR>
                    <a:lnT>
                      <a:noFill/>
                    </a:lnT>
                    <a:lnB>
                      <a:noFill/>
                    </a:lnB>
                  </a:tcPr>
                </a:tc>
                <a:tc>
                  <a:txBody>
                    <a:bodyPr/>
                    <a:lstStyle/>
                    <a:p>
                      <a:r>
                        <a:rPr lang="cs-CZ" sz="1600"/>
                        <a:t>No, he hadn't.</a:t>
                      </a:r>
                    </a:p>
                  </a:txBody>
                  <a:tcPr marL="80821" marR="80821" marT="40410" marB="40410" anchor="ctr">
                    <a:lnL>
                      <a:noFill/>
                    </a:lnL>
                    <a:lnR>
                      <a:noFill/>
                    </a:lnR>
                    <a:lnT>
                      <a:noFill/>
                    </a:lnT>
                    <a:lnB>
                      <a:noFill/>
                    </a:lnB>
                  </a:tcPr>
                </a:tc>
              </a:tr>
              <a:tr h="590017">
                <a:tc>
                  <a:txBody>
                    <a:bodyPr/>
                    <a:lstStyle/>
                    <a:p>
                      <a:r>
                        <a:rPr lang="cs-CZ" sz="1600"/>
                        <a:t>She'd worked ...</a:t>
                      </a:r>
                    </a:p>
                  </a:txBody>
                  <a:tcPr marL="80821" marR="80821" marT="40410" marB="40410" anchor="ctr">
                    <a:lnL>
                      <a:noFill/>
                    </a:lnL>
                    <a:lnR>
                      <a:noFill/>
                    </a:lnR>
                    <a:lnT>
                      <a:noFill/>
                    </a:lnT>
                    <a:lnB>
                      <a:noFill/>
                    </a:lnB>
                  </a:tcPr>
                </a:tc>
                <a:tc>
                  <a:txBody>
                    <a:bodyPr/>
                    <a:lstStyle/>
                    <a:p>
                      <a:r>
                        <a:rPr lang="cs-CZ" sz="1600"/>
                        <a:t>She hadn't worked ...</a:t>
                      </a:r>
                    </a:p>
                  </a:txBody>
                  <a:tcPr marL="80821" marR="80821" marT="40410" marB="40410" anchor="ctr">
                    <a:lnL>
                      <a:noFill/>
                    </a:lnL>
                    <a:lnR>
                      <a:noFill/>
                    </a:lnR>
                    <a:lnT>
                      <a:noFill/>
                    </a:lnT>
                    <a:lnB>
                      <a:noFill/>
                    </a:lnB>
                  </a:tcPr>
                </a:tc>
                <a:tc>
                  <a:txBody>
                    <a:bodyPr/>
                    <a:lstStyle/>
                    <a:p>
                      <a:r>
                        <a:rPr lang="cs-CZ" sz="1600"/>
                        <a:t>Had she worked ...?</a:t>
                      </a:r>
                    </a:p>
                  </a:txBody>
                  <a:tcPr marL="80821" marR="80821" marT="40410" marB="40410" anchor="ctr">
                    <a:lnL>
                      <a:noFill/>
                    </a:lnL>
                    <a:lnR>
                      <a:noFill/>
                    </a:lnR>
                    <a:lnT>
                      <a:noFill/>
                    </a:lnT>
                    <a:lnB>
                      <a:noFill/>
                    </a:lnB>
                  </a:tcPr>
                </a:tc>
                <a:tc>
                  <a:txBody>
                    <a:bodyPr/>
                    <a:lstStyle/>
                    <a:p>
                      <a:r>
                        <a:rPr lang="cs-CZ" sz="1600"/>
                        <a:t>Yes, she had.</a:t>
                      </a:r>
                    </a:p>
                  </a:txBody>
                  <a:tcPr marL="80821" marR="80821" marT="40410" marB="40410" anchor="ctr">
                    <a:lnL>
                      <a:noFill/>
                    </a:lnL>
                    <a:lnR>
                      <a:noFill/>
                    </a:lnR>
                    <a:lnT>
                      <a:noFill/>
                    </a:lnT>
                    <a:lnB>
                      <a:noFill/>
                    </a:lnB>
                  </a:tcPr>
                </a:tc>
                <a:tc>
                  <a:txBody>
                    <a:bodyPr/>
                    <a:lstStyle/>
                    <a:p>
                      <a:r>
                        <a:rPr lang="cs-CZ" sz="1600"/>
                        <a:t>No, she hadn't.</a:t>
                      </a:r>
                    </a:p>
                  </a:txBody>
                  <a:tcPr marL="80821" marR="80821" marT="40410" marB="40410" anchor="ctr">
                    <a:lnL>
                      <a:noFill/>
                    </a:lnL>
                    <a:lnR>
                      <a:noFill/>
                    </a:lnR>
                    <a:lnT>
                      <a:noFill/>
                    </a:lnT>
                    <a:lnB>
                      <a:noFill/>
                    </a:lnB>
                  </a:tcPr>
                </a:tc>
              </a:tr>
              <a:tr h="590017">
                <a:tc>
                  <a:txBody>
                    <a:bodyPr/>
                    <a:lstStyle/>
                    <a:p>
                      <a:r>
                        <a:rPr lang="cs-CZ" sz="1600"/>
                        <a:t>It had worked ...</a:t>
                      </a:r>
                    </a:p>
                  </a:txBody>
                  <a:tcPr marL="80821" marR="80821" marT="40410" marB="40410" anchor="ctr">
                    <a:lnL>
                      <a:noFill/>
                    </a:lnL>
                    <a:lnR>
                      <a:noFill/>
                    </a:lnR>
                    <a:lnT>
                      <a:noFill/>
                    </a:lnT>
                    <a:lnB>
                      <a:noFill/>
                    </a:lnB>
                  </a:tcPr>
                </a:tc>
                <a:tc>
                  <a:txBody>
                    <a:bodyPr/>
                    <a:lstStyle/>
                    <a:p>
                      <a:r>
                        <a:rPr lang="cs-CZ" sz="1600"/>
                        <a:t>It hadn't worked ...</a:t>
                      </a:r>
                    </a:p>
                  </a:txBody>
                  <a:tcPr marL="80821" marR="80821" marT="40410" marB="40410" anchor="ctr">
                    <a:lnL>
                      <a:noFill/>
                    </a:lnL>
                    <a:lnR>
                      <a:noFill/>
                    </a:lnR>
                    <a:lnT>
                      <a:noFill/>
                    </a:lnT>
                    <a:lnB>
                      <a:noFill/>
                    </a:lnB>
                  </a:tcPr>
                </a:tc>
                <a:tc>
                  <a:txBody>
                    <a:bodyPr/>
                    <a:lstStyle/>
                    <a:p>
                      <a:r>
                        <a:rPr lang="cs-CZ" sz="1600"/>
                        <a:t>Had it worked ...?</a:t>
                      </a:r>
                    </a:p>
                  </a:txBody>
                  <a:tcPr marL="80821" marR="80821" marT="40410" marB="40410" anchor="ctr">
                    <a:lnL>
                      <a:noFill/>
                    </a:lnL>
                    <a:lnR>
                      <a:noFill/>
                    </a:lnR>
                    <a:lnT>
                      <a:noFill/>
                    </a:lnT>
                    <a:lnB>
                      <a:noFill/>
                    </a:lnB>
                  </a:tcPr>
                </a:tc>
                <a:tc>
                  <a:txBody>
                    <a:bodyPr/>
                    <a:lstStyle/>
                    <a:p>
                      <a:r>
                        <a:rPr lang="cs-CZ" sz="1600"/>
                        <a:t>Yes, it had.</a:t>
                      </a:r>
                    </a:p>
                  </a:txBody>
                  <a:tcPr marL="80821" marR="80821" marT="40410" marB="40410" anchor="ctr">
                    <a:lnL>
                      <a:noFill/>
                    </a:lnL>
                    <a:lnR>
                      <a:noFill/>
                    </a:lnR>
                    <a:lnT>
                      <a:noFill/>
                    </a:lnT>
                    <a:lnB>
                      <a:noFill/>
                    </a:lnB>
                  </a:tcPr>
                </a:tc>
                <a:tc>
                  <a:txBody>
                    <a:bodyPr/>
                    <a:lstStyle/>
                    <a:p>
                      <a:r>
                        <a:rPr lang="cs-CZ" sz="1600"/>
                        <a:t>No, it hadn't.</a:t>
                      </a:r>
                    </a:p>
                  </a:txBody>
                  <a:tcPr marL="80821" marR="80821" marT="40410" marB="40410" anchor="ctr">
                    <a:lnL>
                      <a:noFill/>
                    </a:lnL>
                    <a:lnR>
                      <a:noFill/>
                    </a:lnR>
                    <a:lnT>
                      <a:noFill/>
                    </a:lnT>
                    <a:lnB>
                      <a:noFill/>
                    </a:lnB>
                  </a:tcPr>
                </a:tc>
              </a:tr>
              <a:tr h="590017">
                <a:tc>
                  <a:txBody>
                    <a:bodyPr/>
                    <a:lstStyle/>
                    <a:p>
                      <a:r>
                        <a:rPr lang="cs-CZ" sz="1600"/>
                        <a:t>You'd worked ...</a:t>
                      </a:r>
                    </a:p>
                  </a:txBody>
                  <a:tcPr marL="80821" marR="80821" marT="40410" marB="40410" anchor="ctr">
                    <a:lnL>
                      <a:noFill/>
                    </a:lnL>
                    <a:lnR>
                      <a:noFill/>
                    </a:lnR>
                    <a:lnT>
                      <a:noFill/>
                    </a:lnT>
                    <a:lnB>
                      <a:noFill/>
                    </a:lnB>
                  </a:tcPr>
                </a:tc>
                <a:tc>
                  <a:txBody>
                    <a:bodyPr/>
                    <a:lstStyle/>
                    <a:p>
                      <a:r>
                        <a:rPr lang="cs-CZ" sz="1600"/>
                        <a:t>You hadn't worked ...</a:t>
                      </a:r>
                    </a:p>
                  </a:txBody>
                  <a:tcPr marL="80821" marR="80821" marT="40410" marB="40410" anchor="ctr">
                    <a:lnL>
                      <a:noFill/>
                    </a:lnL>
                    <a:lnR>
                      <a:noFill/>
                    </a:lnR>
                    <a:lnT>
                      <a:noFill/>
                    </a:lnT>
                    <a:lnB>
                      <a:noFill/>
                    </a:lnB>
                  </a:tcPr>
                </a:tc>
                <a:tc>
                  <a:txBody>
                    <a:bodyPr/>
                    <a:lstStyle/>
                    <a:p>
                      <a:r>
                        <a:rPr lang="cs-CZ" sz="1600"/>
                        <a:t>Had you worked ...?</a:t>
                      </a:r>
                    </a:p>
                  </a:txBody>
                  <a:tcPr marL="80821" marR="80821" marT="40410" marB="40410" anchor="ctr">
                    <a:lnL>
                      <a:noFill/>
                    </a:lnL>
                    <a:lnR>
                      <a:noFill/>
                    </a:lnR>
                    <a:lnT>
                      <a:noFill/>
                    </a:lnT>
                    <a:lnB>
                      <a:noFill/>
                    </a:lnB>
                  </a:tcPr>
                </a:tc>
                <a:tc>
                  <a:txBody>
                    <a:bodyPr/>
                    <a:lstStyle/>
                    <a:p>
                      <a:r>
                        <a:rPr lang="cs-CZ" sz="1600"/>
                        <a:t>Yes you had.</a:t>
                      </a:r>
                    </a:p>
                  </a:txBody>
                  <a:tcPr marL="80821" marR="80821" marT="40410" marB="40410" anchor="ctr">
                    <a:lnL>
                      <a:noFill/>
                    </a:lnL>
                    <a:lnR>
                      <a:noFill/>
                    </a:lnR>
                    <a:lnT>
                      <a:noFill/>
                    </a:lnT>
                    <a:lnB>
                      <a:noFill/>
                    </a:lnB>
                  </a:tcPr>
                </a:tc>
                <a:tc>
                  <a:txBody>
                    <a:bodyPr/>
                    <a:lstStyle/>
                    <a:p>
                      <a:r>
                        <a:rPr lang="cs-CZ" sz="1600"/>
                        <a:t>No, you hadn't.</a:t>
                      </a:r>
                    </a:p>
                  </a:txBody>
                  <a:tcPr marL="80821" marR="80821" marT="40410" marB="40410" anchor="ctr">
                    <a:lnL>
                      <a:noFill/>
                    </a:lnL>
                    <a:lnR>
                      <a:noFill/>
                    </a:lnR>
                    <a:lnT>
                      <a:noFill/>
                    </a:lnT>
                    <a:lnB>
                      <a:noFill/>
                    </a:lnB>
                  </a:tcPr>
                </a:tc>
              </a:tr>
              <a:tr h="590017">
                <a:tc>
                  <a:txBody>
                    <a:bodyPr/>
                    <a:lstStyle/>
                    <a:p>
                      <a:r>
                        <a:rPr lang="cs-CZ" sz="1600"/>
                        <a:t>We'd worked ...</a:t>
                      </a:r>
                    </a:p>
                  </a:txBody>
                  <a:tcPr marL="80821" marR="80821" marT="40410" marB="40410" anchor="ctr">
                    <a:lnL>
                      <a:noFill/>
                    </a:lnL>
                    <a:lnR>
                      <a:noFill/>
                    </a:lnR>
                    <a:lnT>
                      <a:noFill/>
                    </a:lnT>
                    <a:lnB>
                      <a:noFill/>
                    </a:lnB>
                  </a:tcPr>
                </a:tc>
                <a:tc>
                  <a:txBody>
                    <a:bodyPr/>
                    <a:lstStyle/>
                    <a:p>
                      <a:r>
                        <a:rPr lang="cs-CZ" sz="1600"/>
                        <a:t>We hadn't worked ...</a:t>
                      </a:r>
                    </a:p>
                  </a:txBody>
                  <a:tcPr marL="80821" marR="80821" marT="40410" marB="40410" anchor="ctr">
                    <a:lnL>
                      <a:noFill/>
                    </a:lnL>
                    <a:lnR>
                      <a:noFill/>
                    </a:lnR>
                    <a:lnT>
                      <a:noFill/>
                    </a:lnT>
                    <a:lnB>
                      <a:noFill/>
                    </a:lnB>
                  </a:tcPr>
                </a:tc>
                <a:tc>
                  <a:txBody>
                    <a:bodyPr/>
                    <a:lstStyle/>
                    <a:p>
                      <a:r>
                        <a:rPr lang="cs-CZ" sz="1600"/>
                        <a:t>Had we worked ...? </a:t>
                      </a:r>
                    </a:p>
                  </a:txBody>
                  <a:tcPr marL="80821" marR="80821" marT="40410" marB="40410" anchor="ctr">
                    <a:lnL>
                      <a:noFill/>
                    </a:lnL>
                    <a:lnR>
                      <a:noFill/>
                    </a:lnR>
                    <a:lnT>
                      <a:noFill/>
                    </a:lnT>
                    <a:lnB>
                      <a:noFill/>
                    </a:lnB>
                  </a:tcPr>
                </a:tc>
                <a:tc>
                  <a:txBody>
                    <a:bodyPr/>
                    <a:lstStyle/>
                    <a:p>
                      <a:r>
                        <a:rPr lang="cs-CZ" sz="1600"/>
                        <a:t>Yes we had.</a:t>
                      </a:r>
                    </a:p>
                  </a:txBody>
                  <a:tcPr marL="80821" marR="80821" marT="40410" marB="40410" anchor="ctr">
                    <a:lnL>
                      <a:noFill/>
                    </a:lnL>
                    <a:lnR>
                      <a:noFill/>
                    </a:lnR>
                    <a:lnT>
                      <a:noFill/>
                    </a:lnT>
                    <a:lnB>
                      <a:noFill/>
                    </a:lnB>
                  </a:tcPr>
                </a:tc>
                <a:tc>
                  <a:txBody>
                    <a:bodyPr/>
                    <a:lstStyle/>
                    <a:p>
                      <a:r>
                        <a:rPr lang="cs-CZ" sz="1600"/>
                        <a:t>No, we hadn't.</a:t>
                      </a:r>
                    </a:p>
                  </a:txBody>
                  <a:tcPr marL="80821" marR="80821" marT="40410" marB="40410" anchor="ctr">
                    <a:lnL>
                      <a:noFill/>
                    </a:lnL>
                    <a:lnR>
                      <a:noFill/>
                    </a:lnR>
                    <a:lnT>
                      <a:noFill/>
                    </a:lnT>
                    <a:lnB>
                      <a:noFill/>
                    </a:lnB>
                  </a:tcPr>
                </a:tc>
              </a:tr>
              <a:tr h="590017">
                <a:tc>
                  <a:txBody>
                    <a:bodyPr/>
                    <a:lstStyle/>
                    <a:p>
                      <a:r>
                        <a:rPr lang="cs-CZ" sz="1600"/>
                        <a:t>They'd worked ...</a:t>
                      </a:r>
                    </a:p>
                  </a:txBody>
                  <a:tcPr marL="80821" marR="80821" marT="40410" marB="40410" anchor="ctr">
                    <a:lnL>
                      <a:noFill/>
                    </a:lnL>
                    <a:lnR>
                      <a:noFill/>
                    </a:lnR>
                    <a:lnT>
                      <a:noFill/>
                    </a:lnT>
                    <a:lnB>
                      <a:noFill/>
                    </a:lnB>
                  </a:tcPr>
                </a:tc>
                <a:tc>
                  <a:txBody>
                    <a:bodyPr/>
                    <a:lstStyle/>
                    <a:p>
                      <a:r>
                        <a:rPr lang="cs-CZ" sz="1600"/>
                        <a:t>They hadn't worked ...</a:t>
                      </a:r>
                    </a:p>
                  </a:txBody>
                  <a:tcPr marL="80821" marR="80821" marT="40410" marB="40410" anchor="ctr">
                    <a:lnL>
                      <a:noFill/>
                    </a:lnL>
                    <a:lnR>
                      <a:noFill/>
                    </a:lnR>
                    <a:lnT>
                      <a:noFill/>
                    </a:lnT>
                    <a:lnB>
                      <a:noFill/>
                    </a:lnB>
                  </a:tcPr>
                </a:tc>
                <a:tc>
                  <a:txBody>
                    <a:bodyPr/>
                    <a:lstStyle/>
                    <a:p>
                      <a:r>
                        <a:rPr lang="cs-CZ" sz="1600"/>
                        <a:t>Had they worked ...?</a:t>
                      </a:r>
                    </a:p>
                  </a:txBody>
                  <a:tcPr marL="80821" marR="80821" marT="40410" marB="40410" anchor="ctr">
                    <a:lnL>
                      <a:noFill/>
                    </a:lnL>
                    <a:lnR>
                      <a:noFill/>
                    </a:lnR>
                    <a:lnT>
                      <a:noFill/>
                    </a:lnT>
                    <a:lnB>
                      <a:noFill/>
                    </a:lnB>
                  </a:tcPr>
                </a:tc>
                <a:tc>
                  <a:txBody>
                    <a:bodyPr/>
                    <a:lstStyle/>
                    <a:p>
                      <a:r>
                        <a:rPr lang="cs-CZ" sz="1600"/>
                        <a:t>Yes they had.</a:t>
                      </a:r>
                    </a:p>
                  </a:txBody>
                  <a:tcPr marL="80821" marR="80821" marT="40410" marB="40410" anchor="ctr">
                    <a:lnL>
                      <a:noFill/>
                    </a:lnL>
                    <a:lnR>
                      <a:noFill/>
                    </a:lnR>
                    <a:lnT>
                      <a:noFill/>
                    </a:lnT>
                    <a:lnB>
                      <a:noFill/>
                    </a:lnB>
                  </a:tcPr>
                </a:tc>
                <a:tc>
                  <a:txBody>
                    <a:bodyPr/>
                    <a:lstStyle/>
                    <a:p>
                      <a:r>
                        <a:rPr lang="cs-CZ" sz="1600" dirty="0"/>
                        <a:t>No, </a:t>
                      </a:r>
                      <a:r>
                        <a:rPr lang="cs-CZ" sz="1600" dirty="0" err="1"/>
                        <a:t>they</a:t>
                      </a:r>
                      <a:r>
                        <a:rPr lang="cs-CZ" sz="1600" dirty="0"/>
                        <a:t> </a:t>
                      </a:r>
                      <a:r>
                        <a:rPr lang="cs-CZ" sz="1600" dirty="0" err="1"/>
                        <a:t>hadn't</a:t>
                      </a:r>
                      <a:r>
                        <a:rPr lang="cs-CZ" sz="1600" dirty="0"/>
                        <a:t>.</a:t>
                      </a:r>
                    </a:p>
                  </a:txBody>
                  <a:tcPr marL="80821" marR="80821" marT="40410" marB="40410" anchor="ctr">
                    <a:lnL>
                      <a:noFill/>
                    </a:lnL>
                    <a:lnR>
                      <a:noFill/>
                    </a:lnR>
                    <a:lnT>
                      <a:noFill/>
                    </a:lnT>
                    <a:lnB>
                      <a:noFill/>
                    </a:lnB>
                  </a:tcPr>
                </a:tc>
              </a:tr>
            </a:tbl>
          </a:graphicData>
        </a:graphic>
      </p:graphicFrame>
      <p:sp>
        <p:nvSpPr>
          <p:cNvPr id="2" name="Nadpis 1"/>
          <p:cNvSpPr>
            <a:spLocks noGrp="1"/>
          </p:cNvSpPr>
          <p:nvPr>
            <p:ph type="title"/>
          </p:nvPr>
        </p:nvSpPr>
        <p:spPr/>
        <p:txBody>
          <a:bodyPr>
            <a:noAutofit/>
          </a:bodyPr>
          <a:lstStyle/>
          <a:p>
            <a:r>
              <a:rPr lang="en-US" sz="2800" dirty="0" smtClean="0">
                <a:solidFill>
                  <a:schemeClr val="tx2"/>
                </a:solidFill>
              </a:rPr>
              <a:t>We form the past perfect simple by using the </a:t>
            </a:r>
            <a:r>
              <a:rPr lang="en-US" sz="2800" dirty="0" err="1" smtClean="0">
                <a:solidFill>
                  <a:schemeClr val="tx2"/>
                </a:solidFill>
              </a:rPr>
              <a:t>auxilliary</a:t>
            </a:r>
            <a:r>
              <a:rPr lang="en-US" sz="2800" dirty="0" smtClean="0">
                <a:solidFill>
                  <a:schemeClr val="tx2"/>
                </a:solidFill>
              </a:rPr>
              <a:t> verb had and the -</a:t>
            </a:r>
            <a:r>
              <a:rPr lang="en-US" sz="2800" dirty="0" err="1" smtClean="0">
                <a:solidFill>
                  <a:schemeClr val="tx2"/>
                </a:solidFill>
              </a:rPr>
              <a:t>ed</a:t>
            </a:r>
            <a:r>
              <a:rPr lang="en-US" sz="2800" dirty="0" smtClean="0">
                <a:solidFill>
                  <a:schemeClr val="tx2"/>
                </a:solidFill>
              </a:rPr>
              <a:t> form of the regular verb (the past participle) </a:t>
            </a:r>
            <a:r>
              <a:rPr lang="cs-CZ" sz="2800" dirty="0" err="1" smtClean="0">
                <a:solidFill>
                  <a:schemeClr val="tx2"/>
                </a:solidFill>
              </a:rPr>
              <a:t>irregular</a:t>
            </a:r>
            <a:r>
              <a:rPr lang="cs-CZ" sz="2800" dirty="0" smtClean="0">
                <a:solidFill>
                  <a:schemeClr val="tx2"/>
                </a:solidFill>
              </a:rPr>
              <a:t> verb </a:t>
            </a:r>
            <a:r>
              <a:rPr lang="en-US" sz="2800" dirty="0" smtClean="0">
                <a:solidFill>
                  <a:schemeClr val="tx2"/>
                </a:solidFill>
              </a:rPr>
              <a:t>forms have to be learned:</a:t>
            </a:r>
            <a:endParaRPr lang="cs-CZ" sz="2800" dirty="0">
              <a:solidFill>
                <a:schemeClr val="tx2"/>
              </a:solidFill>
            </a:endParaRPr>
          </a:p>
        </p:txBody>
      </p:sp>
    </p:spTree>
    <p:extLst>
      <p:ext uri="{BB962C8B-B14F-4D97-AF65-F5344CB8AC3E}">
        <p14:creationId xmlns:p14="http://schemas.microsoft.com/office/powerpoint/2010/main" val="861576575"/>
      </p:ext>
    </p:extLst>
  </p:cSld>
  <p:clrMapOvr>
    <a:masterClrMapping/>
  </p:clrMapOvr>
  <p:transition spd="slow">
    <p:cove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en-US" dirty="0" smtClean="0"/>
              <a:t>I </a:t>
            </a:r>
            <a:r>
              <a:rPr lang="en-US" i="1" dirty="0" smtClean="0"/>
              <a:t>had already done</a:t>
            </a:r>
            <a:r>
              <a:rPr lang="en-US" dirty="0" smtClean="0"/>
              <a:t> the shopping by the time she </a:t>
            </a:r>
            <a:r>
              <a:rPr lang="en-US" i="1" dirty="0" smtClean="0"/>
              <a:t>came</a:t>
            </a:r>
            <a:r>
              <a:rPr lang="en-US" dirty="0" smtClean="0"/>
              <a:t> home.</a:t>
            </a:r>
          </a:p>
          <a:p>
            <a:r>
              <a:rPr lang="en-US" dirty="0" smtClean="0"/>
              <a:t>I </a:t>
            </a:r>
            <a:r>
              <a:rPr lang="en-US" i="1" dirty="0" smtClean="0"/>
              <a:t>was</a:t>
            </a:r>
            <a:r>
              <a:rPr lang="en-US" dirty="0" smtClean="0"/>
              <a:t> late for work, by the time I </a:t>
            </a:r>
            <a:r>
              <a:rPr lang="en-US" i="1" dirty="0" smtClean="0"/>
              <a:t>arrived</a:t>
            </a:r>
            <a:r>
              <a:rPr lang="en-US" dirty="0" smtClean="0"/>
              <a:t> the client </a:t>
            </a:r>
            <a:r>
              <a:rPr lang="en-US" i="1" dirty="0" smtClean="0"/>
              <a:t>had already left</a:t>
            </a:r>
            <a:r>
              <a:rPr lang="en-US" dirty="0" smtClean="0"/>
              <a:t>.</a:t>
            </a:r>
          </a:p>
          <a:p>
            <a:r>
              <a:rPr lang="en-US" i="1" dirty="0" smtClean="0"/>
              <a:t>I'd visited</a:t>
            </a:r>
            <a:r>
              <a:rPr lang="en-US" dirty="0" smtClean="0"/>
              <a:t> the city </a:t>
            </a:r>
            <a:r>
              <a:rPr lang="en-US" i="1" dirty="0" smtClean="0"/>
              <a:t>many times</a:t>
            </a:r>
            <a:r>
              <a:rPr lang="en-US" dirty="0" smtClean="0"/>
              <a:t> before.</a:t>
            </a:r>
          </a:p>
          <a:p>
            <a:endParaRPr lang="cs-CZ" dirty="0"/>
          </a:p>
        </p:txBody>
      </p:sp>
      <p:sp>
        <p:nvSpPr>
          <p:cNvPr id="2" name="Nadpis 1"/>
          <p:cNvSpPr>
            <a:spLocks noGrp="1"/>
          </p:cNvSpPr>
          <p:nvPr>
            <p:ph type="title"/>
          </p:nvPr>
        </p:nvSpPr>
        <p:spPr/>
        <p:txBody>
          <a:bodyPr/>
          <a:lstStyle/>
          <a:p>
            <a:r>
              <a:rPr lang="cs-CZ" dirty="0" err="1" smtClean="0"/>
              <a:t>Examples</a:t>
            </a:r>
            <a:endParaRPr lang="cs-CZ" dirty="0"/>
          </a:p>
        </p:txBody>
      </p:sp>
    </p:spTree>
    <p:extLst>
      <p:ext uri="{BB962C8B-B14F-4D97-AF65-F5344CB8AC3E}">
        <p14:creationId xmlns:p14="http://schemas.microsoft.com/office/powerpoint/2010/main" val="48519759"/>
      </p:ext>
    </p:extLst>
  </p:cSld>
  <p:clrMapOvr>
    <a:masterClrMapping/>
  </p:clrMapOvr>
  <p:transition spd="slow">
    <p:cove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buNone/>
            </a:pPr>
            <a:r>
              <a:rPr lang="en-US" dirty="0"/>
              <a:t>I was sure that I ___________ the place before</a:t>
            </a:r>
            <a:r>
              <a:rPr lang="en-US" dirty="0" smtClean="0"/>
              <a:t>.</a:t>
            </a:r>
            <a:endParaRPr lang="cs-CZ" dirty="0" smtClean="0"/>
          </a:p>
          <a:p>
            <a:pPr marL="0" indent="0">
              <a:buNone/>
            </a:pPr>
            <a:endParaRPr lang="cs-CZ" dirty="0"/>
          </a:p>
          <a:p>
            <a:pPr marL="514350" indent="-514350">
              <a:buAutoNum type="alphaLcParenR"/>
            </a:pPr>
            <a:r>
              <a:rPr lang="cs-CZ" dirty="0"/>
              <a:t>h</a:t>
            </a:r>
            <a:r>
              <a:rPr lang="cs-CZ" dirty="0" smtClean="0"/>
              <a:t>ad </a:t>
            </a:r>
            <a:r>
              <a:rPr lang="cs-CZ" dirty="0" err="1" smtClean="0"/>
              <a:t>seen</a:t>
            </a:r>
            <a:endParaRPr lang="cs-CZ" dirty="0" smtClean="0"/>
          </a:p>
          <a:p>
            <a:pPr marL="514350" indent="-514350">
              <a:buAutoNum type="alphaLcParenR"/>
            </a:pPr>
            <a:r>
              <a:rPr lang="cs-CZ" dirty="0" err="1"/>
              <a:t>s</a:t>
            </a:r>
            <a:r>
              <a:rPr lang="cs-CZ" dirty="0" err="1" smtClean="0"/>
              <a:t>aw</a:t>
            </a:r>
            <a:endParaRPr lang="cs-CZ" dirty="0" smtClean="0"/>
          </a:p>
          <a:p>
            <a:pPr marL="514350" indent="-514350">
              <a:buAutoNum type="alphaLcParenR"/>
            </a:pPr>
            <a:r>
              <a:rPr lang="cs-CZ" dirty="0" err="1"/>
              <a:t>h</a:t>
            </a:r>
            <a:r>
              <a:rPr lang="cs-CZ" dirty="0" err="1" smtClean="0"/>
              <a:t>ave</a:t>
            </a:r>
            <a:r>
              <a:rPr lang="cs-CZ" dirty="0" smtClean="0"/>
              <a:t> </a:t>
            </a:r>
            <a:r>
              <a:rPr lang="cs-CZ" dirty="0" err="1" smtClean="0"/>
              <a:t>seen</a:t>
            </a:r>
            <a:endParaRPr lang="cs-CZ" dirty="0" smtClean="0"/>
          </a:p>
          <a:p>
            <a:pPr marL="514350" indent="-514350">
              <a:buAutoNum type="alphaLcParenR"/>
            </a:pPr>
            <a:r>
              <a:rPr lang="cs-CZ" dirty="0"/>
              <a:t>h</a:t>
            </a:r>
            <a:r>
              <a:rPr lang="cs-CZ" dirty="0" smtClean="0"/>
              <a:t>ad </a:t>
            </a:r>
            <a:r>
              <a:rPr lang="cs-CZ" dirty="0" err="1" smtClean="0"/>
              <a:t>saw</a:t>
            </a:r>
            <a:endParaRPr lang="cs-CZ" dirty="0"/>
          </a:p>
        </p:txBody>
      </p:sp>
      <p:sp>
        <p:nvSpPr>
          <p:cNvPr id="2" name="Nadpis 1"/>
          <p:cNvSpPr>
            <a:spLocks noGrp="1"/>
          </p:cNvSpPr>
          <p:nvPr>
            <p:ph type="title"/>
          </p:nvPr>
        </p:nvSpPr>
        <p:spPr/>
        <p:txBody>
          <a:bodyPr/>
          <a:lstStyle/>
          <a:p>
            <a:r>
              <a:rPr lang="cs-CZ" dirty="0" smtClean="0"/>
              <a:t>Test </a:t>
            </a:r>
            <a:r>
              <a:rPr lang="cs-CZ" dirty="0" err="1" smtClean="0"/>
              <a:t>it!</a:t>
            </a:r>
            <a:endParaRPr lang="cs-CZ" dirty="0"/>
          </a:p>
        </p:txBody>
      </p:sp>
    </p:spTree>
    <p:extLst>
      <p:ext uri="{BB962C8B-B14F-4D97-AF65-F5344CB8AC3E}">
        <p14:creationId xmlns:p14="http://schemas.microsoft.com/office/powerpoint/2010/main" val="239442853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5" end="5"/>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3" end="3"/>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en-US" dirty="0"/>
              <a:t>I needed to know what ______________ to my car</a:t>
            </a:r>
            <a:r>
              <a:rPr lang="en-US" dirty="0" smtClean="0"/>
              <a:t>.</a:t>
            </a:r>
            <a:endParaRPr lang="cs-CZ" dirty="0" smtClean="0"/>
          </a:p>
          <a:p>
            <a:endParaRPr lang="cs-CZ" dirty="0"/>
          </a:p>
          <a:p>
            <a:pPr marL="514350" indent="-514350">
              <a:buAutoNum type="alphaLcParenR"/>
            </a:pPr>
            <a:r>
              <a:rPr lang="cs-CZ" dirty="0" err="1"/>
              <a:t>h</a:t>
            </a:r>
            <a:r>
              <a:rPr lang="cs-CZ" dirty="0" err="1" smtClean="0"/>
              <a:t>appens</a:t>
            </a:r>
            <a:endParaRPr lang="cs-CZ" dirty="0" smtClean="0"/>
          </a:p>
          <a:p>
            <a:pPr marL="514350" indent="-514350">
              <a:buAutoNum type="alphaLcParenR"/>
            </a:pPr>
            <a:r>
              <a:rPr lang="cs-CZ" dirty="0"/>
              <a:t>h</a:t>
            </a:r>
            <a:r>
              <a:rPr lang="cs-CZ" dirty="0" smtClean="0"/>
              <a:t>as </a:t>
            </a:r>
            <a:r>
              <a:rPr lang="cs-CZ" dirty="0" err="1" smtClean="0"/>
              <a:t>happened</a:t>
            </a:r>
            <a:endParaRPr lang="cs-CZ" dirty="0" smtClean="0"/>
          </a:p>
          <a:p>
            <a:pPr marL="514350" indent="-514350">
              <a:buAutoNum type="alphaLcParenR"/>
            </a:pPr>
            <a:r>
              <a:rPr lang="cs-CZ" dirty="0"/>
              <a:t>h</a:t>
            </a:r>
            <a:r>
              <a:rPr lang="cs-CZ" dirty="0" smtClean="0"/>
              <a:t>ad </a:t>
            </a:r>
            <a:r>
              <a:rPr lang="cs-CZ" dirty="0" err="1" smtClean="0"/>
              <a:t>happened</a:t>
            </a:r>
            <a:endParaRPr lang="cs-CZ" dirty="0" smtClean="0"/>
          </a:p>
          <a:p>
            <a:pPr marL="514350" indent="-514350">
              <a:buAutoNum type="alphaLcParenR"/>
            </a:pPr>
            <a:r>
              <a:rPr lang="cs-CZ" dirty="0" err="1" smtClean="0"/>
              <a:t>happened</a:t>
            </a:r>
            <a:endParaRPr lang="cs-CZ" dirty="0"/>
          </a:p>
        </p:txBody>
      </p:sp>
      <p:sp>
        <p:nvSpPr>
          <p:cNvPr id="2" name="Nadpis 1"/>
          <p:cNvSpPr>
            <a:spLocks noGrp="1"/>
          </p:cNvSpPr>
          <p:nvPr>
            <p:ph type="title"/>
          </p:nvPr>
        </p:nvSpPr>
        <p:spPr/>
        <p:txBody>
          <a:bodyPr/>
          <a:lstStyle/>
          <a:p>
            <a:r>
              <a:rPr lang="cs-CZ" dirty="0" smtClean="0"/>
              <a:t>Test </a:t>
            </a:r>
            <a:r>
              <a:rPr lang="cs-CZ" dirty="0" err="1" smtClean="0"/>
              <a:t>it!</a:t>
            </a:r>
            <a:endParaRPr lang="cs-CZ" dirty="0"/>
          </a:p>
        </p:txBody>
      </p:sp>
    </p:spTree>
    <p:extLst>
      <p:ext uri="{BB962C8B-B14F-4D97-AF65-F5344CB8AC3E}">
        <p14:creationId xmlns:p14="http://schemas.microsoft.com/office/powerpoint/2010/main" val="191102680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2" end="2"/>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3" end="3"/>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5" end="5"/>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en-US" dirty="0"/>
              <a:t>I went to bed after I ___________________ off the television</a:t>
            </a:r>
            <a:r>
              <a:rPr lang="en-US" dirty="0" smtClean="0"/>
              <a:t>.</a:t>
            </a:r>
            <a:endParaRPr lang="cs-CZ" dirty="0" smtClean="0"/>
          </a:p>
          <a:p>
            <a:endParaRPr lang="cs-CZ" dirty="0"/>
          </a:p>
          <a:p>
            <a:pPr marL="514350" indent="-514350">
              <a:buAutoNum type="alphaLcParenR"/>
            </a:pPr>
            <a:r>
              <a:rPr lang="cs-CZ" dirty="0" err="1"/>
              <a:t>t</a:t>
            </a:r>
            <a:r>
              <a:rPr lang="cs-CZ" dirty="0" err="1" smtClean="0"/>
              <a:t>urned</a:t>
            </a:r>
            <a:r>
              <a:rPr lang="cs-CZ" dirty="0" smtClean="0"/>
              <a:t> </a:t>
            </a:r>
          </a:p>
          <a:p>
            <a:pPr marL="514350" indent="-514350">
              <a:buAutoNum type="alphaLcParenR"/>
            </a:pPr>
            <a:r>
              <a:rPr lang="cs-CZ" dirty="0"/>
              <a:t>h</a:t>
            </a:r>
            <a:r>
              <a:rPr lang="cs-CZ" dirty="0" smtClean="0"/>
              <a:t>as </a:t>
            </a:r>
            <a:r>
              <a:rPr lang="cs-CZ" dirty="0" err="1" smtClean="0"/>
              <a:t>turned</a:t>
            </a:r>
            <a:endParaRPr lang="cs-CZ" dirty="0" smtClean="0"/>
          </a:p>
          <a:p>
            <a:pPr marL="514350" indent="-514350">
              <a:buAutoNum type="alphaLcParenR"/>
            </a:pPr>
            <a:r>
              <a:rPr lang="cs-CZ" dirty="0"/>
              <a:t>h</a:t>
            </a:r>
            <a:r>
              <a:rPr lang="cs-CZ" dirty="0" smtClean="0"/>
              <a:t>ad </a:t>
            </a:r>
            <a:r>
              <a:rPr lang="cs-CZ" dirty="0" err="1" smtClean="0"/>
              <a:t>turned</a:t>
            </a:r>
            <a:endParaRPr lang="cs-CZ" dirty="0" smtClean="0"/>
          </a:p>
          <a:p>
            <a:pPr marL="514350" indent="-514350">
              <a:buAutoNum type="alphaLcParenR"/>
            </a:pPr>
            <a:r>
              <a:rPr lang="cs-CZ" dirty="0"/>
              <a:t>h</a:t>
            </a:r>
            <a:r>
              <a:rPr lang="cs-CZ" dirty="0" smtClean="0"/>
              <a:t>ad </a:t>
            </a:r>
            <a:r>
              <a:rPr lang="cs-CZ" dirty="0" err="1" smtClean="0"/>
              <a:t>turn</a:t>
            </a:r>
            <a:endParaRPr lang="cs-CZ" dirty="0"/>
          </a:p>
        </p:txBody>
      </p:sp>
      <p:sp>
        <p:nvSpPr>
          <p:cNvPr id="2" name="Nadpis 1"/>
          <p:cNvSpPr>
            <a:spLocks noGrp="1"/>
          </p:cNvSpPr>
          <p:nvPr>
            <p:ph type="title"/>
          </p:nvPr>
        </p:nvSpPr>
        <p:spPr/>
        <p:txBody>
          <a:bodyPr/>
          <a:lstStyle/>
          <a:p>
            <a:r>
              <a:rPr lang="cs-CZ" dirty="0" smtClean="0"/>
              <a:t>Test </a:t>
            </a:r>
            <a:r>
              <a:rPr lang="cs-CZ" dirty="0" err="1" smtClean="0"/>
              <a:t>it!</a:t>
            </a:r>
            <a:endParaRPr lang="cs-CZ" dirty="0"/>
          </a:p>
        </p:txBody>
      </p:sp>
    </p:spTree>
    <p:extLst>
      <p:ext uri="{BB962C8B-B14F-4D97-AF65-F5344CB8AC3E}">
        <p14:creationId xmlns:p14="http://schemas.microsoft.com/office/powerpoint/2010/main" val="331734985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2" end="2"/>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3" end="3"/>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5" end="5"/>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en-US" dirty="0"/>
              <a:t>We ___________________ the car for five years when we sold it.</a:t>
            </a:r>
            <a:br>
              <a:rPr lang="en-US" dirty="0"/>
            </a:br>
            <a:r>
              <a:rPr lang="en-US" dirty="0"/>
              <a:t> </a:t>
            </a:r>
            <a:endParaRPr lang="cs-CZ" dirty="0" smtClean="0"/>
          </a:p>
          <a:p>
            <a:pPr marL="514350" indent="-514350">
              <a:buAutoNum type="alphaLcParenR"/>
            </a:pPr>
            <a:r>
              <a:rPr lang="cs-CZ" dirty="0" err="1"/>
              <a:t>h</a:t>
            </a:r>
            <a:r>
              <a:rPr lang="cs-CZ" dirty="0" err="1" smtClean="0"/>
              <a:t>ave</a:t>
            </a:r>
            <a:r>
              <a:rPr lang="cs-CZ" dirty="0" smtClean="0"/>
              <a:t> had</a:t>
            </a:r>
          </a:p>
          <a:p>
            <a:pPr marL="514350" indent="-514350">
              <a:buAutoNum type="alphaLcParenR"/>
            </a:pPr>
            <a:r>
              <a:rPr lang="cs-CZ" dirty="0"/>
              <a:t>h</a:t>
            </a:r>
            <a:r>
              <a:rPr lang="cs-CZ" dirty="0" smtClean="0"/>
              <a:t>ad </a:t>
            </a:r>
            <a:r>
              <a:rPr lang="cs-CZ" dirty="0" err="1" smtClean="0"/>
              <a:t>had</a:t>
            </a:r>
            <a:endParaRPr lang="cs-CZ" dirty="0" smtClean="0"/>
          </a:p>
          <a:p>
            <a:pPr marL="514350" indent="-514350">
              <a:buAutoNum type="alphaLcParenR"/>
            </a:pPr>
            <a:r>
              <a:rPr lang="cs-CZ" dirty="0"/>
              <a:t>h</a:t>
            </a:r>
            <a:r>
              <a:rPr lang="cs-CZ" dirty="0" smtClean="0"/>
              <a:t>as had</a:t>
            </a:r>
          </a:p>
          <a:p>
            <a:pPr marL="514350" indent="-514350">
              <a:buAutoNum type="alphaLcParenR"/>
            </a:pPr>
            <a:r>
              <a:rPr lang="cs-CZ" dirty="0" smtClean="0"/>
              <a:t>had</a:t>
            </a:r>
            <a:endParaRPr lang="cs-CZ" dirty="0"/>
          </a:p>
        </p:txBody>
      </p:sp>
      <p:sp>
        <p:nvSpPr>
          <p:cNvPr id="2" name="Nadpis 1"/>
          <p:cNvSpPr>
            <a:spLocks noGrp="1"/>
          </p:cNvSpPr>
          <p:nvPr>
            <p:ph type="title"/>
          </p:nvPr>
        </p:nvSpPr>
        <p:spPr/>
        <p:txBody>
          <a:bodyPr/>
          <a:lstStyle/>
          <a:p>
            <a:r>
              <a:rPr lang="cs-CZ" dirty="0" smtClean="0"/>
              <a:t>Test </a:t>
            </a:r>
            <a:r>
              <a:rPr lang="cs-CZ" dirty="0" err="1" smtClean="0"/>
              <a:t>it!</a:t>
            </a:r>
            <a:endParaRPr lang="cs-CZ" dirty="0"/>
          </a:p>
        </p:txBody>
      </p:sp>
    </p:spTree>
    <p:extLst>
      <p:ext uri="{BB962C8B-B14F-4D97-AF65-F5344CB8AC3E}">
        <p14:creationId xmlns:p14="http://schemas.microsoft.com/office/powerpoint/2010/main" val="270550769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1" end="1"/>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3" end="3"/>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en-US" dirty="0"/>
              <a:t>After I ____________________ my homework I watched the TV</a:t>
            </a:r>
            <a:r>
              <a:rPr lang="en-US" dirty="0" smtClean="0"/>
              <a:t>.</a:t>
            </a:r>
            <a:endParaRPr lang="cs-CZ" dirty="0" smtClean="0"/>
          </a:p>
          <a:p>
            <a:endParaRPr lang="cs-CZ" dirty="0"/>
          </a:p>
          <a:p>
            <a:pPr marL="514350" indent="-514350">
              <a:buAutoNum type="alphaLcParenR"/>
            </a:pPr>
            <a:r>
              <a:rPr lang="cs-CZ" dirty="0"/>
              <a:t>h</a:t>
            </a:r>
            <a:r>
              <a:rPr lang="cs-CZ" dirty="0" smtClean="0"/>
              <a:t>ad done</a:t>
            </a:r>
          </a:p>
          <a:p>
            <a:pPr marL="514350" indent="-514350">
              <a:buAutoNum type="alphaLcParenR"/>
            </a:pPr>
            <a:r>
              <a:rPr lang="cs-CZ" dirty="0" err="1" smtClean="0"/>
              <a:t>have</a:t>
            </a:r>
            <a:r>
              <a:rPr lang="cs-CZ" dirty="0" smtClean="0"/>
              <a:t> done</a:t>
            </a:r>
          </a:p>
          <a:p>
            <a:pPr marL="514350" indent="-514350">
              <a:buAutoNum type="alphaLcParenR"/>
            </a:pPr>
            <a:r>
              <a:rPr lang="cs-CZ" dirty="0" smtClean="0"/>
              <a:t>has done</a:t>
            </a:r>
          </a:p>
          <a:p>
            <a:pPr marL="514350" indent="-514350">
              <a:buAutoNum type="alphaLcParenR"/>
            </a:pPr>
            <a:r>
              <a:rPr lang="cs-CZ" dirty="0" err="1" smtClean="0"/>
              <a:t>did</a:t>
            </a:r>
            <a:endParaRPr lang="cs-CZ" dirty="0"/>
          </a:p>
        </p:txBody>
      </p:sp>
      <p:sp>
        <p:nvSpPr>
          <p:cNvPr id="2" name="Nadpis 1"/>
          <p:cNvSpPr>
            <a:spLocks noGrp="1"/>
          </p:cNvSpPr>
          <p:nvPr>
            <p:ph type="title"/>
          </p:nvPr>
        </p:nvSpPr>
        <p:spPr/>
        <p:txBody>
          <a:bodyPr/>
          <a:lstStyle/>
          <a:p>
            <a:r>
              <a:rPr lang="cs-CZ" dirty="0" smtClean="0"/>
              <a:t>Test </a:t>
            </a:r>
            <a:r>
              <a:rPr lang="cs-CZ" dirty="0" err="1" smtClean="0"/>
              <a:t>it!</a:t>
            </a:r>
            <a:endParaRPr lang="cs-CZ" dirty="0"/>
          </a:p>
        </p:txBody>
      </p:sp>
    </p:spTree>
    <p:extLst>
      <p:ext uri="{BB962C8B-B14F-4D97-AF65-F5344CB8AC3E}">
        <p14:creationId xmlns:p14="http://schemas.microsoft.com/office/powerpoint/2010/main" val="417896945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5" end="5"/>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3" end="3"/>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Obdélník 2"/>
          <p:cNvSpPr/>
          <p:nvPr/>
        </p:nvSpPr>
        <p:spPr>
          <a:xfrm>
            <a:off x="827584" y="2060848"/>
            <a:ext cx="7632848" cy="646331"/>
          </a:xfrm>
          <a:prstGeom prst="rect">
            <a:avLst/>
          </a:prstGeom>
        </p:spPr>
        <p:txBody>
          <a:bodyPr wrap="square">
            <a:spAutoFit/>
          </a:bodyPr>
          <a:lstStyle/>
          <a:p>
            <a:r>
              <a:rPr lang="cs-CZ" dirty="0" smtClean="0"/>
              <a:t>NEUVEDEN, Neuveden. </a:t>
            </a:r>
            <a:r>
              <a:rPr lang="cs-CZ" i="1" dirty="0" smtClean="0"/>
              <a:t>Past </a:t>
            </a:r>
            <a:r>
              <a:rPr lang="cs-CZ" i="1" dirty="0" err="1" smtClean="0"/>
              <a:t>Perfect</a:t>
            </a:r>
            <a:r>
              <a:rPr lang="cs-CZ" i="1" dirty="0" smtClean="0"/>
              <a:t> Tense</a:t>
            </a:r>
            <a:r>
              <a:rPr lang="cs-CZ" dirty="0" smtClean="0"/>
              <a:t> [</a:t>
            </a:r>
            <a:r>
              <a:rPr lang="cs-CZ" dirty="0" err="1" smtClean="0"/>
              <a:t>onine</a:t>
            </a:r>
            <a:r>
              <a:rPr lang="cs-CZ" dirty="0" smtClean="0"/>
              <a:t>]. [cit. 28.5.2013]. Dostupný na WWW: http://www.learnenglish.de/Games/Tenses/TestItTenses.htm </a:t>
            </a:r>
            <a:endParaRPr lang="cs-CZ" dirty="0"/>
          </a:p>
        </p:txBody>
      </p:sp>
    </p:spTree>
    <p:extLst>
      <p:ext uri="{BB962C8B-B14F-4D97-AF65-F5344CB8AC3E}">
        <p14:creationId xmlns:p14="http://schemas.microsoft.com/office/powerpoint/2010/main" val="2964485470"/>
      </p:ext>
    </p:extLst>
  </p:cSld>
  <p:clrMapOvr>
    <a:masterClrMapping/>
  </p:clrMapOvr>
  <p:transition spd="slow">
    <p:cove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40</TotalTime>
  <Words>393</Words>
  <Application>Microsoft Office PowerPoint</Application>
  <PresentationFormat>Předvádění na obrazovce (4:3)</PresentationFormat>
  <Paragraphs>85</Paragraphs>
  <Slides>12</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12</vt:i4>
      </vt:variant>
    </vt:vector>
  </HeadingPairs>
  <TitlesOfParts>
    <vt:vector size="14" baseType="lpstr">
      <vt:lpstr>Vlnění</vt:lpstr>
      <vt:lpstr>Microsoft Word 97 - 2003 Document</vt:lpstr>
      <vt:lpstr>Prezentace aplikace PowerPoint</vt:lpstr>
      <vt:lpstr>Past Perfect Simple</vt:lpstr>
      <vt:lpstr>Past Perfect Simple</vt:lpstr>
      <vt:lpstr>Past Perfect Simple</vt:lpstr>
      <vt:lpstr>We form the past perfect simple by using the auxilliary verb had and the -ed form of the regular verb (the past participle) irregular verb forms have to be learned:</vt:lpstr>
      <vt:lpstr>Examples</vt:lpstr>
      <vt:lpstr>Test it!</vt:lpstr>
      <vt:lpstr>Test it!</vt:lpstr>
      <vt:lpstr>Test it!</vt:lpstr>
      <vt:lpstr>Test it!</vt:lpstr>
      <vt:lpstr>Test it!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Past Perfect Simple</dc:title>
  <dc:creator>Bartoš Dalibor</dc:creator>
  <cp:lastModifiedBy>Bartoš Dalibor</cp:lastModifiedBy>
  <cp:revision>8</cp:revision>
  <dcterms:created xsi:type="dcterms:W3CDTF">2013-05-28T10:18:25Z</dcterms:created>
  <dcterms:modified xsi:type="dcterms:W3CDTF">2013-05-28T10:59:07Z</dcterms:modified>
</cp:coreProperties>
</file>