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9" r:id="rId6"/>
    <p:sldId id="270" r:id="rId7"/>
    <p:sldId id="271" r:id="rId8"/>
    <p:sldId id="260" r:id="rId9"/>
    <p:sldId id="261" r:id="rId10"/>
    <p:sldId id="262" r:id="rId11"/>
    <p:sldId id="263" r:id="rId12"/>
    <p:sldId id="264" r:id="rId13"/>
    <p:sldId id="273" r:id="rId14"/>
    <p:sldId id="274" r:id="rId15"/>
    <p:sldId id="275" r:id="rId16"/>
    <p:sldId id="276" r:id="rId17"/>
    <p:sldId id="277" r:id="rId18"/>
    <p:sldId id="278" r:id="rId19"/>
    <p:sldId id="272" r:id="rId20"/>
    <p:sldId id="265" r:id="rId21"/>
    <p:sldId id="28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tint val="95000"/>
              </a:schemeClr>
              <a:schemeClr val="bg2">
                <a:shade val="2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GlowEdges trans="46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70269CC7-22A8-479E-B687-72421DD1AC6A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2BAFA73-C3B5-44AE-85EC-F419690AD5F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barokn%C3%AD+architektura&amp;source=images&amp;cd=&amp;cad=rja&amp;docid=M9tFXkn_CG02FM&amp;tbnid=lmxIuqnBn43pmM:&amp;ved=0CAUQjRw&amp;url=http://82.114.195.35:90/ProjektModerniUmeni/Baroko/barokn%C3%AD%20architektura/&amp;ei=c36jUdTHEIW6OMO6gJAH&amp;bvm=bv.47008514,d.ZWU&amp;psig=AFQjCNGZhQyx3KEDjSz3O-eggWIEwO84Zw&amp;ust=136975561787795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www.google.cz/url?sa=i&amp;rct=j&amp;q=barokn&#237;+okno&amp;source=images&amp;cd=&amp;cad=rja&amp;docid=R0-BZSozXi-zNM&amp;tbnid=flGIU9p5XjZzTM:&amp;ved=0CAUQjRw&amp;url=http://www.archslohy.estranky.cz/clanky/baroko.html&amp;ei=XYCjUfnpCcHfOt29gCg&amp;bvm=bv.47008514,d.ZWU&amp;psig=AFQjCNHi225exR4i6L8bQGCMDRPc11Lrkg&amp;ust=13697561060637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kasulov&#233;+okno&amp;source=images&amp;cd=&amp;cad=rja&amp;docid=rsbhWrmM-aYOtM&amp;tbnid=BA_Vr9vBmuGRgM:&amp;ved=0CAUQjRw&amp;url=http://cestyapamatky.cz/kolinsko/horni-kruty/kostel-sv-vaclava&amp;ei=uYKjUZ-LFcLeOeHZgIgI&amp;psig=AFQjCNEeBuUaaGYru5y2yagxjA5-UsSyEA&amp;ust=1369756637789661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estyapamatky.cz/kolinsko/kolin/cerveny-dvu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barokn&#237;+pr&#367;&#269;el&#237;&amp;source=images&amp;cd=&amp;cad=rja&amp;docid=j-mkmRlJO6UInM&amp;tbnid=BBz0N8yjWbFkOM:&amp;ved=0CAUQjRw&amp;url=http://cgym-kh.aiken.cz/s/dejiny-umeni-foto-poucne?from=20&amp;ei=4YOjUcakK8TeOM73gfAD&amp;psig=AFQjCNFjbtfyK7_AckvbzzAhS0OUBQ8fKw&amp;ust=136975701019237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bernini+&#345;&#237;m&amp;source=images&amp;cd=&amp;cad=rja&amp;docid=M9tFXkn_CG02FM&amp;tbnid=eTyLvA2M1H0qcM:&amp;ved=0CAUQjRw&amp;url=http://82.114.195.35:90/ProjektModerniUmeni/Baroko/barokn%C3%AD%20architektura/&amp;ei=1YSjUfeBEMbJPefcgOgE&amp;psig=AFQjCNHdg4kd0S8aov9LStchJ6jIZNuiQw&amp;ust=136975724101002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San+Carlo+alle+Quattro+Fontane&amp;source=images&amp;cd=&amp;cad=rja&amp;docid=-R36AOWOW5G8AM&amp;tbnid=njaroIT0ZqPWwM:&amp;ved=0CAUQjRw&amp;url=http://udu.ff.cuni.cz/soubory/galerie/baroko%20italie/slides/011b%20Rim,%20S%20Carlo%20alle%20Quattro%20Fontane,%20pruceli,%20Francesco%20Borromini,%201665-67.html&amp;ei=VYqjUcj_H8XxPK_egMgH&amp;psig=AFQjCNG0ZGj_R9d-fgzXrz1GuqO72gSW5A&amp;ust=1369758383833232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rakousko.svetadily.cz/clanky/Zamek-Schonbrunn-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z/url?sa=i&amp;rct=j&amp;q=chr%C3%A1m+sv.+mikul%C3%A1%C5%A1e&amp;source=images&amp;cd=&amp;cad=rja&amp;docid=qVqiTPPCOeXAMM&amp;tbnid=ZJmxmI6bi8jRUM:&amp;ved=0CAUQjRw&amp;url=http://www.nockostelu.cz/?pg=436&amp;ei=XZCjUc-AGoTDPJrQgKgE&amp;bvm=bv.47008514,d.bGE&amp;psig=AFQjCNFBuzs0mQa5YuDujStyTgIc46BTGQ&amp;ust=136976018929156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http://www.google.cz/url?sa=i&amp;rct=j&amp;q=chr%C3%A1m+sv.+mikul%C3%A1%C5%A1e+na+mal%C3%A9+stran%C4%9B&amp;source=images&amp;cd=&amp;cad=rja&amp;docid=fd_4o8TUwnGC2M&amp;tbnid=-ClgTy3WF7KjAM:&amp;ved=0CAUQjRw&amp;url=http://www.fototuristika.cz/tips/detail/400&amp;ei=22OkUenFEoHROYipgTA&amp;bvm=bv.47008514,d.ZWU&amp;psig=AFQjCNF0OsVYAk3FNOmpZKPg4KgOIM2z9A&amp;ust=136981432238266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hyperlink" Target="http://www.youtube.com/watch?v=Z5gALbDng-w" TargetMode="External"/><Relationship Id="rId2" Type="http://schemas.openxmlformats.org/officeDocument/2006/relationships/hyperlink" Target="http://www.google.cz/url?sa=i&amp;rct=j&amp;q=zelen%C3%A1+hora&amp;source=images&amp;cd=&amp;cad=rja&amp;docid=8hDUxN7KWhGjDM&amp;tbnid=M9yQd2Kr9qQ2pM:&amp;ved=0CAUQjRw&amp;url=http://www.fotoaparat.cz/index.php?r=25&amp;rp=182707&amp;gal=photo&amp;ei=HMOkUf6IDIT-PNy3gfgJ&amp;bvm=bv.47008514,d.ZWU&amp;psig=AFQjCNEiys3iyG8uHHAlXZmM3dT1wW4XkQ&amp;ust=136983866317458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hyperlink" Target="http://www.google.cz/url?sa=i&amp;rct=j&amp;q=zelen%C3%A1+hora&amp;source=images&amp;cd=&amp;cad=rja&amp;docid=lLTfOCVDplbJmM&amp;tbnid=kaUQ-cU7h6jCzM:&amp;ved=0CAUQjRw&amp;url=http://commons.wikimedia.org/wiki/File:Jan_Santini_Aichel_-_Zelen%C3%A1_Hora_ground_plan_1.jpg&amp;ei=GcWkUdr3EobuOc_qgFA&amp;bvm=bv.47008514,d.ZWU&amp;psig=AFQjCNEiys3iyG8uHHAlXZmM3dT1wW4XkQ&amp;ust=1369838663174580" TargetMode="Externa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google.cz/url?sa=i&amp;rct=j&amp;q=apollon+a+dafne&amp;source=images&amp;cd=&amp;cad=rja&amp;docid=OPVsgbIYYPSHmM&amp;tbnid=TmzjnkYil8N9EM:&amp;ved=0CAUQjRw&amp;url=http://www.galleriaborghese.it/borghese/en/edafne.htm&amp;ei=CNakUcnsH8SwO4-RgcAB&amp;bvm=bv.47008514,d.bGE&amp;psig=AFQjCNEyhli0QcavIsz0XM5Bx9Fp7yRbWQ&amp;ust=1369843588484213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http://www.google.cz/url?sa=i&amp;rct=j&amp;q=vid%C4%9Bn%C3%AD+sv.+terezie&amp;source=images&amp;cd=&amp;cad=rja&amp;docid=WdWOZ_tnlQ-42M&amp;tbnid=GRVKp6FSa6iYSM:&amp;ved=0CAUQjRw&amp;url=http://fm3b.blog.cz/galerie/dejiny-vytvarne-kultury/baroko/obrazek/80737398&amp;ei=h9WkUePeCsPJOaOpgfgI&amp;bvm=bv.47008514,d.bGE&amp;psig=AFQjCNF5zqfzVaj8qCzMp9qGGNTXzOrqPw&amp;ust=1369843459539933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google.cz/url?sa=i&amp;rct=j&amp;q=uk&#345;i&#382;ov&#225;n&#237;+sv+petra&amp;source=images&amp;cd=&amp;cad=rja&amp;docid=9CHclugRclCz9M&amp;tbnid=57cQE2LmXPrIuM:&amp;ved=0CAUQjRw&amp;url=http://signoraa.blog.cz/1008/caravaggio&amp;ei=7tmkUcT9I4fUOM_DgMAD&amp;psig=AFQjCNHloNfWt13N3c5_yPg3wZt0P6UuaQ&amp;ust=1369844580921448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google.cz/url?sa=i&amp;rct=j&amp;q=%C3%9Anos+dcer+Leukippov%C3%BDch&amp;source=images&amp;cd=&amp;cad=rja&amp;docid=NA3Bo7f-dKc39M&amp;tbnid=PipXHYDC-oMSdM:&amp;ved=0CAUQjRw&amp;url=http://lite.cojeco.cz/img.php?id=5232&amp;ei=v9qkUf_AOsnqPN3hgfAI&amp;bvm=bv.47008514,d.bGE&amp;psig=AFQjCNFGDzEJL4moZtY54pSYvvb_jvGYPQ&amp;ust=1369844792280551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www.google.cz/url?sa=i&amp;rct=j&amp;q=no&#269;n&#237;+hl&#237;dka+rembrandt&amp;source=images&amp;cd=&amp;cad=rja&amp;docid=NaQn48A4WSyKUM&amp;tbnid=3gPxP-X7p7tsfM:&amp;ved=0CAUQjRw&amp;url=http://www.artchiv.info/galerie/_large.php?workID=10627&amp;ei=rtukUZfDKMO7O9XQgagN&amp;bvm=bv.47008514,d.bGE&amp;psig=AFQjCNFfG82R7sXHLLKCTTqwM0SDG6O4hA&amp;ust=1369844973034875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//upload.wikimedia.org/wikipedia/commons/4/42/Simeon_with_the_Infant_Jesus_Brandl_after_1725_National_Gallery_Prague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353606"/>
              </p:ext>
            </p:extLst>
          </p:nvPr>
        </p:nvGraphicFramePr>
        <p:xfrm>
          <a:off x="755650" y="2781300"/>
          <a:ext cx="7704138" cy="3584133"/>
        </p:xfrm>
        <a:graphic>
          <a:graphicData uri="http://schemas.openxmlformats.org/drawingml/2006/table">
            <a:tbl>
              <a:tblPr/>
              <a:tblGrid>
                <a:gridCol w="1445361"/>
                <a:gridCol w="137471"/>
                <a:gridCol w="6121306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VY_32_INOVACE_14A_17_DĚJINY  KULTURY VII. - Baroko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14A_VV8.roč.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24.5.2013 v 8.B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618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DUM si klade za největší cíl naučit žáky rozdíly mezi hlavními a nejdůležitějšími slohy a styly, umět je poznat, poznat hlavní znaky a identifikovat v praxi. K presentaci je přidáno krátké video, které pohyblivým způsobem přibližuje žákům detaily děl a staveb.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0276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7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10279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8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22993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2420888"/>
            <a:ext cx="4013200" cy="1008112"/>
          </a:xfrm>
        </p:spPr>
        <p:txBody>
          <a:bodyPr/>
          <a:lstStyle/>
          <a:p>
            <a:r>
              <a:rPr lang="cs-CZ" sz="7200" dirty="0" smtClean="0"/>
              <a:t>BAROKO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1124744"/>
            <a:ext cx="4013200" cy="599440"/>
          </a:xfrm>
        </p:spPr>
        <p:txBody>
          <a:bodyPr/>
          <a:lstStyle/>
          <a:p>
            <a:r>
              <a:rPr lang="cs-CZ" dirty="0" smtClean="0"/>
              <a:t>DĚJINY UMĚNÍ VII.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18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dirty="0" smtClean="0"/>
              <a:t>období pro 17. – 18. </a:t>
            </a:r>
            <a:r>
              <a:rPr lang="cs-CZ" sz="3600" dirty="0" smtClean="0"/>
              <a:t>století</a:t>
            </a:r>
            <a:endParaRPr lang="cs-CZ" sz="3600" dirty="0" smtClean="0"/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dirty="0" smtClean="0"/>
              <a:t>barok – deformovaná perla</a:t>
            </a: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dirty="0" smtClean="0"/>
              <a:t>křivky, oblouky, elipsy</a:t>
            </a: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dirty="0" smtClean="0"/>
              <a:t>robustnost, kyprost, 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332656"/>
            <a:ext cx="4114800" cy="7010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DATACE: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6682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dirty="0" smtClean="0"/>
              <a:t>střídání křivek ven – dovnitř</a:t>
            </a: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dirty="0" smtClean="0"/>
              <a:t>členění budovy</a:t>
            </a: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600" dirty="0" smtClean="0"/>
              <a:t>tvarovaná okna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04664"/>
            <a:ext cx="4114800" cy="701040"/>
          </a:xfrm>
        </p:spPr>
        <p:txBody>
          <a:bodyPr>
            <a:noAutofit/>
          </a:bodyPr>
          <a:lstStyle/>
          <a:p>
            <a:r>
              <a:rPr lang="cs-CZ" sz="2800" dirty="0" smtClean="0"/>
              <a:t>hlavní znaky architektury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141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99678"/>
            <a:ext cx="4114800" cy="70104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křivky</a:t>
            </a:r>
            <a:endParaRPr lang="cs-CZ" sz="3200" dirty="0"/>
          </a:p>
        </p:txBody>
      </p:sp>
      <p:pic>
        <p:nvPicPr>
          <p:cNvPr id="1026" name="Picture 2" descr="http://82.114.195.35:90/ProjektModerniUmeni/Baroko/barokní%20architektura/4.Francesco%20Borromini%20-%20San%20Carlo%20alle%20Quattro%20Fontane(Řím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9793"/>
            <a:ext cx="4248472" cy="634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4114800" cy="701040"/>
          </a:xfrm>
        </p:spPr>
        <p:txBody>
          <a:bodyPr/>
          <a:lstStyle/>
          <a:p>
            <a:r>
              <a:rPr lang="cs-CZ" sz="3200" dirty="0" smtClean="0"/>
              <a:t>okna</a:t>
            </a:r>
            <a:endParaRPr lang="cs-CZ" sz="3200" dirty="0"/>
          </a:p>
        </p:txBody>
      </p:sp>
      <p:pic>
        <p:nvPicPr>
          <p:cNvPr id="2050" name="Picture 2" descr="http://www.archslohy.estranky.cz/img/picture/62/baroko_000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79" y="4505181"/>
            <a:ext cx="6745932" cy="224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cestyapamatky.cz/img/foto/f/horakovsky-statek5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9" r="10313" b="12868"/>
          <a:stretch/>
        </p:blipFill>
        <p:spPr bwMode="auto">
          <a:xfrm>
            <a:off x="6310651" y="1"/>
            <a:ext cx="2694624" cy="46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cestyapamatky.cz/img/foto/f/horni-kruty-kostel3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92"/>
          <a:stretch/>
        </p:blipFill>
        <p:spPr bwMode="auto">
          <a:xfrm>
            <a:off x="323528" y="1412776"/>
            <a:ext cx="5187702" cy="281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66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9191" y="188640"/>
            <a:ext cx="4114800" cy="70104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průčelí</a:t>
            </a:r>
            <a:endParaRPr lang="cs-CZ" sz="3200" dirty="0"/>
          </a:p>
        </p:txBody>
      </p:sp>
      <p:pic>
        <p:nvPicPr>
          <p:cNvPr id="3074" name="Picture 2" descr="http://cgym-kh.aiken.cz/dbimages/img-371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0" r="13213"/>
          <a:stretch/>
        </p:blipFill>
        <p:spPr bwMode="auto">
          <a:xfrm>
            <a:off x="3419872" y="460391"/>
            <a:ext cx="5524872" cy="624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942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88640"/>
            <a:ext cx="4114800" cy="701040"/>
          </a:xfrm>
        </p:spPr>
        <p:txBody>
          <a:bodyPr>
            <a:noAutofit/>
          </a:bodyPr>
          <a:lstStyle/>
          <a:p>
            <a:r>
              <a:rPr lang="cs-CZ" sz="2600" dirty="0" smtClean="0"/>
              <a:t>Architektura v Itálii</a:t>
            </a:r>
            <a:endParaRPr lang="cs-CZ" sz="2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6309320"/>
            <a:ext cx="60153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orenzo </a:t>
            </a:r>
            <a:r>
              <a:rPr lang="cs-CZ" sz="2800" dirty="0" err="1" smtClean="0"/>
              <a:t>Bernini</a:t>
            </a:r>
            <a:r>
              <a:rPr lang="cs-CZ" sz="2800" dirty="0" smtClean="0"/>
              <a:t> – chrám sv. Petra v Římě</a:t>
            </a:r>
            <a:endParaRPr lang="cs-CZ" sz="2800" dirty="0"/>
          </a:p>
        </p:txBody>
      </p:sp>
      <p:pic>
        <p:nvPicPr>
          <p:cNvPr id="4098" name="Picture 2" descr="http://82.114.195.35:90/ProjektModerniUmeni/Baroko/barokní%20architektura/2.Lorenzo%20Bernini%20-%20%20nám%20ěstí%20Sv.%20Petra%20(Řím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063050"/>
            <a:ext cx="6897216" cy="5212704"/>
          </a:xfrm>
          <a:prstGeom prst="rect">
            <a:avLst/>
          </a:prstGeom>
          <a:solidFill>
            <a:srgbClr val="000000">
              <a:shade val="95000"/>
            </a:srgbClr>
          </a:solidFill>
          <a:ln w="3175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val="44961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6093296"/>
            <a:ext cx="8892480" cy="57876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kostel San Carlo </a:t>
            </a:r>
            <a:r>
              <a:rPr lang="cs-CZ" sz="2800" dirty="0" err="1" smtClean="0"/>
              <a:t>alle</a:t>
            </a:r>
            <a:r>
              <a:rPr lang="cs-CZ" sz="2800" dirty="0" smtClean="0"/>
              <a:t> </a:t>
            </a:r>
            <a:r>
              <a:rPr lang="cs-CZ" sz="2800" dirty="0" err="1" smtClean="0"/>
              <a:t>Quattro</a:t>
            </a:r>
            <a:r>
              <a:rPr lang="cs-CZ" sz="2800" dirty="0" smtClean="0"/>
              <a:t> </a:t>
            </a:r>
            <a:r>
              <a:rPr lang="cs-CZ" sz="2800" dirty="0" err="1" smtClean="0"/>
              <a:t>Fontane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0276" y="260648"/>
            <a:ext cx="4114800" cy="701040"/>
          </a:xfrm>
        </p:spPr>
        <p:txBody>
          <a:bodyPr/>
          <a:lstStyle/>
          <a:p>
            <a:r>
              <a:rPr lang="cs-CZ" dirty="0"/>
              <a:t>Francesco </a:t>
            </a:r>
            <a:r>
              <a:rPr lang="cs-CZ" dirty="0" err="1"/>
              <a:t>Borromini</a:t>
            </a:r>
            <a:endParaRPr lang="cs-CZ" dirty="0"/>
          </a:p>
        </p:txBody>
      </p:sp>
      <p:pic>
        <p:nvPicPr>
          <p:cNvPr id="5122" name="Picture 2" descr="http://udu.ff.cuni.cz/soubory/galerie/baroko%20italie/slides/011b%20Rim,%20S%20Carlo%20alle%20Quattro%20Fontane,%20pruceli,%20Francesco%20Borromini,%201665-6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153" y="116632"/>
            <a:ext cx="4939175" cy="591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9835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6135216"/>
            <a:ext cx="9144000" cy="72278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Johan Fischer z </a:t>
            </a:r>
            <a:r>
              <a:rPr lang="cs-CZ" sz="2800" dirty="0" err="1" smtClean="0"/>
              <a:t>Erlachu</a:t>
            </a:r>
            <a:r>
              <a:rPr lang="cs-CZ" sz="2800" dirty="0" smtClean="0"/>
              <a:t> – </a:t>
            </a:r>
            <a:r>
              <a:rPr lang="cs-CZ" sz="2800" dirty="0" err="1" smtClean="0"/>
              <a:t>Sch</a:t>
            </a:r>
            <a:r>
              <a:rPr lang="hu-HU" sz="2800" dirty="0" smtClean="0"/>
              <a:t>őnbrunn ve Vídni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4114800" cy="70104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mimo </a:t>
            </a:r>
            <a:r>
              <a:rPr lang="cs-CZ" sz="4000" dirty="0" err="1" smtClean="0"/>
              <a:t>itálii</a:t>
            </a:r>
            <a:endParaRPr lang="cs-CZ" sz="4000" dirty="0"/>
          </a:p>
        </p:txBody>
      </p:sp>
      <p:pic>
        <p:nvPicPr>
          <p:cNvPr id="6146" name="Picture 2" descr="http://rakousko.svetadily.cz/userfiles/image/clanky/rakousko-schonbrunn-1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0159" b="20159"/>
          <a:stretch/>
        </p:blipFill>
        <p:spPr bwMode="auto">
          <a:xfrm>
            <a:off x="368780" y="197242"/>
            <a:ext cx="8568952" cy="590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39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25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5838826"/>
            <a:ext cx="4032448" cy="65077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chrám sv. Mikuláše v Praze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60648"/>
            <a:ext cx="4114800" cy="7010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české země</a:t>
            </a:r>
            <a:endParaRPr lang="cs-CZ" sz="2800" dirty="0"/>
          </a:p>
        </p:txBody>
      </p:sp>
      <p:pic>
        <p:nvPicPr>
          <p:cNvPr id="1026" name="Picture 2" descr="http://www.praha1.cz/cps/images/Fotogalerie/kostel_sv_mikulase_rdax_450x6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8586"/>
            <a:ext cx="4809144" cy="640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fototuristika.cz/data/wysiwyg/tips/400/image/kostel_sv.Mikuláše_na_Malé_Straně_5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49"/>
          <a:stretch/>
        </p:blipFill>
        <p:spPr bwMode="auto">
          <a:xfrm>
            <a:off x="539552" y="1656056"/>
            <a:ext cx="3081139" cy="409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9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16632"/>
            <a:ext cx="4896544" cy="917064"/>
          </a:xfrm>
        </p:spPr>
        <p:txBody>
          <a:bodyPr>
            <a:normAutofit/>
          </a:bodyPr>
          <a:lstStyle/>
          <a:p>
            <a:r>
              <a:rPr lang="cs-CZ" dirty="0" smtClean="0"/>
              <a:t>Kostel sv. Jana Nepomuckého na </a:t>
            </a:r>
            <a:r>
              <a:rPr lang="cs-CZ" b="0" dirty="0" smtClean="0"/>
              <a:t>zelené hoře ve </a:t>
            </a:r>
            <a:r>
              <a:rPr lang="cs-CZ" b="0" dirty="0" err="1" smtClean="0"/>
              <a:t>žďáru</a:t>
            </a:r>
            <a:r>
              <a:rPr lang="cs-CZ" b="0" dirty="0" smtClean="0"/>
              <a:t> nad </a:t>
            </a:r>
            <a:r>
              <a:rPr lang="cs-CZ" b="0" dirty="0" err="1" smtClean="0"/>
              <a:t>sázavou</a:t>
            </a:r>
            <a:endParaRPr lang="cs-CZ" b="0" dirty="0"/>
          </a:p>
        </p:txBody>
      </p:sp>
      <p:pic>
        <p:nvPicPr>
          <p:cNvPr id="1026" name="Picture 2" descr="http://www.fotoaparat.cz/g/06/01/11/182707_00705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3" t="5410" r="5625" b="5762"/>
          <a:stretch/>
        </p:blipFill>
        <p:spPr bwMode="auto">
          <a:xfrm>
            <a:off x="227615" y="1412776"/>
            <a:ext cx="4290583" cy="361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ZÁLOHA\FOTKY\Zelená Hora\P10008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038" y="1512168"/>
            <a:ext cx="4009374" cy="534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ttp://upload.wikimedia.org/wikipedia/commons/0/09/Jan_Santini_Aichel_-_Zelená_Hora_ground_plan_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476" y="5013176"/>
            <a:ext cx="2304857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8184" y="467380"/>
            <a:ext cx="2513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Video</a:t>
            </a:r>
            <a:r>
              <a:rPr lang="cs-CZ" dirty="0" smtClean="0"/>
              <a:t> </a:t>
            </a:r>
            <a:r>
              <a:rPr lang="cs-CZ" dirty="0" smtClean="0">
                <a:hlinkClick r:id="rId7"/>
              </a:rPr>
              <a:t>Zelená Hora - 1:00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230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galleriaborghese.it/opere/maxi/daf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141258"/>
            <a:ext cx="3154100" cy="616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39552" y="6381328"/>
            <a:ext cx="8229600" cy="3627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Vidění sv. Terezie					</a:t>
            </a:r>
            <a:r>
              <a:rPr lang="cs-CZ" dirty="0" err="1" smtClean="0"/>
              <a:t>Apolon</a:t>
            </a:r>
            <a:r>
              <a:rPr lang="cs-CZ" dirty="0" smtClean="0"/>
              <a:t> a </a:t>
            </a:r>
            <a:r>
              <a:rPr lang="cs-CZ" dirty="0" err="1" smtClean="0"/>
              <a:t>Dafné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4114800" cy="70104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SOCHAŘSTVÍ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476672"/>
            <a:ext cx="2481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LORENZO BERNINI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http://nd05.jxs.cz/663/411/3a400570c2_80737398_u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1686"/>
            <a:ext cx="489654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3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91522" y="6079943"/>
            <a:ext cx="8229600" cy="506760"/>
          </a:xfrm>
        </p:spPr>
        <p:txBody>
          <a:bodyPr>
            <a:noAutofit/>
          </a:bodyPr>
          <a:lstStyle/>
          <a:p>
            <a:pPr algn="r"/>
            <a:r>
              <a:rPr lang="cs-CZ" sz="2800" dirty="0" smtClean="0"/>
              <a:t>Alegorie Ctností a Neřestí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4114800" cy="70104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české země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476672"/>
            <a:ext cx="3037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MATYÁŠ BRAUN</a:t>
            </a:r>
            <a:endParaRPr lang="cs-CZ" sz="2800" b="1" dirty="0"/>
          </a:p>
        </p:txBody>
      </p:sp>
      <p:pic>
        <p:nvPicPr>
          <p:cNvPr id="2050" name="Picture 2" descr="E:\ZÁLOHA\FOTKY\FOTKY HK\VÝLETY\kuks\IMGP54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3312368" cy="441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ZÁLOHA\FOTKY\FOTKY HK\VÝLETY\kuks\IMGP551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892" y="2410066"/>
            <a:ext cx="4573363" cy="3430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24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5373216"/>
            <a:ext cx="8517632" cy="43475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Ukřižování svatého Petra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327" y="188640"/>
            <a:ext cx="3744416" cy="70104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malířství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509120"/>
            <a:ext cx="2536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CARAVAGGIO</a:t>
            </a:r>
            <a:endParaRPr lang="cs-CZ" sz="2800" b="1" dirty="0"/>
          </a:p>
        </p:txBody>
      </p:sp>
      <p:pic>
        <p:nvPicPr>
          <p:cNvPr id="3074" name="Picture 2" descr="http://nd04.jxs.cz/200/974/76b9473b37_67824573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4336"/>
            <a:ext cx="4866934" cy="6291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74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39552" y="6309320"/>
            <a:ext cx="8229600" cy="402768"/>
          </a:xfrm>
        </p:spPr>
        <p:txBody>
          <a:bodyPr/>
          <a:lstStyle/>
          <a:p>
            <a:pPr algn="r"/>
            <a:r>
              <a:rPr lang="cs-CZ" dirty="0" smtClean="0"/>
              <a:t>Únos dcer </a:t>
            </a:r>
            <a:r>
              <a:rPr lang="cs-CZ" dirty="0" err="1" smtClean="0"/>
              <a:t>Leukippových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07168" y="1484784"/>
            <a:ext cx="25159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PETER PAUL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RUBENS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www.cojeco.cz/attach/ilustrations/3b3a6de68673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5832648" cy="62120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97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5733256"/>
            <a:ext cx="9144000" cy="506760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800" dirty="0" smtClean="0"/>
              <a:t>Noční hlídka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314653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REMBRANDT 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RIJN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ttp://www.artchiv.info/obrazy/10627--Harmenszoon-Rembrandt-van-Rijn--Nocni-hlid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052" y="837873"/>
            <a:ext cx="6859782" cy="56875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82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3" y="6021288"/>
            <a:ext cx="7416825" cy="650776"/>
          </a:xfrm>
        </p:spPr>
        <p:txBody>
          <a:bodyPr/>
          <a:lstStyle/>
          <a:p>
            <a:pPr algn="r"/>
            <a:r>
              <a:rPr lang="cs-CZ" dirty="0" smtClean="0"/>
              <a:t>Šimon s Ježíškem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1844824"/>
            <a:ext cx="2787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BRANDL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File:Simeon with the Infant Jesus Brandl after 1725 National Gallery Pra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6046"/>
            <a:ext cx="4920481" cy="65351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12160" y="252783"/>
            <a:ext cx="2787942" cy="914400"/>
          </a:xfrm>
          <a:prstGeom prst="rect">
            <a:avLst/>
          </a:prstGeom>
          <a:ln cmpd="dbl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České země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73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4971256"/>
          </a:xfrm>
        </p:spPr>
        <p:txBody>
          <a:bodyPr>
            <a:normAutofit fontScale="92500"/>
          </a:bodyPr>
          <a:lstStyle/>
          <a:p>
            <a:endParaRPr lang="pt-BR" sz="12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/>
              <a:t>AUTOR NEUVEDEN. </a:t>
            </a:r>
            <a:r>
              <a:rPr lang="pt-BR" sz="1200" i="1" dirty="0"/>
              <a:t>82.114.195.35</a:t>
            </a:r>
            <a:r>
              <a:rPr lang="pt-BR" sz="1200" dirty="0"/>
              <a:t> [online]. [cit. 27.5.2013]. Dostupný na WWW: http://</a:t>
            </a:r>
            <a:r>
              <a:rPr lang="pt-BR" sz="1200" dirty="0" smtClean="0"/>
              <a:t>82.114.195.35:90/ProjektModerniUmeni/Baroko/barokn%C3%AD%20architektura/</a:t>
            </a:r>
            <a:endParaRPr lang="cs-CZ" sz="12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www.archslohy.estranky.cz</a:t>
            </a:r>
            <a:r>
              <a:rPr lang="pt-BR" sz="1200" dirty="0"/>
              <a:t> [online]. [cit. 27.5.2013]. Dostupný na WWW: http://</a:t>
            </a:r>
            <a:r>
              <a:rPr lang="pt-BR" sz="1200" dirty="0" smtClean="0"/>
              <a:t>www.archslohy.estranky.cz/clanky/baroko.html</a:t>
            </a:r>
            <a:endParaRPr lang="cs-CZ" sz="12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cestyapamatky.cz</a:t>
            </a:r>
            <a:r>
              <a:rPr lang="cs-CZ" sz="1200" dirty="0"/>
              <a:t> [online]. [cit. 27.5.2013]. Dostupný na WWW: http://cestyapamatky.cz/kolinsko/kolin/cerveny-dvur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www.cestyapamatky.cz</a:t>
            </a:r>
            <a:r>
              <a:rPr lang="pt-BR" sz="1200" dirty="0"/>
              <a:t> [online]. [cit. 27.5.2013]. Dostupný na WWW: http://cestyapamatky.cz/kolinsko/horni-kruty/kostel-sv-vaclava </a:t>
            </a:r>
            <a:endParaRPr lang="cs-CZ" sz="12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www.cgym-kh.aiken.cz</a:t>
            </a:r>
            <a:r>
              <a:rPr lang="pt-BR" sz="1200" dirty="0"/>
              <a:t> [online]. [cit. 27.5.2013]. Dostupný na WWW: http://cgym-kh.aiken.cz/s/dejiny-umeni-foto-poucne?from=20 </a:t>
            </a:r>
            <a:endParaRPr lang="cs-CZ" sz="12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82.114.195.35</a:t>
            </a:r>
            <a:r>
              <a:rPr lang="pt-BR" sz="1200" dirty="0"/>
              <a:t> [online]. [cit. 27.5.2013]. Dostupný na WWW: http://82.114.195.35:90/ProjektModerniUmeni/Baroko/barokn%C3%AD%20architektura/ </a:t>
            </a:r>
            <a:endParaRPr lang="cs-CZ" sz="12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udu.ff.cuni.cz</a:t>
            </a:r>
            <a:r>
              <a:rPr lang="cs-CZ" sz="1200" dirty="0"/>
              <a:t> [online]. [cit. 27.5.2013]. Dostupný na WWW: http://udu.ff.cuni.cz/soubory/galerie/baroko%20italie/slides/011b%20Rim,%20S%20Carlo%20alle%20Quattro%20Fontane,%20pruceli,%20Francesco%20Borromini,%</a:t>
            </a:r>
            <a:r>
              <a:rPr lang="cs-CZ" sz="1200" dirty="0" smtClean="0"/>
              <a:t>201665-67.html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rakousko.svetadily.cz</a:t>
            </a:r>
            <a:r>
              <a:rPr lang="cs-CZ" sz="1200" dirty="0"/>
              <a:t> [online]. [cit. 27.5.2013]. Dostupný na WWW: http://</a:t>
            </a:r>
            <a:r>
              <a:rPr lang="cs-CZ" sz="1200" dirty="0" smtClean="0"/>
              <a:t>rakousko.svetadily.cz/clanky/Zamek-Schonbrunn-</a:t>
            </a:r>
            <a:endParaRPr lang="cs-CZ" sz="12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www.fototuristika.cz</a:t>
            </a:r>
            <a:r>
              <a:rPr lang="pt-BR" sz="1200" dirty="0"/>
              <a:t> [online]. [cit. 28.5.2013]. Dostupný na WWW: http://</a:t>
            </a:r>
            <a:r>
              <a:rPr lang="pt-BR" sz="1200" dirty="0" smtClean="0"/>
              <a:t>www.fototuristika.cz/tips/detail/400</a:t>
            </a:r>
            <a:endParaRPr lang="cs-CZ" sz="12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www.nmnm.eu</a:t>
            </a:r>
            <a:r>
              <a:rPr lang="pt-BR" sz="1200" dirty="0"/>
              <a:t> [online]. [cit. 28.5.2013]. Dostupný na WWW: http://www.nmnm.eu/poutni-kostel-sv-jana-nepomuckeho-na-zelene-hore.html </a:t>
            </a:r>
            <a:r>
              <a:rPr lang="pt-BR" sz="1200" dirty="0" smtClean="0"/>
              <a:t> </a:t>
            </a:r>
            <a:endParaRPr lang="cs-CZ" sz="12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200" dirty="0" smtClean="0"/>
              <a:t>Archiv autora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www.wikimedia.org</a:t>
            </a:r>
            <a:r>
              <a:rPr lang="pt-BR" sz="1200" dirty="0"/>
              <a:t> [online]. [cit. 28.5.2013]. Dostupný na WWW: http://commons.wikimedia.org/wiki/File:Jan_Santini_Aichel_-_Zelen%C3%A1_Hora_ground_plan_1.jpg </a:t>
            </a:r>
            <a:r>
              <a:rPr lang="cs-CZ" sz="1200" dirty="0" smtClean="0"/>
              <a:t>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www.youtube.com</a:t>
            </a:r>
            <a:r>
              <a:rPr lang="pt-BR" sz="1200" dirty="0"/>
              <a:t> [online]. [cit. 28.5.2013]. Dostupný na WWW: http://www.youtube.com/watch?v=Z5gALbDng-w </a:t>
            </a: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83768" y="332656"/>
            <a:ext cx="4114800" cy="701040"/>
          </a:xfrm>
        </p:spPr>
        <p:txBody>
          <a:bodyPr/>
          <a:lstStyle/>
          <a:p>
            <a:r>
              <a:rPr lang="cs-CZ" dirty="0" smtClean="0"/>
              <a:t>Použité zdroje a 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53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1340768"/>
            <a:ext cx="9144000" cy="5517232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fm3b.blog.cz</a:t>
            </a:r>
            <a:r>
              <a:rPr lang="cs-CZ" sz="1400" dirty="0"/>
              <a:t> [online]. [cit. 28.5.2013]. Dostupný na WWW: http://fm3b.blog.cz/galerie/dejiny-vytvarne-kultury/baroko/obrazek/80737398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400" dirty="0" smtClean="0"/>
              <a:t>AUTOR </a:t>
            </a:r>
            <a:r>
              <a:rPr lang="pt-BR" sz="1400" dirty="0"/>
              <a:t>NEUVEDEN. </a:t>
            </a:r>
            <a:r>
              <a:rPr lang="pt-BR" sz="1400" i="1" dirty="0"/>
              <a:t>www.galleriaborghese.it</a:t>
            </a:r>
            <a:r>
              <a:rPr lang="pt-BR" sz="1400" dirty="0"/>
              <a:t> [online]. [cit. 28.5.2013]. Dostupný na WWW: http://www.galleriaborghese.it/borghese/en/edafne.htm </a:t>
            </a:r>
            <a:endParaRPr lang="cs-CZ" sz="14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400" dirty="0" smtClean="0"/>
              <a:t>Archiv autora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400" dirty="0" smtClean="0"/>
              <a:t>Archiv autora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signoraa.blog.cz</a:t>
            </a:r>
            <a:r>
              <a:rPr lang="cs-CZ" sz="1400" dirty="0"/>
              <a:t> [online]. [cit. 28.5.2013]. Dostupný na WWW: http://signoraa.blog.cz/1008/caravaggio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400" dirty="0" smtClean="0"/>
              <a:t>AUTOR </a:t>
            </a:r>
            <a:r>
              <a:rPr lang="pt-BR" sz="1400" dirty="0"/>
              <a:t>NEUVEDEN. </a:t>
            </a:r>
            <a:r>
              <a:rPr lang="pt-BR" sz="1400" i="1" dirty="0"/>
              <a:t>www.artchiv.info</a:t>
            </a:r>
            <a:r>
              <a:rPr lang="pt-BR" sz="1400" dirty="0"/>
              <a:t> [online]. [cit. 28.5.2013]. Dostupný na WWW: http://www.artchiv.info/galerie/_</a:t>
            </a:r>
            <a:r>
              <a:rPr lang="pt-BR" sz="1400" dirty="0" smtClean="0"/>
              <a:t>large.php?workID=10627</a:t>
            </a:r>
            <a:r>
              <a:rPr lang="cs-CZ" sz="1400" dirty="0" smtClean="0"/>
              <a:t> 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pt-BR" sz="1400" dirty="0" smtClean="0"/>
              <a:t>AUTOR </a:t>
            </a:r>
            <a:r>
              <a:rPr lang="pt-BR" sz="1400" dirty="0"/>
              <a:t>NEUVEDEN. </a:t>
            </a:r>
            <a:r>
              <a:rPr lang="pt-BR" sz="1400" i="1" dirty="0"/>
              <a:t>www.commons.wikimedia.org</a:t>
            </a:r>
            <a:r>
              <a:rPr lang="pt-BR" sz="1400" dirty="0"/>
              <a:t> [online]. [cit. 28.5.2013]. Dostupný na WWW: http://commons.wikimedia.org/wiki/File:Simeon_with_the_Infant_Jesus_Brandl_after_1725_National_Gallery_Prague.jpg </a:t>
            </a:r>
            <a:r>
              <a:rPr lang="pt-BR" sz="1400" dirty="0" smtClean="0"/>
              <a:t> </a:t>
            </a:r>
            <a:endParaRPr lang="cs-CZ" sz="1400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4444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471097"/>
              </p:ext>
            </p:extLst>
          </p:nvPr>
        </p:nvGraphicFramePr>
        <p:xfrm>
          <a:off x="395536" y="2911398"/>
          <a:ext cx="8624458" cy="3711729"/>
        </p:xfrm>
        <a:graphic>
          <a:graphicData uri="http://schemas.openxmlformats.org/drawingml/2006/table">
            <a:tbl>
              <a:tblPr/>
              <a:tblGrid>
                <a:gridCol w="1619757"/>
                <a:gridCol w="153855"/>
                <a:gridCol w="6850846"/>
              </a:tblGrid>
              <a:tr h="14889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/>
                        <a:t>PROKOP, Vladimír. </a:t>
                      </a:r>
                      <a:r>
                        <a:rPr lang="cs-CZ" sz="1400" i="1" dirty="0" smtClean="0"/>
                        <a:t>Kapitoly z dějin výtvarného umění: pro výuku dějin umění na středních školách</a:t>
                      </a:r>
                      <a:r>
                        <a:rPr lang="cs-CZ" sz="1400" dirty="0" smtClean="0"/>
                        <a:t>. Sokolov: O.K.-Soft, 1997, 67 s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/>
                        <a:t>MRÁZ, Bohumír a Marie ČERNÁ. </a:t>
                      </a:r>
                      <a:r>
                        <a:rPr lang="cs-CZ" sz="1400" i="1" dirty="0" smtClean="0"/>
                        <a:t>Dějiny výtvarné kultury</a:t>
                      </a:r>
                      <a:r>
                        <a:rPr lang="cs-CZ" sz="1400" dirty="0" smtClean="0"/>
                        <a:t>. 2., </a:t>
                      </a:r>
                      <a:r>
                        <a:rPr lang="cs-CZ" sz="1400" dirty="0" err="1" smtClean="0"/>
                        <a:t>upr</a:t>
                      </a:r>
                      <a:r>
                        <a:rPr lang="cs-CZ" sz="1400" dirty="0" smtClean="0"/>
                        <a:t>. vyd., V Idea Servis 1. vyd. Praha: Idea Servis, 1995-2002, 4 sv. (183, 209, 219 s.). ISBN 80-85970-01-51.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5195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6748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DUM si klade za největší cíl naučit žáky rozdíly mezi hlavními a nejdůležitějšími slohy a styly, umět je poznat, poznat hlavní znaky a identifikovat v praxi. K presentaci je přidáno krátké video, které pohyblivým způsobem přibližuje žákům detaily děl a staveb.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7188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85" y="125412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9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171" y="2002032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0" name="Rectangle 4"/>
          <p:cNvSpPr>
            <a:spLocks noChangeArrowheads="1"/>
          </p:cNvSpPr>
          <p:nvPr/>
        </p:nvSpPr>
        <p:spPr bwMode="auto">
          <a:xfrm>
            <a:off x="0" y="1201932"/>
            <a:ext cx="91440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191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5724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558</TotalTime>
  <Words>673</Words>
  <Application>Microsoft Office PowerPoint</Application>
  <PresentationFormat>Předvádění na obrazovce (4:3)</PresentationFormat>
  <Paragraphs>100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BlackTie</vt:lpstr>
      <vt:lpstr>Prezentace aplikace PowerPoint</vt:lpstr>
      <vt:lpstr>DĚJINY UMĚNÍ VII.</vt:lpstr>
      <vt:lpstr>DATACE:</vt:lpstr>
      <vt:lpstr>hlavní znaky architektury</vt:lpstr>
      <vt:lpstr>křivky</vt:lpstr>
      <vt:lpstr>okna</vt:lpstr>
      <vt:lpstr>průčelí</vt:lpstr>
      <vt:lpstr>Architektura v Itálii</vt:lpstr>
      <vt:lpstr>Francesco Borromini</vt:lpstr>
      <vt:lpstr>mimo itálii</vt:lpstr>
      <vt:lpstr>české země</vt:lpstr>
      <vt:lpstr>Kostel sv. Jana Nepomuckého na zelené hoře ve žďáru nad sázavou</vt:lpstr>
      <vt:lpstr>SOCHAŘSTVÍ</vt:lpstr>
      <vt:lpstr>české země</vt:lpstr>
      <vt:lpstr>malířství</vt:lpstr>
      <vt:lpstr>Prezentace aplikace PowerPoint</vt:lpstr>
      <vt:lpstr>Prezentace aplikace PowerPoint</vt:lpstr>
      <vt:lpstr>Prezentace aplikace PowerPoint</vt:lpstr>
      <vt:lpstr>Použité zdroje a citace: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User</cp:lastModifiedBy>
  <cp:revision>29</cp:revision>
  <dcterms:created xsi:type="dcterms:W3CDTF">2013-05-27T10:22:27Z</dcterms:created>
  <dcterms:modified xsi:type="dcterms:W3CDTF">2013-05-28T16:59:09Z</dcterms:modified>
</cp:coreProperties>
</file>