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14" r:id="rId2"/>
    <p:sldId id="315" r:id="rId3"/>
    <p:sldId id="316" r:id="rId4"/>
    <p:sldId id="317" r:id="rId5"/>
    <p:sldId id="318" r:id="rId6"/>
    <p:sldId id="319" r:id="rId7"/>
    <p:sldId id="323" r:id="rId8"/>
    <p:sldId id="324" r:id="rId9"/>
    <p:sldId id="32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63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L0MS2TLX2Y" TargetMode="External"/><Relationship Id="rId2" Type="http://schemas.openxmlformats.org/officeDocument/2006/relationships/hyperlink" Target="http://www.youtube.com/watch?v=FJoKv05ohQ4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uZ4u8TlvoY" TargetMode="External"/><Relationship Id="rId2" Type="http://schemas.openxmlformats.org/officeDocument/2006/relationships/hyperlink" Target="http://www.youtube.com/watch?v=w8Mnvx1La3I&amp;list=PL6A6569C865F1FE3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QBjCK1QaW6Y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</a:t>
            </a:r>
            <a:r>
              <a:rPr lang="en-US" sz="2800" b="1" dirty="0" smtClean="0"/>
              <a:t>8</a:t>
            </a:r>
            <a:r>
              <a:rPr lang="cs-CZ" sz="2800" b="1" dirty="0" smtClean="0"/>
              <a:t>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9115460" cy="49751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léta – </a:t>
            </a:r>
            <a:r>
              <a:rPr lang="en-US" dirty="0" err="1" smtClean="0"/>
              <a:t>novoromantismus</a:t>
            </a:r>
            <a:r>
              <a:rPr lang="cs-CZ" dirty="0" smtClean="0"/>
              <a:t>, </a:t>
            </a:r>
            <a:r>
              <a:rPr lang="en-US" dirty="0" smtClean="0"/>
              <a:t>heavy metal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novoromantismus, </a:t>
            </a:r>
            <a:r>
              <a:rPr lang="cs-CZ" dirty="0" err="1" smtClean="0"/>
              <a:t>heavy</a:t>
            </a:r>
            <a:r>
              <a:rPr lang="cs-CZ" dirty="0" smtClean="0"/>
              <a:t> metal,</a:t>
            </a:r>
          </a:p>
          <a:p>
            <a:pPr>
              <a:buNone/>
            </a:pPr>
            <a:r>
              <a:rPr lang="cs-CZ" dirty="0" smtClean="0"/>
              <a:t>	křížovka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Novoromantismus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329642" cy="5357826"/>
          </a:xfrm>
        </p:spPr>
        <p:txBody>
          <a:bodyPr>
            <a:normAutofit/>
          </a:bodyPr>
          <a:lstStyle/>
          <a:p>
            <a:r>
              <a:rPr lang="cs-CZ" dirty="0" smtClean="0"/>
              <a:t>Novoromantismus u nás představovala skupina </a:t>
            </a:r>
            <a:r>
              <a:rPr lang="cs-CZ" b="1" dirty="0" smtClean="0">
                <a:solidFill>
                  <a:schemeClr val="accent6"/>
                </a:solidFill>
              </a:rPr>
              <a:t>Precedens</a:t>
            </a:r>
            <a:r>
              <a:rPr lang="cs-CZ" dirty="0" smtClean="0"/>
              <a:t> s Bárou </a:t>
            </a:r>
            <a:r>
              <a:rPr lang="cs-CZ" dirty="0" err="1" smtClean="0"/>
              <a:t>Basikovou</a:t>
            </a:r>
            <a:r>
              <a:rPr lang="cs-CZ" dirty="0" smtClean="0"/>
              <a:t> </a:t>
            </a:r>
            <a:r>
              <a:rPr lang="en-US" dirty="0" smtClean="0"/>
              <a:t>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později i pak skupina </a:t>
            </a:r>
            <a:r>
              <a:rPr lang="cs-CZ" b="1" dirty="0" smtClean="0">
                <a:solidFill>
                  <a:schemeClr val="accent6"/>
                </a:solidFill>
              </a:rPr>
              <a:t>Oceán</a:t>
            </a:r>
            <a:r>
              <a:rPr lang="cs-CZ" dirty="0" smtClean="0"/>
              <a:t> (</a:t>
            </a:r>
            <a:r>
              <a:rPr lang="cs-CZ" dirty="0" err="1" smtClean="0"/>
              <a:t>Shalom</a:t>
            </a:r>
            <a:r>
              <a:rPr lang="cs-CZ" dirty="0" smtClean="0"/>
              <a:t>) </a:t>
            </a:r>
            <a:br>
              <a:rPr lang="cs-CZ" dirty="0" smtClean="0"/>
            </a:br>
            <a:r>
              <a:rPr lang="cs-CZ" dirty="0" smtClean="0"/>
              <a:t>s Petrem Mukem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</a:t>
            </a:r>
            <a:r>
              <a:rPr lang="cs-CZ" dirty="0" smtClean="0"/>
              <a:t>udební </a:t>
            </a:r>
            <a:r>
              <a:rPr lang="cs-CZ" dirty="0" smtClean="0"/>
              <a:t>ukázky:</a:t>
            </a:r>
          </a:p>
          <a:p>
            <a:pPr>
              <a:buNone/>
            </a:pPr>
            <a:r>
              <a:rPr lang="cs-CZ" sz="1800" dirty="0" smtClean="0"/>
              <a:t>Precedens: Soumrak bohů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?v=FJoKv05ohQ4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Oceán: Ráchel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?v=JL0MS2TLX2Y</a:t>
            </a: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Heavy</a:t>
            </a:r>
            <a:r>
              <a:rPr lang="cs-CZ" b="1" dirty="0" smtClean="0"/>
              <a:t> metal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en-US" dirty="0" smtClean="0"/>
              <a:t>o</a:t>
            </a:r>
            <a:r>
              <a:rPr lang="cs-CZ" dirty="0" err="1" smtClean="0"/>
              <a:t>čátkem</a:t>
            </a:r>
            <a:r>
              <a:rPr lang="cs-CZ" dirty="0" smtClean="0"/>
              <a:t> 80. let zaznamenal nebývalý nárůst obliby </a:t>
            </a:r>
            <a:r>
              <a:rPr lang="cs-CZ" dirty="0" err="1" smtClean="0"/>
              <a:t>heavy</a:t>
            </a:r>
            <a:r>
              <a:rPr lang="cs-CZ" dirty="0" smtClean="0"/>
              <a:t> metal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skupinou hrající </a:t>
            </a:r>
            <a:r>
              <a:rPr lang="cs-CZ" dirty="0" err="1" smtClean="0"/>
              <a:t>heavy</a:t>
            </a:r>
            <a:r>
              <a:rPr lang="cs-CZ" dirty="0" smtClean="0"/>
              <a:t> metal byla již zmiňovaná skupina </a:t>
            </a:r>
            <a:r>
              <a:rPr lang="cs-CZ" b="1" dirty="0" smtClean="0">
                <a:solidFill>
                  <a:schemeClr val="accent6"/>
                </a:solidFill>
              </a:rPr>
              <a:t>Citron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 dále skupina </a:t>
            </a:r>
            <a:r>
              <a:rPr lang="cs-CZ" b="1" dirty="0" err="1" smtClean="0">
                <a:solidFill>
                  <a:schemeClr val="accent6"/>
                </a:solidFill>
              </a:rPr>
              <a:t>Arakain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Arakain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7200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Arakain</a:t>
            </a:r>
            <a:r>
              <a:rPr lang="cs-CZ" sz="2800" dirty="0" smtClean="0"/>
              <a:t> je česká metalová kapela, která byla založena v roce 1982 z původní kapely </a:t>
            </a:r>
            <a:r>
              <a:rPr lang="cs-CZ" sz="2800" dirty="0" err="1" smtClean="0"/>
              <a:t>Apad</a:t>
            </a:r>
            <a:r>
              <a:rPr lang="cs-CZ" sz="2800" dirty="0" smtClean="0"/>
              <a:t>, jejímž zpěvákem byl </a:t>
            </a:r>
            <a:r>
              <a:rPr lang="cs-CZ" sz="2800" b="1" dirty="0" smtClean="0">
                <a:solidFill>
                  <a:schemeClr val="accent6"/>
                </a:solidFill>
              </a:rPr>
              <a:t>Aleš </a:t>
            </a:r>
            <a:r>
              <a:rPr lang="cs-CZ" sz="2800" b="1" dirty="0" err="1" smtClean="0">
                <a:solidFill>
                  <a:schemeClr val="accent6"/>
                </a:solidFill>
              </a:rPr>
              <a:t>Brichta</a:t>
            </a:r>
            <a:r>
              <a:rPr lang="en-US" sz="2800" b="1" dirty="0" smtClean="0">
                <a:solidFill>
                  <a:schemeClr val="accent6"/>
                </a:solidFill>
              </a:rPr>
              <a:t> </a:t>
            </a:r>
            <a:r>
              <a:rPr lang="en-US" sz="2800" dirty="0" smtClean="0"/>
              <a:t>[2]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ten se stal i </a:t>
            </a:r>
            <a:r>
              <a:rPr lang="cs-CZ" sz="2800" dirty="0" err="1" smtClean="0"/>
              <a:t>frontmanem</a:t>
            </a:r>
            <a:r>
              <a:rPr lang="cs-CZ" sz="2800" dirty="0" smtClean="0"/>
              <a:t> kapely </a:t>
            </a:r>
            <a:r>
              <a:rPr lang="cs-CZ" sz="2800" dirty="0" err="1" smtClean="0"/>
              <a:t>Arakain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a byl jím až do roku 2002</a:t>
            </a:r>
            <a:r>
              <a:rPr lang="en-US" sz="2800" dirty="0" smtClean="0"/>
              <a:t> [2]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4500570"/>
            <a:ext cx="2944461" cy="2057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86116" y="6550223"/>
            <a:ext cx="3143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</a:t>
            </a:r>
            <a:r>
              <a:rPr lang="cs-CZ" sz="1400" b="1" dirty="0" err="1" smtClean="0"/>
              <a:t>Arakain</a:t>
            </a:r>
            <a:r>
              <a:rPr lang="cs-CZ" sz="1400" b="1" dirty="0" smtClean="0"/>
              <a:t> </a:t>
            </a:r>
            <a:r>
              <a:rPr lang="en-US" sz="1400" b="1" dirty="0" smtClean="0"/>
              <a:t>[3]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Hudební ukázky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882808"/>
            <a:ext cx="8143932" cy="4572000"/>
          </a:xfrm>
        </p:spPr>
        <p:txBody>
          <a:bodyPr/>
          <a:lstStyle/>
          <a:p>
            <a:r>
              <a:rPr lang="cs-CZ" dirty="0" err="1" smtClean="0"/>
              <a:t>Arakain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sz="1800" dirty="0" smtClean="0"/>
              <a:t>Peklo už čeká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?v=w8Mnvx1La3I&amp;list=PL6A6569C865F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1FE36</a:t>
            </a:r>
            <a:endParaRPr lang="cs-CZ" sz="1800" dirty="0" smtClean="0"/>
          </a:p>
          <a:p>
            <a:pPr>
              <a:buNone/>
            </a:pPr>
            <a:r>
              <a:rPr lang="cs-CZ" sz="1800" dirty="0" err="1" smtClean="0"/>
              <a:t>Marylin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?v=nuZ4u8TlvoY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Ztráty a nálezy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?v=QBjCK1QaW6Y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85725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Křížovka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001156" cy="6572296"/>
          </a:xfrm>
        </p:spPr>
        <p:txBody>
          <a:bodyPr>
            <a:normAutofit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Jaký je název hudební skupiny, která v počátku své tvorby inklinovala k </a:t>
            </a:r>
            <a:r>
              <a:rPr lang="cs-CZ" sz="1700" dirty="0" err="1" smtClean="0"/>
              <a:t>hard</a:t>
            </a:r>
            <a:r>
              <a:rPr lang="cs-CZ" sz="1700" dirty="0" smtClean="0"/>
              <a:t> rocku, ale později se přeorientovala na </a:t>
            </a:r>
            <a:r>
              <a:rPr lang="cs-CZ" sz="1700" dirty="0" err="1" smtClean="0"/>
              <a:t>heavy</a:t>
            </a:r>
            <a:r>
              <a:rPr lang="cs-CZ" sz="1700" dirty="0" smtClean="0"/>
              <a:t> metal?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Jaké je příjmení zpěváka, kterého spíše řadíme do hudebního stylu – </a:t>
            </a:r>
            <a:r>
              <a:rPr lang="cs-CZ" sz="1700" dirty="0" err="1" smtClean="0"/>
              <a:t>disco</a:t>
            </a:r>
            <a:r>
              <a:rPr lang="cs-CZ" sz="1700" dirty="0" smtClean="0"/>
              <a:t>? Mezi jeho hity patří např.: Citronová holka nebo Holky z gymplu?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 zní celé jméno zpěvačky, která část své kariéry zpívala s hudební skupinou Precedens?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 říkáme hudebnímu stylu, který k nám přišel v 80. letech? Mezi jeho představitele patří např. skupina </a:t>
            </a:r>
            <a:r>
              <a:rPr lang="cs-CZ" sz="1700" dirty="0" err="1" smtClean="0"/>
              <a:t>Abraxas</a:t>
            </a:r>
            <a:r>
              <a:rPr lang="cs-CZ" sz="1700" dirty="0" smtClean="0"/>
              <a:t>.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 se nazývá hudební styl, který vznikl na Jamajce a mezi české představitele tohoto stylu patří skupina </a:t>
            </a:r>
            <a:r>
              <a:rPr lang="cs-CZ" sz="1700" dirty="0" err="1" smtClean="0"/>
              <a:t>Yo</a:t>
            </a:r>
            <a:r>
              <a:rPr lang="cs-CZ" sz="1700" dirty="0" smtClean="0"/>
              <a:t>-</a:t>
            </a:r>
            <a:r>
              <a:rPr lang="cs-CZ" sz="1700" dirty="0" err="1" smtClean="0"/>
              <a:t>Yo</a:t>
            </a:r>
            <a:r>
              <a:rPr lang="cs-CZ" sz="1700" dirty="0" smtClean="0"/>
              <a:t> Band?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Jaké je celé jméno zpěvačky, která část své kariéry vystupovala se </a:t>
            </a:r>
            <a:br>
              <a:rPr lang="cs-CZ" sz="1700" dirty="0" smtClean="0"/>
            </a:br>
            <a:r>
              <a:rPr lang="cs-CZ" sz="1700" dirty="0" smtClean="0"/>
              <a:t>S. Hložkem a P. </a:t>
            </a:r>
            <a:r>
              <a:rPr lang="cs-CZ" sz="1700" dirty="0" err="1" smtClean="0"/>
              <a:t>Kotvaldem</a:t>
            </a:r>
            <a:r>
              <a:rPr lang="cs-CZ" sz="1700" dirty="0" smtClean="0"/>
              <a:t>? 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Jaké je jméno české hudební skupiny,  která ve své hudbě měla černošské a latinskoamerické rytmy?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Jaký je název skupiny, jež můžeme zařadit do novoromantismu?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Jaké je celé jméno zpěváka, který zpíval se skupinou Oceán (</a:t>
            </a:r>
            <a:r>
              <a:rPr lang="cs-CZ" sz="1700" dirty="0" err="1" smtClean="0"/>
              <a:t>Shalom</a:t>
            </a:r>
            <a:r>
              <a:rPr lang="cs-CZ" sz="1700" dirty="0" smtClean="0"/>
              <a:t>)?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 zní celé jméno zpěváka, který většinu své kariéry byl členem skupiny </a:t>
            </a:r>
            <a:r>
              <a:rPr lang="cs-CZ" sz="1700" dirty="0" err="1" smtClean="0"/>
              <a:t>Arakain</a:t>
            </a:r>
            <a:r>
              <a:rPr lang="cs-CZ" sz="1700" dirty="0" smtClean="0"/>
              <a:t>?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1700" dirty="0" smtClean="0"/>
              <a:t>Jak nazýváme hudební styl, který hraje skupina </a:t>
            </a:r>
            <a:r>
              <a:rPr lang="cs-CZ" sz="1700" dirty="0" err="1" smtClean="0"/>
              <a:t>Arakain</a:t>
            </a:r>
            <a:r>
              <a:rPr lang="cs-CZ" sz="1700" dirty="0" smtClean="0"/>
              <a:t>?</a:t>
            </a:r>
          </a:p>
          <a:p>
            <a:pPr marL="578358" indent="-514350">
              <a:buFont typeface="+mj-lt"/>
              <a:buAutoNum type="arabicPeriod"/>
            </a:pPr>
            <a:endParaRPr lang="cs-CZ" sz="1700" dirty="0" smtClean="0"/>
          </a:p>
          <a:p>
            <a:pPr marL="578358" indent="-514350">
              <a:buFont typeface="+mj-lt"/>
              <a:buAutoNum type="arabicPeriod"/>
            </a:pPr>
            <a:endParaRPr lang="cs-CZ" sz="1800" dirty="0" smtClean="0"/>
          </a:p>
          <a:p>
            <a:pPr marL="578358" indent="-514350">
              <a:buFont typeface="+mj-lt"/>
              <a:buAutoNum type="arabicPeriod"/>
            </a:pPr>
            <a:endParaRPr lang="cs-CZ" sz="1800" dirty="0" smtClean="0"/>
          </a:p>
          <a:p>
            <a:pPr marL="578358" indent="-514350">
              <a:buFont typeface="+mj-lt"/>
              <a:buAutoNum type="arabicPeriod"/>
            </a:pPr>
            <a:endParaRPr lang="cs-CZ" sz="1800" dirty="0" smtClean="0"/>
          </a:p>
          <a:p>
            <a:pPr marL="578358" indent="-514350">
              <a:buFont typeface="+mj-lt"/>
              <a:buAutoNum type="arabicPeriod"/>
            </a:pPr>
            <a:endParaRPr lang="cs-CZ" sz="1800" dirty="0" smtClean="0"/>
          </a:p>
          <a:p>
            <a:pPr marL="578358" indent="-514350">
              <a:buFont typeface="+mj-lt"/>
              <a:buAutoNum type="arabicPeriod"/>
            </a:pPr>
            <a:endParaRPr lang="cs-CZ" sz="1800" dirty="0" smtClean="0"/>
          </a:p>
          <a:p>
            <a:pPr marL="578358" indent="-514350">
              <a:buFont typeface="+mj-lt"/>
              <a:buAutoNum type="arabicPeriod"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/>
          <a:lstStyle/>
          <a:p>
            <a:pPr algn="ctr"/>
            <a:r>
              <a:rPr lang="cs-CZ" b="1" dirty="0" smtClean="0"/>
              <a:t>Křížovka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500430" y="185736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7620" y="185736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4810" y="1857364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0" y="185736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4810" y="2285992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2919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228599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43240" y="228599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00430" y="228599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7620" y="228599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86380" y="185736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29190" y="185736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5762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14810" y="2714620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7233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1514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35795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00076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64357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28638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72000" y="314324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14810" y="3143248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78671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429520" y="271462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14810" y="3571876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86380" y="314324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929190" y="314324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86380" y="357187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929190" y="357187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357187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857620" y="357187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5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71514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357187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214810" y="4000504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50043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85762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92919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57200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28638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64357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00076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42952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072330" y="400050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214810" y="4429132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50043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85762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07167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42886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78605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14324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50043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85762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28638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92919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57200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214810" y="4857760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42886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278605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143240" y="4857760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500430" y="528638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4572000" y="528638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3857620" y="528638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214810" y="5286388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50043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428860" y="528638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786050" y="528638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143240" y="5286388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14324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85762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4214810" y="5715016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4214810" y="6143644"/>
            <a:ext cx="357190" cy="42862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528638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457200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492919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35795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00076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5643570" y="5715016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278605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57200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85762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314324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350043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528638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492919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207167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2428860" y="6143644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528638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492919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57200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100010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135729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171448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564357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6000760" y="4429132"/>
            <a:ext cx="357190" cy="4286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3143240" y="185736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2786050" y="228599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50043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3786182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3500430" y="364331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3143240" y="407194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571472" y="442913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2000232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000232" y="528638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2643174" y="571501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1571604" y="614364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285688" y="1071546"/>
            <a:ext cx="885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Tajenka: </a:t>
            </a:r>
            <a:r>
              <a:rPr lang="cs-CZ" sz="2000" dirty="0" smtClean="0"/>
              <a:t>„Hudba je lékem na ………….  ….……“</a:t>
            </a:r>
            <a:r>
              <a:rPr lang="cs-CZ" sz="1600" i="1" dirty="0" smtClean="0"/>
              <a:t>(</a:t>
            </a:r>
            <a:r>
              <a:rPr lang="cs-CZ" sz="1600" i="1" dirty="0" err="1" smtClean="0"/>
              <a:t>Quintus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Flaccus</a:t>
            </a:r>
            <a:r>
              <a:rPr lang="cs-CZ" sz="1600" i="1" dirty="0" smtClean="0"/>
              <a:t> Horatius)</a:t>
            </a:r>
            <a:endParaRPr lang="cs-CZ" sz="1600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1800" dirty="0" smtClean="0"/>
              <a:t>[1]</a:t>
            </a:r>
            <a:r>
              <a:rPr lang="cs-CZ" sz="1800" dirty="0" smtClean="0"/>
              <a:t> </a:t>
            </a:r>
            <a:r>
              <a:rPr lang="en-US" sz="1800" dirty="0" smtClean="0"/>
              <a:t>		</a:t>
            </a:r>
            <a:r>
              <a:rPr lang="cs-CZ" sz="1800" dirty="0" smtClean="0"/>
              <a:t>CHARALAMBIDIS, </a:t>
            </a:r>
            <a:r>
              <a:rPr lang="cs-CZ" sz="1800" dirty="0" err="1" smtClean="0"/>
              <a:t>Alexandros</a:t>
            </a:r>
            <a:r>
              <a:rPr lang="cs-CZ" sz="1800" dirty="0" smtClean="0"/>
              <a:t>, Jiří PILKA a Zbyněk CÍSAŘ. Hudební </a:t>
            </a:r>
            <a:r>
              <a:rPr lang="en-US" sz="1800" dirty="0" smtClean="0"/>
              <a:t> 	</a:t>
            </a:r>
            <a:r>
              <a:rPr lang="cs-CZ" sz="1800" dirty="0" smtClean="0"/>
              <a:t>výchova pro 9. ročník základní školy.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SPN - </a:t>
            </a:r>
            <a:r>
              <a:rPr lang="en-US" sz="1800" dirty="0" smtClean="0"/>
              <a:t>	</a:t>
            </a:r>
            <a:r>
              <a:rPr lang="cs-CZ" sz="1800" dirty="0" smtClean="0"/>
              <a:t>pedagogické nakladatelství, 1998, s. 10</a:t>
            </a:r>
            <a:r>
              <a:rPr lang="en-US" sz="1800" dirty="0" smtClean="0"/>
              <a:t>8</a:t>
            </a:r>
            <a:r>
              <a:rPr lang="cs-CZ" sz="1800" dirty="0" smtClean="0"/>
              <a:t>-1</a:t>
            </a:r>
            <a:r>
              <a:rPr lang="en-US" sz="1800" dirty="0" smtClean="0"/>
              <a:t>10</a:t>
            </a:r>
            <a:r>
              <a:rPr lang="cs-CZ" sz="1800" dirty="0" smtClean="0"/>
              <a:t>. SBN 80-7235-</a:t>
            </a:r>
            <a:r>
              <a:rPr lang="en-US" sz="1800" dirty="0" smtClean="0"/>
              <a:t>	</a:t>
            </a:r>
            <a:r>
              <a:rPr lang="cs-CZ" sz="1800" dirty="0" smtClean="0"/>
              <a:t>012-9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[2]		</a:t>
            </a:r>
            <a:r>
              <a:rPr lang="en-US" sz="1800" dirty="0" err="1" smtClean="0"/>
              <a:t>Arakain</a:t>
            </a:r>
            <a:r>
              <a:rPr lang="en-US" sz="1800" dirty="0" smtClean="0"/>
              <a:t>. In: Wikipedia: the free encyclopedia [online]. San 	Francisco (CA): Wikimedia Foundation, 2006 [cit. 2013-03-28]. 	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http://cs.wikipedia.org/wiki/Arakain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[3]		</a:t>
            </a:r>
            <a:r>
              <a:rPr lang="en-US" sz="1800" dirty="0" err="1" smtClean="0"/>
              <a:t>Publicistika</a:t>
            </a:r>
            <a:r>
              <a:rPr lang="en-US" sz="1800" dirty="0" smtClean="0"/>
              <a:t>: </a:t>
            </a:r>
            <a:r>
              <a:rPr lang="en-US" sz="1800" dirty="0" err="1" smtClean="0"/>
              <a:t>Aleš</a:t>
            </a:r>
            <a:r>
              <a:rPr lang="en-US" sz="1800" dirty="0" smtClean="0"/>
              <a:t> </a:t>
            </a:r>
            <a:r>
              <a:rPr lang="en-US" sz="1800" dirty="0" err="1" smtClean="0"/>
              <a:t>Brichta</a:t>
            </a:r>
            <a:r>
              <a:rPr lang="en-US" sz="1800" dirty="0" smtClean="0"/>
              <a:t>: </a:t>
            </a:r>
            <a:r>
              <a:rPr lang="en-US" sz="1800" dirty="0" err="1" smtClean="0"/>
              <a:t>Arakain</a:t>
            </a:r>
            <a:r>
              <a:rPr lang="en-US" sz="1800" dirty="0" smtClean="0"/>
              <a:t>? </a:t>
            </a:r>
            <a:r>
              <a:rPr lang="en-US" sz="1800" dirty="0" err="1" smtClean="0"/>
              <a:t>Ani</a:t>
            </a:r>
            <a:r>
              <a:rPr lang="en-US" sz="1800" dirty="0" smtClean="0"/>
              <a:t> </a:t>
            </a:r>
            <a:r>
              <a:rPr lang="en-US" sz="1800" dirty="0" err="1" smtClean="0"/>
              <a:t>náhodou</a:t>
            </a:r>
            <a:r>
              <a:rPr lang="en-US" sz="1800" dirty="0" smtClean="0"/>
              <a:t>!. Muzikus.cz: 	</a:t>
            </a:r>
            <a:r>
              <a:rPr lang="en-US" sz="1800" dirty="0" err="1" smtClean="0"/>
              <a:t>Hudební</a:t>
            </a:r>
            <a:r>
              <a:rPr lang="en-US" sz="1800" dirty="0" smtClean="0"/>
              <a:t> </a:t>
            </a:r>
            <a:r>
              <a:rPr lang="en-US" sz="1800" dirty="0" err="1" smtClean="0"/>
              <a:t>portál</a:t>
            </a:r>
            <a:r>
              <a:rPr lang="en-US" sz="1800" dirty="0" smtClean="0"/>
              <a:t> [online]. 2007 [cit. 2013-03-28].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http://www.muzikus.cz/publicistika/Ales-Brichta-Arakain-Ani-	nahodou~29~kveten~2007/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1337</TotalTime>
  <Words>347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ANOTACE</vt:lpstr>
      <vt:lpstr>Novoromantismus</vt:lpstr>
      <vt:lpstr>Heavy metal</vt:lpstr>
      <vt:lpstr>Arakain</vt:lpstr>
      <vt:lpstr>Hudební ukázky</vt:lpstr>
      <vt:lpstr>Křížovka</vt:lpstr>
      <vt:lpstr>Křížovka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144</cp:revision>
  <dcterms:created xsi:type="dcterms:W3CDTF">2013-03-22T14:03:19Z</dcterms:created>
  <dcterms:modified xsi:type="dcterms:W3CDTF">2013-05-28T18:18:46Z</dcterms:modified>
</cp:coreProperties>
</file>