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0" r:id="rId3"/>
    <p:sldId id="261" r:id="rId4"/>
    <p:sldId id="270" r:id="rId5"/>
    <p:sldId id="271" r:id="rId6"/>
    <p:sldId id="272" r:id="rId7"/>
    <p:sldId id="273" r:id="rId8"/>
    <p:sldId id="274" r:id="rId9"/>
    <p:sldId id="275" r:id="rId10"/>
    <p:sldId id="259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75" autoAdjust="0"/>
  </p:normalViewPr>
  <p:slideViewPr>
    <p:cSldViewPr>
      <p:cViewPr>
        <p:scale>
          <a:sx n="80" d="100"/>
          <a:sy n="80" d="100"/>
        </p:scale>
        <p:origin x="-2418" y="-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456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77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78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2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16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13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9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46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8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6047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Geometrie, Informace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17– 19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let, 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Číslicově řízené</a:t>
            </a:r>
            <a:r>
              <a:rPr lang="cs-CZ" sz="2400" b="1" dirty="0" smtClean="0"/>
              <a:t> </a:t>
            </a:r>
            <a:r>
              <a:rPr lang="cs-CZ" sz="2400" b="1" dirty="0" smtClean="0"/>
              <a:t>stroje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VY_32_INOVACE_39_779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chemeClr val="accent2">
                  <a:lumMod val="75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Definice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tx1"/>
                </a:solidFill>
              </a:rPr>
              <a:t>Číslicově </a:t>
            </a:r>
            <a:r>
              <a:rPr lang="cs-CZ" sz="2400" b="1" dirty="0">
                <a:solidFill>
                  <a:schemeClr val="tx1"/>
                </a:solidFill>
              </a:rPr>
              <a:t>řízené stroje ( CNC )</a:t>
            </a:r>
            <a:r>
              <a:rPr lang="cs-CZ" sz="2400" dirty="0">
                <a:solidFill>
                  <a:schemeClr val="tx1"/>
                </a:solidFill>
              </a:rPr>
              <a:t> – jsou charakteristické tím, že ovládání všech funkcí stroje je prováděno výhradně řídícím systémem stroje pomocí programu. </a:t>
            </a: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Pojem </a:t>
            </a:r>
            <a:r>
              <a:rPr lang="cs-CZ" sz="2400" b="1" dirty="0">
                <a:solidFill>
                  <a:schemeClr val="tx1"/>
                </a:solidFill>
              </a:rPr>
              <a:t>CNC</a:t>
            </a:r>
            <a:r>
              <a:rPr lang="cs-CZ" sz="2400" dirty="0">
                <a:solidFill>
                  <a:schemeClr val="tx1"/>
                </a:solidFill>
              </a:rPr>
              <a:t> (</a:t>
            </a:r>
            <a:r>
              <a:rPr lang="cs-CZ" sz="2400" dirty="0" err="1">
                <a:solidFill>
                  <a:schemeClr val="tx1"/>
                </a:solidFill>
              </a:rPr>
              <a:t>Computer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Numerical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Control</a:t>
            </a:r>
            <a:r>
              <a:rPr lang="cs-CZ" sz="2400" dirty="0">
                <a:solidFill>
                  <a:schemeClr val="tx1"/>
                </a:solidFill>
              </a:rPr>
              <a:t>) značí:</a:t>
            </a: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Počítačem ( číslicově ) řízený stroj </a:t>
            </a: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endParaRPr lang="cs-CZ" sz="2400" dirty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Stroje jsou „pružné“, lze je rychle přizpůsobit obdobné výrobě a pracují v automatizovaném cyklu.</a:t>
            </a: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3384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Rozdělení CNC obráběcích strojů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</a:rPr>
              <a:t>CNC </a:t>
            </a:r>
            <a:r>
              <a:rPr lang="cs-CZ" sz="2400" b="1" dirty="0">
                <a:solidFill>
                  <a:schemeClr val="tx1"/>
                </a:solidFill>
              </a:rPr>
              <a:t>soustruhy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CNC frézky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CNC brusky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CNC obráběcí stroje na výrobu ozubení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CNC obráběcí centra a stavebnicové stroje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CNC stroje pro elektrojiskrové obrábění, elektrojiskrové řezání drátem, laserové </a:t>
            </a:r>
            <a:r>
              <a:rPr lang="cs-CZ" sz="2400" dirty="0" smtClean="0">
                <a:solidFill>
                  <a:schemeClr val="tx1"/>
                </a:solidFill>
              </a:rPr>
              <a:t>řezání</a:t>
            </a:r>
          </a:p>
          <a:p>
            <a:pPr algn="l">
              <a:lnSpc>
                <a:spcPct val="80000"/>
              </a:lnSpc>
            </a:pPr>
            <a:endParaRPr lang="cs-CZ" sz="2400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b="1" dirty="0" err="1">
                <a:solidFill>
                  <a:schemeClr val="tx1"/>
                </a:solidFill>
              </a:rPr>
              <a:t>jednoprofesní</a:t>
            </a:r>
            <a:r>
              <a:rPr lang="cs-CZ" sz="2400" b="1" dirty="0">
                <a:solidFill>
                  <a:schemeClr val="tx1"/>
                </a:solidFill>
              </a:rPr>
              <a:t> –</a:t>
            </a:r>
            <a:r>
              <a:rPr lang="cs-CZ" sz="2400" dirty="0">
                <a:solidFill>
                  <a:schemeClr val="tx1"/>
                </a:solidFill>
              </a:rPr>
              <a:t> pouze pro jeden druh práce ( soustružení)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b="1" dirty="0" err="1">
                <a:solidFill>
                  <a:schemeClr val="tx1"/>
                </a:solidFill>
              </a:rPr>
              <a:t>víceprofesní</a:t>
            </a:r>
            <a:r>
              <a:rPr lang="cs-CZ" sz="2400" b="1" dirty="0">
                <a:solidFill>
                  <a:schemeClr val="tx1"/>
                </a:solidFill>
              </a:rPr>
              <a:t> –</a:t>
            </a:r>
            <a:r>
              <a:rPr lang="cs-CZ" sz="2400" dirty="0">
                <a:solidFill>
                  <a:schemeClr val="tx1"/>
                </a:solidFill>
              </a:rPr>
              <a:t> mohou vykonávat různé operace ( CNC centra )</a:t>
            </a:r>
          </a:p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218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Schéma CNC obráběcích strojů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49" y="1876210"/>
            <a:ext cx="5112991" cy="397966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91440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Výbuch 2 16"/>
          <p:cNvSpPr/>
          <p:nvPr/>
        </p:nvSpPr>
        <p:spPr>
          <a:xfrm>
            <a:off x="2437902" y="2190056"/>
            <a:ext cx="3934298" cy="21750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80000"/>
              </a:lnSpc>
              <a:buFont typeface="Arial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3579" y="3110344"/>
            <a:ext cx="2310954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CNC STROJ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0781" y="1556792"/>
            <a:ext cx="1075615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Počítač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55656" y="1052736"/>
            <a:ext cx="2811732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Informace – </a:t>
            </a:r>
            <a:r>
              <a:rPr lang="cs-CZ" sz="2400" dirty="0" smtClean="0"/>
              <a:t>program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40974" y="1496223"/>
            <a:ext cx="1845826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Řídící </a:t>
            </a:r>
            <a:r>
              <a:rPr lang="cs-CZ" sz="2400" dirty="0" smtClean="0"/>
              <a:t>obvody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3960" y="3448169"/>
            <a:ext cx="1829925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Interpolátory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68895" y="2420886"/>
            <a:ext cx="181395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Čtecí </a:t>
            </a:r>
            <a:r>
              <a:rPr lang="cs-CZ" sz="2400" dirty="0" smtClean="0"/>
              <a:t>zařízení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2420887"/>
            <a:ext cx="2679773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Porovnávací </a:t>
            </a:r>
            <a:r>
              <a:rPr lang="cs-CZ" sz="2400" dirty="0" smtClean="0"/>
              <a:t>obvody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0500" y="3433510"/>
            <a:ext cx="3045449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Přizpůsobovací </a:t>
            </a:r>
            <a:r>
              <a:rPr lang="cs-CZ" sz="2400" dirty="0" smtClean="0"/>
              <a:t>obvody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6400" y="5233118"/>
            <a:ext cx="270740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Odměřovací </a:t>
            </a:r>
            <a:r>
              <a:rPr lang="cs-CZ" sz="2400" dirty="0" smtClean="0"/>
              <a:t>zařízení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67388" y="1575355"/>
            <a:ext cx="15243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Rám </a:t>
            </a:r>
            <a:r>
              <a:rPr lang="cs-CZ" sz="2400" dirty="0" smtClean="0"/>
              <a:t>stroje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33426" y="4365104"/>
            <a:ext cx="189885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Pohony </a:t>
            </a:r>
            <a:r>
              <a:rPr lang="cs-CZ" sz="2400" dirty="0" smtClean="0"/>
              <a:t>stroje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24348" y="4293096"/>
            <a:ext cx="2479077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Konstrukční </a:t>
            </a:r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76974" y="5279813"/>
            <a:ext cx="2528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Zásobníky </a:t>
            </a:r>
            <a:r>
              <a:rPr lang="cs-CZ" sz="2400" dirty="0" smtClean="0"/>
              <a:t>nástrojů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4612474"/>
            <a:ext cx="173932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Příslušenství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424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4" grpId="0" animBg="1"/>
      <p:bldP spid="5" grpId="0" animBg="1"/>
      <p:bldP spid="6" grpId="0" animBg="1"/>
      <p:bldP spid="14" grpId="0" animBg="1"/>
      <p:bldP spid="16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- Geometrické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Popisují dráhy nástroje, které jsou dány rozměrem obráběné součásti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Způsob obrábění, příjezdy a odjezdy nástroje.</a:t>
            </a:r>
          </a:p>
          <a:p>
            <a:pPr marL="342900" indent="-342900" algn="l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Jde o popis drah v kartézských souřadnicích.</a:t>
            </a:r>
          </a:p>
          <a:p>
            <a:pPr marL="342900" indent="-342900" algn="l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V programu je popis uveden v osách X/Z u soustruhu, v osách X/Y/Z u frézky. (často i v dalších osách)  </a:t>
            </a:r>
          </a:p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82454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 Technologické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Stanovují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technologii obrábění z hlediska řezných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podmínek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algn="l"/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914400" lvl="1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rgbClr val="0D0D0D"/>
                </a:solidFill>
              </a:rPr>
              <a:t>Otáčky vřetene		S </a:t>
            </a:r>
          </a:p>
          <a:p>
            <a:pPr marL="914400" lvl="1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Posuv – řezná rychlost	F </a:t>
            </a:r>
          </a:p>
          <a:p>
            <a:pPr marL="914400" lvl="1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Hloubka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třísky</a:t>
            </a:r>
          </a:p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2702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 Pomocné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916831"/>
            <a:ext cx="8229600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Jsou to informace, povely pro určité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pomocné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funkce.</a:t>
            </a:r>
          </a:p>
          <a:p>
            <a:pPr marL="457200" indent="-457200" algn="l">
              <a:buFont typeface="Courier New" pitchFamily="49" charset="0"/>
              <a:buChar char="o"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914400" lvl="1" indent="-457200" algn="l">
              <a:buFont typeface="Courier New" pitchFamily="49" charset="0"/>
              <a:buChar char="o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Zapnutí chlazení</a:t>
            </a:r>
          </a:p>
          <a:p>
            <a:pPr marL="914400" lvl="1" indent="-457200" algn="l">
              <a:buFont typeface="Courier New" pitchFamily="49" charset="0"/>
              <a:buChar char="o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Směr otáček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vřetene</a:t>
            </a:r>
          </a:p>
          <a:p>
            <a:pPr marL="914400" lvl="1" indent="-457200" algn="l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Zapnutí mazání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/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506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632848" cy="1938992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</a:t>
            </a:r>
          </a:p>
          <a:p>
            <a:endParaRPr lang="cs-CZ" sz="2000" dirty="0"/>
          </a:p>
          <a:p>
            <a:r>
              <a:rPr lang="cs-CZ" sz="2000" dirty="0" smtClean="0"/>
              <a:t>Co znamená CNC</a:t>
            </a:r>
          </a:p>
          <a:p>
            <a:r>
              <a:rPr lang="cs-CZ" sz="2000" dirty="0" smtClean="0"/>
              <a:t>Základní rozdělení CNC strojů</a:t>
            </a:r>
          </a:p>
          <a:p>
            <a:r>
              <a:rPr lang="cs-CZ" sz="2000" dirty="0" smtClean="0"/>
              <a:t>Co jsou informace technologické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0952" y="2393148"/>
            <a:ext cx="657571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Základy CNC obráběcích strojů</a:t>
            </a:r>
          </a:p>
          <a:p>
            <a:r>
              <a:rPr lang="cs-CZ" sz="2000" dirty="0" smtClean="0"/>
              <a:t>Vlastimil Bartoš, Mojmír Král, Roman Minárik, Miloslav Štulpa</a:t>
            </a:r>
          </a:p>
          <a:p>
            <a:r>
              <a:rPr lang="cs-CZ" sz="2000" dirty="0" smtClean="0"/>
              <a:t>FRAGMENT  Pujmanové 1220, 140 00 Praha 4.</a:t>
            </a:r>
          </a:p>
          <a:p>
            <a:r>
              <a:rPr lang="cs-CZ" sz="2000" dirty="0" smtClean="0"/>
              <a:t>ISBN 80-7200-296-3</a:t>
            </a:r>
          </a:p>
          <a:p>
            <a:endParaRPr lang="cs-CZ" sz="2000" dirty="0" smtClean="0"/>
          </a:p>
          <a:p>
            <a:r>
              <a:rPr lang="cs-CZ" sz="2000" b="1" dirty="0" smtClean="0"/>
              <a:t>CNC  Obráběcí stroje a jejich programování</a:t>
            </a:r>
          </a:p>
          <a:p>
            <a:r>
              <a:rPr lang="cs-CZ" sz="2000" dirty="0" smtClean="0"/>
              <a:t>Miloslav Štulpa</a:t>
            </a:r>
          </a:p>
          <a:p>
            <a:r>
              <a:rPr lang="cs-CZ" sz="2000" dirty="0" smtClean="0"/>
              <a:t>BEN – technická literatura, Praha </a:t>
            </a:r>
          </a:p>
          <a:p>
            <a:r>
              <a:rPr lang="cs-CZ" sz="2000" dirty="0" smtClean="0"/>
              <a:t>ISBN 978- 80-7300-207-7</a:t>
            </a:r>
          </a:p>
          <a:p>
            <a:r>
              <a:rPr lang="cs-CZ" sz="2000" dirty="0" smtClean="0"/>
              <a:t>Str.10, obr.1 </a:t>
            </a:r>
          </a:p>
        </p:txBody>
      </p:sp>
    </p:spTree>
    <p:extLst>
      <p:ext uri="{BB962C8B-B14F-4D97-AF65-F5344CB8AC3E}">
        <p14:creationId xmlns:p14="http://schemas.microsoft.com/office/powerpoint/2010/main" val="41546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920</TotalTime>
  <Words>430</Words>
  <Application>Microsoft Office PowerPoint</Application>
  <PresentationFormat>Předvádění na obrazovce (4:3)</PresentationFormat>
  <Paragraphs>135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68</cp:revision>
  <dcterms:created xsi:type="dcterms:W3CDTF">2010-11-01T23:40:31Z</dcterms:created>
  <dcterms:modified xsi:type="dcterms:W3CDTF">2013-05-28T22:43:03Z</dcterms:modified>
</cp:coreProperties>
</file>