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Konektory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1.2.20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25. 3. 2013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definuje pojem koherence textu  a její prostředky.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Konektory</a:t>
                      </a:r>
                      <a:r>
                        <a:rPr lang="cs-CZ" sz="900" baseline="0" dirty="0" smtClean="0">
                          <a:effectLst/>
                        </a:rPr>
                        <a:t> jako základní prostředky textové návaznosti. Jejich druhy a užití v textu.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určená jako podpora výkladu o prostředcích textové návaznosti. Může sloužit</a:t>
                      </a:r>
                      <a:r>
                        <a:rPr lang="cs-CZ" sz="900" baseline="0" dirty="0" smtClean="0">
                          <a:effectLst/>
                        </a:rPr>
                        <a:t> i jako podklad samostudia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osvědčila, žáci na konci hodiny vysvětlili podstatu konektorů, jejich funkci v textu a jejich druhy.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Konektory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Podstata konektorů a jejich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konektory = jazykové prostředky sloužící k </a:t>
            </a:r>
          </a:p>
          <a:p>
            <a:pPr>
              <a:buNone/>
            </a:pPr>
            <a:r>
              <a:rPr lang="cs-CZ" dirty="0" smtClean="0"/>
              <a:t>vytváření textové návaznosti</a:t>
            </a:r>
          </a:p>
          <a:p>
            <a:r>
              <a:rPr lang="cs-CZ" dirty="0" smtClean="0"/>
              <a:t>funkce konektorů - navazovací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konektorů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připojovací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tvaroslovné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skladební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Připojovací 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nejčastěji spojovací výrazy</a:t>
            </a:r>
          </a:p>
          <a:p>
            <a:r>
              <a:rPr lang="cs-CZ" dirty="0" smtClean="0"/>
              <a:t>spojky a některá příslovce</a:t>
            </a:r>
          </a:p>
          <a:p>
            <a:r>
              <a:rPr lang="cs-CZ" dirty="0" smtClean="0"/>
              <a:t>někdy i částice</a:t>
            </a:r>
          </a:p>
          <a:p>
            <a:r>
              <a:rPr lang="cs-CZ" dirty="0" smtClean="0"/>
              <a:t>spojení částí textu přes hranice sousedních</a:t>
            </a:r>
          </a:p>
          <a:p>
            <a:pPr>
              <a:buNone/>
            </a:pPr>
            <a:r>
              <a:rPr lang="cs-CZ" dirty="0" smtClean="0"/>
              <a:t>výpovědí i rozsáhlejších částí textu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Vyjádření významových vztahů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odporovací</a:t>
            </a:r>
          </a:p>
          <a:p>
            <a:r>
              <a:rPr lang="cs-CZ" dirty="0" smtClean="0"/>
              <a:t>vysvětlovací</a:t>
            </a:r>
          </a:p>
          <a:p>
            <a:r>
              <a:rPr lang="cs-CZ" dirty="0" smtClean="0"/>
              <a:t>důsledkový</a:t>
            </a:r>
          </a:p>
          <a:p>
            <a:r>
              <a:rPr lang="cs-CZ" dirty="0" smtClean="0"/>
              <a:t>slučovací</a:t>
            </a:r>
          </a:p>
          <a:p>
            <a:r>
              <a:rPr lang="cs-CZ" dirty="0" smtClean="0"/>
              <a:t>příčinný/důvodový</a:t>
            </a:r>
          </a:p>
          <a:p>
            <a:r>
              <a:rPr lang="cs-CZ" dirty="0" smtClean="0"/>
              <a:t>stupňovací</a:t>
            </a:r>
          </a:p>
          <a:p>
            <a:r>
              <a:rPr lang="cs-CZ" dirty="0" smtClean="0"/>
              <a:t>vylučovací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i="1" dirty="0" smtClean="0"/>
              <a:t>Novým přírůstkem naší chovné stanice se stal</a:t>
            </a:r>
          </a:p>
          <a:p>
            <a:pPr>
              <a:buNone/>
            </a:pPr>
            <a:r>
              <a:rPr lang="cs-CZ" i="1" dirty="0" smtClean="0"/>
              <a:t>sameček Noe z </a:t>
            </a:r>
            <a:r>
              <a:rPr lang="cs-CZ" i="1" dirty="0" smtClean="0"/>
              <a:t>Indie. Má </a:t>
            </a:r>
            <a:r>
              <a:rPr lang="cs-CZ" i="1" dirty="0" smtClean="0"/>
              <a:t>prvotřídní </a:t>
            </a:r>
            <a:r>
              <a:rPr lang="cs-CZ" i="1" dirty="0" smtClean="0"/>
              <a:t>rodokmen</a:t>
            </a:r>
            <a:r>
              <a:rPr lang="cs-CZ" i="1" dirty="0" smtClean="0"/>
              <a:t>. </a:t>
            </a:r>
            <a:endParaRPr lang="cs-CZ" i="1" dirty="0" smtClean="0"/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Navíc</a:t>
            </a:r>
            <a:r>
              <a:rPr lang="cs-CZ" i="1" dirty="0" smtClean="0"/>
              <a:t> </a:t>
            </a:r>
            <a:r>
              <a:rPr lang="cs-CZ" i="1" dirty="0" smtClean="0"/>
              <a:t>si ho naše fenky okamžitě </a:t>
            </a:r>
            <a:r>
              <a:rPr lang="cs-CZ" i="1" dirty="0" smtClean="0"/>
              <a:t>zamilovaly</a:t>
            </a:r>
            <a:r>
              <a:rPr lang="cs-CZ" i="1" dirty="0" smtClean="0"/>
              <a:t>. </a:t>
            </a:r>
          </a:p>
          <a:p>
            <a:r>
              <a:rPr lang="cs-CZ" i="1" dirty="0" smtClean="0"/>
              <a:t>Na návštěvníky naší výletní lodi čeká zajímavé</a:t>
            </a:r>
          </a:p>
          <a:p>
            <a:pPr>
              <a:buNone/>
            </a:pPr>
            <a:r>
              <a:rPr lang="cs-CZ" i="1" dirty="0" smtClean="0"/>
              <a:t>překvapení. Lodní kuchař jim </a:t>
            </a:r>
            <a:r>
              <a:rPr lang="cs-CZ" i="1" dirty="0" smtClean="0">
                <a:solidFill>
                  <a:srgbClr val="FF0000"/>
                </a:solidFill>
              </a:rPr>
              <a:t>totiž</a:t>
            </a:r>
            <a:r>
              <a:rPr lang="cs-CZ" i="1" dirty="0" smtClean="0"/>
              <a:t> přímo na </a:t>
            </a:r>
            <a:r>
              <a:rPr lang="cs-CZ" i="1" dirty="0" smtClean="0"/>
              <a:t>palubě </a:t>
            </a:r>
          </a:p>
          <a:p>
            <a:pPr>
              <a:buNone/>
            </a:pPr>
            <a:r>
              <a:rPr lang="cs-CZ" i="1" dirty="0" smtClean="0"/>
              <a:t>připraví </a:t>
            </a:r>
            <a:r>
              <a:rPr lang="cs-CZ" i="1" dirty="0" smtClean="0"/>
              <a:t>svoji specialitu.</a:t>
            </a:r>
          </a:p>
          <a:p>
            <a:r>
              <a:rPr lang="cs-CZ" i="1" dirty="0" smtClean="0"/>
              <a:t>Moje úsudky nejsou vždy spolehlivé. Jsem již </a:t>
            </a:r>
          </a:p>
          <a:p>
            <a:pPr>
              <a:buNone/>
            </a:pPr>
            <a:r>
              <a:rPr lang="cs-CZ" i="1" dirty="0" smtClean="0"/>
              <a:t>několik let mimo praxi. </a:t>
            </a:r>
            <a:r>
              <a:rPr lang="cs-CZ" i="1" dirty="0" smtClean="0">
                <a:solidFill>
                  <a:srgbClr val="FF0000"/>
                </a:solidFill>
              </a:rPr>
              <a:t>Proto</a:t>
            </a:r>
            <a:r>
              <a:rPr lang="cs-CZ" i="1" dirty="0" smtClean="0"/>
              <a:t> mne potěší, když máte </a:t>
            </a:r>
          </a:p>
          <a:p>
            <a:pPr>
              <a:buNone/>
            </a:pPr>
            <a:r>
              <a:rPr lang="cs-CZ" i="1" dirty="0" smtClean="0"/>
              <a:t>stejný názor.</a:t>
            </a:r>
            <a:endParaRPr lang="cs-CZ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Tvaroslovné 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slovesné a pádové koncovky</a:t>
            </a:r>
          </a:p>
          <a:p>
            <a:r>
              <a:rPr lang="cs-CZ" dirty="0" smtClean="0"/>
              <a:t>koncovky ukazující na skutečnost, že je</a:t>
            </a:r>
          </a:p>
          <a:p>
            <a:pPr>
              <a:buNone/>
            </a:pPr>
            <a:r>
              <a:rPr lang="cs-CZ" dirty="0" smtClean="0"/>
              <a:t>výpověď součástí kontextu</a:t>
            </a:r>
          </a:p>
          <a:p>
            <a:r>
              <a:rPr lang="cs-CZ" dirty="0" smtClean="0"/>
              <a:t>souvislost s tím, jak jsou v průběhu jazykového</a:t>
            </a:r>
          </a:p>
          <a:p>
            <a:pPr>
              <a:buNone/>
            </a:pPr>
            <a:r>
              <a:rPr lang="cs-CZ" dirty="0" smtClean="0"/>
              <a:t>projevu opakovaně pojmenovávány tytéž nebo </a:t>
            </a:r>
          </a:p>
          <a:p>
            <a:pPr>
              <a:buNone/>
            </a:pPr>
            <a:r>
              <a:rPr lang="cs-CZ" dirty="0" smtClean="0"/>
              <a:t>různé osoby, věci, vlastnosti…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Tři dívky se sešl</a:t>
            </a:r>
            <a:r>
              <a:rPr lang="cs-CZ" i="1" dirty="0" smtClean="0">
                <a:solidFill>
                  <a:srgbClr val="FF0000"/>
                </a:solidFill>
              </a:rPr>
              <a:t>y</a:t>
            </a:r>
            <a:r>
              <a:rPr lang="cs-CZ" i="1" dirty="0" smtClean="0"/>
              <a:t> na náměstí. Nejmladší byl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r>
              <a:rPr lang="cs-CZ" i="1" dirty="0" smtClean="0"/>
              <a:t>Amélie. Nejstarší pak měl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 již </a:t>
            </a:r>
            <a:r>
              <a:rPr lang="cs-CZ" i="1" dirty="0" smtClean="0"/>
              <a:t>18 </a:t>
            </a:r>
            <a:r>
              <a:rPr lang="cs-CZ" i="1" dirty="0" smtClean="0"/>
              <a:t>let – byla </a:t>
            </a:r>
          </a:p>
          <a:p>
            <a:pPr>
              <a:buNone/>
            </a:pPr>
            <a:r>
              <a:rPr lang="cs-CZ" i="1" dirty="0" smtClean="0"/>
              <a:t>to Rút. </a:t>
            </a:r>
            <a:r>
              <a:rPr lang="cs-CZ" i="1" dirty="0" smtClean="0">
                <a:solidFill>
                  <a:srgbClr val="FF0000"/>
                </a:solidFill>
              </a:rPr>
              <a:t>Ta</a:t>
            </a:r>
            <a:r>
              <a:rPr lang="cs-CZ" i="1" dirty="0" smtClean="0"/>
              <a:t> prostřední přišl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 nejpozději.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Skladební 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nejčastěji kontextově podmíněné nevyjádření </a:t>
            </a:r>
          </a:p>
          <a:p>
            <a:pPr>
              <a:buNone/>
            </a:pPr>
            <a:r>
              <a:rPr lang="cs-CZ" dirty="0" smtClean="0"/>
              <a:t>(vypuštění) větného členu nebo jeho části = </a:t>
            </a:r>
          </a:p>
          <a:p>
            <a:pPr>
              <a:buNone/>
            </a:pPr>
            <a:r>
              <a:rPr lang="cs-CZ" dirty="0" smtClean="0"/>
              <a:t>elipsa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Oba muži byli stejně staří. Jeden (muž)  však</a:t>
            </a:r>
          </a:p>
          <a:p>
            <a:pPr>
              <a:buNone/>
            </a:pPr>
            <a:r>
              <a:rPr lang="cs-CZ" i="1" dirty="0" smtClean="0"/>
              <a:t>na svůj věk zdaleka nevypadal. Ten druhý (muž) </a:t>
            </a:r>
          </a:p>
          <a:p>
            <a:pPr>
              <a:buNone/>
            </a:pPr>
            <a:r>
              <a:rPr lang="cs-CZ" i="1" dirty="0" smtClean="0"/>
              <a:t>naopak vypadal o několik let starší.</a:t>
            </a:r>
          </a:p>
          <a:p>
            <a:r>
              <a:rPr lang="cs-CZ" i="1" dirty="0" smtClean="0"/>
              <a:t>Jeli jsme opět na dovolenou. A s námi (jeli) i </a:t>
            </a:r>
          </a:p>
          <a:p>
            <a:pPr>
              <a:buNone/>
            </a:pPr>
            <a:r>
              <a:rPr lang="cs-CZ" i="1" dirty="0" smtClean="0"/>
              <a:t>naši sousedé </a:t>
            </a:r>
            <a:r>
              <a:rPr lang="cs-CZ" i="1" dirty="0" err="1" smtClean="0"/>
              <a:t>Mařánkovi</a:t>
            </a:r>
            <a:r>
              <a:rPr lang="cs-CZ" i="1" dirty="0" smtClean="0"/>
              <a:t>. Cesta byl dlouhá. </a:t>
            </a:r>
          </a:p>
          <a:p>
            <a:pPr>
              <a:buNone/>
            </a:pPr>
            <a:r>
              <a:rPr lang="cs-CZ" i="1" dirty="0" smtClean="0"/>
              <a:t>Klikatila se (cesta) horskými hřebeny.    </a:t>
            </a:r>
            <a:endParaRPr lang="cs-CZ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3.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2002, 285 s. ISBN 80-723-5191-5. </a:t>
            </a:r>
          </a:p>
          <a:p>
            <a:r>
              <a:rPr lang="cs-CZ" sz="2000" dirty="0" smtClean="0"/>
              <a:t>MARTINEC, Ivo, Jana Marie TUŠKOVÁ a Ludmila ZIMOVÁ. 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ISBN 978-807-2387-793.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419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Konektory</vt:lpstr>
      <vt:lpstr>Podstata konektorů a jejich funkce</vt:lpstr>
      <vt:lpstr>Druhy konektorů</vt:lpstr>
      <vt:lpstr>Připojovací konektory</vt:lpstr>
      <vt:lpstr>Vyjádření významových vztahů</vt:lpstr>
      <vt:lpstr>Příklady</vt:lpstr>
      <vt:lpstr>Tvaroslovné konektory</vt:lpstr>
      <vt:lpstr>Příklady</vt:lpstr>
      <vt:lpstr>Skladební konektory</vt:lpstr>
      <vt:lpstr>Příklady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2013-04-06T10:50:14Z</dcterms:modified>
</cp:coreProperties>
</file>