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B4487F-842E-45D0-8EDF-35377A3CB333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AE6705-E68D-4F27-96C4-35D471ABC8D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E6705-E68D-4F27-96C4-35D471ABC8D2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E6705-E68D-4F27-96C4-35D471ABC8D2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E6705-E68D-4F27-96C4-35D471ABC8D2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E6705-E68D-4F27-96C4-35D471ABC8D2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E6705-E68D-4F27-96C4-35D471ABC8D2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E6705-E68D-4F27-96C4-35D471ABC8D2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E6705-E68D-4F27-96C4-35D471ABC8D2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7CED3-6165-4F93-AC01-A70D9EA9BFFE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E3BCB-3FF4-4E43-ABB8-76B23B916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929A19-4A6A-42F7-A436-B4043327100C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9FE9BD-DCBF-460C-A5E7-B09243AAD1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690CA-005F-4080-A339-49F0EECFA73E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76140D-9AAC-4EEA-A79E-5C99A1F16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C2FA1A-ABE8-45AE-93EB-A74AC14FCB3A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688C9-4D89-4605-B595-7CDEB9425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D2431-BAAA-4EEA-B1AC-362EBF972C96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CC426-EBDC-40F0-AA19-CEE8559D00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6F3C9-1DF8-477A-AB9F-5AA48EB37A44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E7DB-47BF-4911-94A6-3FAD5B98FF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15A27-DD2B-491E-A761-FBCEFC41823D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0ACD8-98A3-45AF-9E61-38D7EEC0E5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A03D8-12E8-4E31-BFB5-0CA10D9ACB78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F5D41-E6ED-45FB-8149-58E6567C0B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0256E-95ED-4564-AD42-76DF4A6DA611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69B12-CE1F-41FB-85E5-98F64208EA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69335-D14F-4A21-A435-8D3F81FF7081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2841C-ADF3-461F-958A-6617ABC862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DEC67-E0DF-47DE-8634-2E37B19178DF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5E267-202B-42BC-A15F-6364C36E6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633391-8760-4B99-B800-A3D597F262FE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2AFB14B-5329-465F-A4E4-B4B1C65002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9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12"/>
          <p:cNvGraphicFramePr>
            <a:graphicFrameLocks/>
          </p:cNvGraphicFramePr>
          <p:nvPr/>
        </p:nvGraphicFramePr>
        <p:xfrm>
          <a:off x="1258888" y="1716088"/>
          <a:ext cx="6096000" cy="5465794"/>
        </p:xfrm>
        <a:graphic>
          <a:graphicData uri="http://schemas.openxmlformats.org/drawingml/2006/table">
            <a:tbl>
              <a:tblPr firstRow="1" firstCol="1" bandRow="1"/>
              <a:tblGrid>
                <a:gridCol w="2241306"/>
                <a:gridCol w="3854694"/>
              </a:tblGrid>
              <a:tr h="426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přílohy: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VY_32_INOVACE_13_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Przymiotnik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ćwiczenia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</a:tr>
              <a:tr h="426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</a:rPr>
                        <a:t>Mgr.Beata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Tomanek</a:t>
                      </a: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</a:tr>
              <a:tr h="426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Polský jazyk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</a:tr>
              <a:tr h="426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Třída: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5.třída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</a:tr>
              <a:tr h="490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Šablona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III/2 Inovace a zkvalitnění výuky prostřednictvím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</a:tr>
              <a:tr h="4381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 zařazení do výuky a zapsání do třídní knihy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6.6.2011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</a:tr>
              <a:tr h="426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Jazyk: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Polština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</a:tr>
              <a:tr h="490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 a 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je určen k procvičování přídavných jmen.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</a:tr>
              <a:tr h="426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Druh učebního materiálu: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r>
                        <a:rPr lang="cs-CZ" sz="1400" smtClean="0">
                          <a:effectLst/>
                        </a:rPr>
                        <a:t>PowerPoint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</a:tr>
              <a:tr h="426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Očekávaný výstup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Skloňuje</a:t>
                      </a:r>
                      <a:r>
                        <a:rPr lang="cs-CZ" sz="1400" baseline="0" dirty="0" smtClean="0">
                          <a:effectLst/>
                        </a:rPr>
                        <a:t> a stupňuje přídavná jména.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</a:tr>
              <a:tr h="823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Využité materiály: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Obrázky byly použity z </a:t>
                      </a:r>
                      <a:r>
                        <a:rPr lang="cs-CZ" sz="1400" dirty="0" smtClean="0">
                          <a:effectLst/>
                        </a:rPr>
                        <a:t>klipartu</a:t>
                      </a:r>
                      <a:r>
                        <a:rPr lang="cs-CZ" sz="1400" baseline="0" dirty="0" smtClean="0">
                          <a:effectLst/>
                        </a:rPr>
                        <a:t> www.office.</a:t>
                      </a:r>
                      <a:r>
                        <a:rPr lang="cs-CZ" sz="1400" baseline="0" dirty="0" err="1" smtClean="0">
                          <a:effectLst/>
                        </a:rPr>
                        <a:t>microsoft.com</a:t>
                      </a:r>
                      <a:endParaRPr lang="cs-CZ" sz="14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1100" dirty="0" smtClean="0">
                          <a:effectLst/>
                        </a:rPr>
                        <a:t>BOCHENEK, Jolanta; ZAWADZKA, Jolanta. </a:t>
                      </a:r>
                      <a:r>
                        <a:rPr lang="pl-PL" sz="1100" i="1" dirty="0" smtClean="0">
                          <a:effectLst/>
                        </a:rPr>
                        <a:t>Język polski </a:t>
                      </a:r>
                      <a:r>
                        <a:rPr lang="pl-PL" sz="1100" dirty="0" smtClean="0">
                          <a:effectLst/>
                        </a:rPr>
                        <a:t>. Goleszów : Wydawnictwo Innowacje, 1996. Części mowy, s. 67-72.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5" marR="68585" marT="0" marB="0"/>
                </a:tc>
              </a:tr>
            </a:tbl>
          </a:graphicData>
        </a:graphic>
      </p:graphicFrame>
      <p:pic>
        <p:nvPicPr>
          <p:cNvPr id="3112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663575"/>
            <a:ext cx="4260850" cy="10414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113" name="TextovéPole 1"/>
          <p:cNvSpPr txBox="1">
            <a:spLocks noChangeArrowheads="1"/>
          </p:cNvSpPr>
          <p:nvPr/>
        </p:nvSpPr>
        <p:spPr bwMode="auto">
          <a:xfrm>
            <a:off x="5867400" y="663575"/>
            <a:ext cx="273685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/>
              <a:t>Základní škola a Mateřská škola s pol. jaz. vyuč. Bukovec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16632"/>
            <a:ext cx="8229600" cy="308376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600" dirty="0" err="1" smtClean="0"/>
              <a:t>Przymiotnik</a:t>
            </a:r>
            <a:r>
              <a:rPr lang="cs-CZ" sz="6600" dirty="0" smtClean="0"/>
              <a:t> - </a:t>
            </a:r>
            <a:r>
              <a:rPr lang="cs-CZ" sz="6600" dirty="0" err="1" smtClean="0"/>
              <a:t>ćwiczenia</a:t>
            </a:r>
            <a:endParaRPr lang="cs-CZ" sz="6600" dirty="0"/>
          </a:p>
        </p:txBody>
      </p:sp>
      <p:sp>
        <p:nvSpPr>
          <p:cNvPr id="4099" name="Podnadpis 2"/>
          <p:cNvSpPr>
            <a:spLocks noGrp="1"/>
          </p:cNvSpPr>
          <p:nvPr>
            <p:ph type="subTitle" idx="1"/>
          </p:nvPr>
        </p:nvSpPr>
        <p:spPr>
          <a:xfrm>
            <a:off x="1371600" y="3332163"/>
            <a:ext cx="6400800" cy="1752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026" name="Picture 2" descr="C:\Users\Beata Tomanek\AppData\Local\Microsoft\Windows\Temporary Internet Files\Content.IE5\9UM0LBCQ\MC9003503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4365625"/>
            <a:ext cx="1816100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Beata Tomanek\AppData\Local\Microsoft\Windows\Temporary Internet Files\Content.IE5\9UM0LBCQ\MC9004343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59563" y="4508500"/>
            <a:ext cx="1371600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Beata Tomanek\AppData\Local\Microsoft\Windows\Temporary Internet Files\Content.IE5\QS7TZTQ2\MC9002310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1688" y="4365625"/>
            <a:ext cx="2422525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W </a:t>
            </a:r>
            <a:r>
              <a:rPr lang="cs-CZ" sz="2000" dirty="0" err="1" smtClean="0"/>
              <a:t>podanym</a:t>
            </a:r>
            <a:r>
              <a:rPr lang="cs-CZ" sz="2000" dirty="0" smtClean="0"/>
              <a:t> </a:t>
            </a:r>
            <a:r>
              <a:rPr lang="cs-CZ" sz="2000" dirty="0" err="1" smtClean="0"/>
              <a:t>tekście</a:t>
            </a:r>
            <a:r>
              <a:rPr lang="cs-CZ" sz="2000" dirty="0" smtClean="0"/>
              <a:t> </a:t>
            </a:r>
            <a:r>
              <a:rPr lang="cs-CZ" sz="2000" dirty="0" err="1" smtClean="0"/>
              <a:t>podkreśl</a:t>
            </a:r>
            <a:r>
              <a:rPr lang="cs-CZ" sz="2000" dirty="0" smtClean="0"/>
              <a:t> </a:t>
            </a:r>
            <a:r>
              <a:rPr lang="cs-CZ" sz="2000" dirty="0" err="1" smtClean="0"/>
              <a:t>wyrazy</a:t>
            </a:r>
            <a:r>
              <a:rPr lang="cs-CZ" sz="2000" dirty="0" smtClean="0"/>
              <a:t> </a:t>
            </a:r>
            <a:r>
              <a:rPr lang="cs-CZ" sz="2000" dirty="0" err="1" smtClean="0"/>
              <a:t>odpowiadaj</a:t>
            </a:r>
            <a:r>
              <a:rPr lang="cs-CZ" sz="2000" dirty="0" err="1" smtClean="0">
                <a:latin typeface="Century Gothic"/>
              </a:rPr>
              <a:t>ące</a:t>
            </a:r>
            <a:r>
              <a:rPr lang="cs-CZ" sz="2000" dirty="0" smtClean="0">
                <a:latin typeface="Century Gothic"/>
              </a:rPr>
              <a:t> na </a:t>
            </a:r>
            <a:r>
              <a:rPr lang="cs-CZ" sz="2000" dirty="0" err="1" smtClean="0">
                <a:latin typeface="Century Gothic"/>
              </a:rPr>
              <a:t>pytanie</a:t>
            </a:r>
            <a:r>
              <a:rPr lang="cs-CZ" sz="2000" dirty="0" smtClean="0">
                <a:latin typeface="Century Gothic"/>
              </a:rPr>
              <a:t> </a:t>
            </a:r>
            <a:r>
              <a:rPr lang="cs-CZ" sz="2000" dirty="0" err="1" smtClean="0">
                <a:latin typeface="Century Gothic"/>
              </a:rPr>
              <a:t>jaki</a:t>
            </a:r>
            <a:r>
              <a:rPr lang="cs-CZ" sz="2000" dirty="0" smtClean="0">
                <a:latin typeface="Century Gothic"/>
              </a:rPr>
              <a:t>? </a:t>
            </a:r>
            <a:r>
              <a:rPr lang="cs-CZ" sz="2000" dirty="0" err="1">
                <a:latin typeface="Century Gothic"/>
              </a:rPr>
              <a:t>j</a:t>
            </a:r>
            <a:r>
              <a:rPr lang="cs-CZ" sz="2000" dirty="0" err="1" smtClean="0">
                <a:latin typeface="Century Gothic"/>
              </a:rPr>
              <a:t>aka</a:t>
            </a:r>
            <a:r>
              <a:rPr lang="cs-CZ" sz="2000" dirty="0" smtClean="0">
                <a:latin typeface="Century Gothic"/>
              </a:rPr>
              <a:t>? </a:t>
            </a:r>
            <a:r>
              <a:rPr lang="cs-CZ" sz="2000" dirty="0" err="1" smtClean="0">
                <a:latin typeface="Century Gothic"/>
              </a:rPr>
              <a:t>jakie</a:t>
            </a:r>
            <a:r>
              <a:rPr lang="cs-CZ" sz="2000" dirty="0" smtClean="0">
                <a:latin typeface="Century Gothic"/>
              </a:rPr>
              <a:t>? Co to za </a:t>
            </a:r>
            <a:r>
              <a:rPr lang="cs-CZ" sz="2000" dirty="0" err="1" smtClean="0">
                <a:latin typeface="Century Gothic"/>
              </a:rPr>
              <a:t>część</a:t>
            </a:r>
            <a:r>
              <a:rPr lang="cs-CZ" sz="2000" dirty="0" smtClean="0">
                <a:latin typeface="Century Gothic"/>
              </a:rPr>
              <a:t> </a:t>
            </a:r>
            <a:r>
              <a:rPr lang="cs-CZ" sz="2000" dirty="0" err="1" smtClean="0">
                <a:latin typeface="Century Gothic"/>
              </a:rPr>
              <a:t>mowy</a:t>
            </a:r>
            <a:r>
              <a:rPr lang="cs-CZ" sz="2000" dirty="0" smtClean="0">
                <a:latin typeface="Century Gothic"/>
              </a:rPr>
              <a:t>?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Chłopcy poszli w kierunku lasu i ujrzeli dwa ogromne ptaszyska. Stały na krótkich nogach wśród rozległego mokradła i patrzyły ciekawie srebrnymi, jakby bezbarwnymi oczyma. Miały długie, potężne dzioby, pod nimi puste worki, a także krótki ogon i różwe pióra.</a:t>
            </a:r>
          </a:p>
          <a:p>
            <a:pPr eaLnBrk="1" hangingPunct="1"/>
            <a:endParaRPr lang="cs-CZ" sz="2400" smtClean="0"/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__________________________________________________________________________________________________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600" dirty="0" err="1" smtClean="0"/>
              <a:t>Podane</a:t>
            </a:r>
            <a:r>
              <a:rPr lang="cs-CZ" sz="1600" dirty="0" smtClean="0"/>
              <a:t> </a:t>
            </a:r>
            <a:r>
              <a:rPr lang="cs-CZ" sz="1600" dirty="0" err="1" smtClean="0"/>
              <a:t>przymiotniki</a:t>
            </a:r>
            <a:r>
              <a:rPr lang="cs-CZ" sz="1600" dirty="0" smtClean="0"/>
              <a:t> </a:t>
            </a:r>
            <a:r>
              <a:rPr lang="cs-CZ" sz="1600" dirty="0" err="1" smtClean="0"/>
              <a:t>wpisz</a:t>
            </a:r>
            <a:r>
              <a:rPr lang="cs-CZ" sz="1600" dirty="0" smtClean="0"/>
              <a:t> do </a:t>
            </a:r>
            <a:r>
              <a:rPr lang="cs-CZ" sz="1600" dirty="0" err="1" smtClean="0"/>
              <a:t>odpowiedniej</a:t>
            </a:r>
            <a:r>
              <a:rPr lang="cs-CZ" sz="1600" dirty="0" smtClean="0"/>
              <a:t> </a:t>
            </a:r>
            <a:r>
              <a:rPr lang="cs-CZ" sz="1600" dirty="0" err="1" smtClean="0"/>
              <a:t>rubryki</a:t>
            </a:r>
            <a:r>
              <a:rPr lang="cs-CZ" sz="1600" dirty="0" smtClean="0"/>
              <a:t> w tabeli: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err="1" smtClean="0"/>
              <a:t>kwadratowy</a:t>
            </a:r>
            <a:r>
              <a:rPr lang="cs-CZ" sz="1600" dirty="0" smtClean="0"/>
              <a:t>, </a:t>
            </a:r>
            <a:r>
              <a:rPr lang="cs-CZ" sz="1600" dirty="0" err="1" smtClean="0"/>
              <a:t>czerwony</a:t>
            </a:r>
            <a:r>
              <a:rPr lang="cs-CZ" sz="1600" dirty="0" smtClean="0"/>
              <a:t>, </a:t>
            </a:r>
            <a:r>
              <a:rPr lang="cs-CZ" sz="1600" dirty="0" err="1" smtClean="0"/>
              <a:t>wysoki</a:t>
            </a:r>
            <a:r>
              <a:rPr lang="cs-CZ" sz="1600" dirty="0" smtClean="0"/>
              <a:t>, </a:t>
            </a:r>
            <a:r>
              <a:rPr lang="cs-CZ" sz="1600" dirty="0" err="1" smtClean="0"/>
              <a:t>pracowity</a:t>
            </a:r>
            <a:r>
              <a:rPr lang="cs-CZ" sz="1600" dirty="0" smtClean="0"/>
              <a:t>, </a:t>
            </a:r>
            <a:r>
              <a:rPr lang="cs-CZ" sz="1600" dirty="0" err="1" smtClean="0"/>
              <a:t>okr</a:t>
            </a:r>
            <a:r>
              <a:rPr lang="cs-CZ" sz="1600" dirty="0" err="1" smtClean="0">
                <a:latin typeface="Century Gothic"/>
              </a:rPr>
              <a:t>ągły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oszczędny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podłużny</a:t>
            </a:r>
            <a:r>
              <a:rPr lang="cs-CZ" sz="1600" dirty="0" smtClean="0">
                <a:latin typeface="Century Gothic"/>
              </a:rPr>
              <a:t>, jasny, </a:t>
            </a:r>
            <a:r>
              <a:rPr lang="cs-CZ" sz="1600" dirty="0" err="1" smtClean="0">
                <a:latin typeface="Century Gothic"/>
              </a:rPr>
              <a:t>szczupły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trójkątny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otyły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odważny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niski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złoty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kulisty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zgrabny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czarny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sumienny,szary</a:t>
            </a:r>
            <a:r>
              <a:rPr lang="cs-CZ" sz="1600" dirty="0" smtClean="0">
                <a:latin typeface="Century Gothic"/>
              </a:rPr>
              <a:t>, </a:t>
            </a:r>
            <a:r>
              <a:rPr lang="cs-CZ" sz="1600" dirty="0" err="1" smtClean="0">
                <a:latin typeface="Century Gothic"/>
              </a:rPr>
              <a:t>szczery</a:t>
            </a:r>
            <a:endParaRPr lang="cs-CZ" sz="1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288" y="2205038"/>
          <a:ext cx="8229600" cy="4210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914398"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Kształt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przedmiotów</a:t>
                      </a:r>
                      <a:endParaRPr lang="cs-CZ" sz="1800" dirty="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Barwa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przedmiotów</a:t>
                      </a:r>
                      <a:endParaRPr lang="cs-CZ" sz="1800" dirty="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Cechy </a:t>
                      </a:r>
                      <a:r>
                        <a:rPr lang="cs-CZ" sz="1800" dirty="0" err="1" smtClean="0"/>
                        <a:t>zewnętrzne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człowieka</a:t>
                      </a:r>
                      <a:endParaRPr lang="cs-CZ" sz="1800" dirty="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Cechy charakteru </a:t>
                      </a:r>
                      <a:r>
                        <a:rPr lang="cs-CZ" sz="1800" dirty="0" err="1" smtClean="0"/>
                        <a:t>człowieka</a:t>
                      </a:r>
                      <a:endParaRPr lang="cs-CZ" sz="1800" dirty="0"/>
                    </a:p>
                  </a:txBody>
                  <a:tcPr marT="45719" marB="45719"/>
                </a:tc>
              </a:tr>
              <a:tr h="5492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</a:tr>
              <a:tr h="5492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</a:tr>
              <a:tr h="5492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</a:tr>
              <a:tr h="5492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</a:tr>
              <a:tr h="5492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</a:tr>
              <a:tr h="5492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9" marB="4571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9" marB="45719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err="1" smtClean="0"/>
              <a:t>Określ</a:t>
            </a:r>
            <a:r>
              <a:rPr lang="cs-CZ" sz="3200" dirty="0" smtClean="0"/>
              <a:t> </a:t>
            </a:r>
            <a:r>
              <a:rPr lang="cs-CZ" sz="3200" dirty="0" err="1" smtClean="0"/>
              <a:t>materia</a:t>
            </a:r>
            <a:r>
              <a:rPr lang="cs-CZ" sz="3200" dirty="0" err="1" smtClean="0">
                <a:latin typeface="Book Antiqua"/>
              </a:rPr>
              <a:t>ł</a:t>
            </a:r>
            <a:r>
              <a:rPr lang="cs-CZ" sz="3200" dirty="0" smtClean="0">
                <a:latin typeface="Book Antiqua"/>
              </a:rPr>
              <a:t>, </a:t>
            </a:r>
            <a:r>
              <a:rPr lang="cs-CZ" sz="3200" dirty="0" err="1" smtClean="0">
                <a:latin typeface="Book Antiqua"/>
              </a:rPr>
              <a:t>kształt</a:t>
            </a:r>
            <a:r>
              <a:rPr lang="cs-CZ" sz="3200" dirty="0">
                <a:latin typeface="Book Antiqua"/>
              </a:rPr>
              <a:t> </a:t>
            </a:r>
            <a:r>
              <a:rPr lang="cs-CZ" sz="3200" dirty="0" smtClean="0">
                <a:latin typeface="Book Antiqua"/>
              </a:rPr>
              <a:t>i </a:t>
            </a:r>
            <a:r>
              <a:rPr lang="cs-CZ" sz="3200" dirty="0" err="1" smtClean="0">
                <a:latin typeface="Book Antiqua"/>
              </a:rPr>
              <a:t>barwę</a:t>
            </a:r>
            <a:r>
              <a:rPr lang="cs-CZ" sz="3200" dirty="0" smtClean="0">
                <a:latin typeface="Book Antiqua"/>
              </a:rPr>
              <a:t> </a:t>
            </a:r>
            <a:r>
              <a:rPr lang="cs-CZ" sz="3200" dirty="0" err="1" smtClean="0">
                <a:latin typeface="Book Antiqua"/>
              </a:rPr>
              <a:t>następuj</a:t>
            </a:r>
            <a:r>
              <a:rPr lang="cs-CZ" sz="3200" dirty="0" err="1" smtClean="0">
                <a:latin typeface="Century Gothic"/>
              </a:rPr>
              <a:t>ących</a:t>
            </a:r>
            <a:r>
              <a:rPr lang="cs-CZ" sz="3200" dirty="0" smtClean="0">
                <a:latin typeface="Century Gothic"/>
              </a:rPr>
              <a:t> </a:t>
            </a:r>
            <a:r>
              <a:rPr lang="cs-CZ" sz="3200" dirty="0" err="1" smtClean="0">
                <a:latin typeface="Century Gothic"/>
              </a:rPr>
              <a:t>przedmiotów</a:t>
            </a:r>
            <a:endParaRPr lang="cs-CZ" sz="3200" dirty="0"/>
          </a:p>
        </p:txBody>
      </p:sp>
      <p:pic>
        <p:nvPicPr>
          <p:cNvPr id="2050" name="Picture 2" descr="C:\Users\Beata Tomanek\AppData\Local\Microsoft\Windows\Temporary Internet Files\Content.IE5\9UM0LBCQ\MC900437042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11188" y="1844675"/>
            <a:ext cx="1714500" cy="1714500"/>
          </a:xfrm>
          <a:noFill/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71775" y="2133600"/>
            <a:ext cx="37449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Piłka ______________________________________________________________</a:t>
            </a:r>
          </a:p>
        </p:txBody>
      </p:sp>
      <p:pic>
        <p:nvPicPr>
          <p:cNvPr id="2051" name="Picture 3" descr="C:\Users\Beata Tomanek\AppData\Local\Microsoft\Windows\Temporary Internet Files\Content.IE5\QS7TZTQ2\MC90043264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7670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43213" y="4508500"/>
            <a:ext cx="38163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Ksi</a:t>
            </a:r>
            <a:r>
              <a:rPr lang="cs-CZ">
                <a:latin typeface="Century Gothic" pitchFamily="34" charset="0"/>
              </a:rPr>
              <a:t>ążka</a:t>
            </a:r>
          </a:p>
          <a:p>
            <a:r>
              <a:rPr lang="cs-CZ">
                <a:latin typeface="Century Gothic" pitchFamily="34" charset="0"/>
              </a:rPr>
              <a:t>______________________________________________________________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Podane</a:t>
            </a:r>
            <a:r>
              <a:rPr lang="cs-CZ" dirty="0" smtClean="0"/>
              <a:t> </a:t>
            </a:r>
            <a:r>
              <a:rPr lang="cs-CZ" dirty="0" err="1" smtClean="0"/>
              <a:t>przymiotmiki</a:t>
            </a:r>
            <a:r>
              <a:rPr lang="cs-CZ" dirty="0" smtClean="0"/>
              <a:t> </a:t>
            </a:r>
            <a:r>
              <a:rPr lang="cs-CZ" dirty="0" err="1" smtClean="0"/>
              <a:t>uszereguj</a:t>
            </a:r>
            <a:r>
              <a:rPr lang="cs-CZ" dirty="0" smtClean="0"/>
              <a:t> parami: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750" y="1844675"/>
          <a:ext cx="8229600" cy="6762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67627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Dobry, </a:t>
                      </a:r>
                      <a:r>
                        <a:rPr lang="cs-CZ" sz="1800" dirty="0" err="1" smtClean="0"/>
                        <a:t>smaczny</a:t>
                      </a:r>
                      <a:r>
                        <a:rPr lang="cs-CZ" sz="1800" dirty="0" smtClean="0"/>
                        <a:t>, </a:t>
                      </a:r>
                      <a:r>
                        <a:rPr lang="cs-CZ" sz="1800" dirty="0" err="1" smtClean="0"/>
                        <a:t>ubogi</a:t>
                      </a:r>
                      <a:r>
                        <a:rPr lang="cs-CZ" sz="1800" dirty="0" smtClean="0"/>
                        <a:t>, </a:t>
                      </a:r>
                      <a:r>
                        <a:rPr lang="cs-CZ" sz="1800" dirty="0" err="1" smtClean="0"/>
                        <a:t>znakomity</a:t>
                      </a:r>
                      <a:r>
                        <a:rPr lang="cs-CZ" sz="1800" dirty="0" smtClean="0"/>
                        <a:t>, </a:t>
                      </a:r>
                      <a:r>
                        <a:rPr lang="cs-CZ" sz="1800" dirty="0" err="1" smtClean="0"/>
                        <a:t>śliczny</a:t>
                      </a:r>
                      <a:r>
                        <a:rPr lang="cs-CZ" sz="1800" dirty="0" smtClean="0"/>
                        <a:t>, </a:t>
                      </a:r>
                      <a:r>
                        <a:rPr lang="cs-CZ" sz="1800" dirty="0" err="1" smtClean="0"/>
                        <a:t>wyborny</a:t>
                      </a:r>
                      <a:r>
                        <a:rPr lang="cs-CZ" sz="1800" dirty="0" smtClean="0"/>
                        <a:t>, </a:t>
                      </a:r>
                      <a:r>
                        <a:rPr lang="cs-CZ" sz="1800" dirty="0" err="1" smtClean="0">
                          <a:latin typeface="Book Antiqua"/>
                        </a:rPr>
                        <a:t>ładny</a:t>
                      </a:r>
                      <a:r>
                        <a:rPr lang="cs-CZ" sz="1800" dirty="0" smtClean="0">
                          <a:latin typeface="Book Antiqua"/>
                        </a:rPr>
                        <a:t>, </a:t>
                      </a:r>
                      <a:r>
                        <a:rPr lang="cs-CZ" sz="1800" dirty="0" err="1" smtClean="0">
                          <a:latin typeface="Book Antiqua"/>
                        </a:rPr>
                        <a:t>nędzny</a:t>
                      </a:r>
                      <a:r>
                        <a:rPr lang="cs-CZ" sz="1800" dirty="0" smtClean="0">
                          <a:latin typeface="Book Antiqua"/>
                        </a:rPr>
                        <a:t>,</a:t>
                      </a:r>
                      <a:r>
                        <a:rPr lang="cs-CZ" sz="1800" baseline="0" dirty="0" smtClean="0">
                          <a:latin typeface="Book Antiqua"/>
                        </a:rPr>
                        <a:t> </a:t>
                      </a:r>
                      <a:r>
                        <a:rPr lang="cs-CZ" sz="1800" baseline="0" dirty="0" err="1" smtClean="0">
                          <a:latin typeface="Book Antiqua"/>
                        </a:rPr>
                        <a:t>duży</a:t>
                      </a:r>
                      <a:r>
                        <a:rPr lang="cs-CZ" sz="1800" baseline="0" dirty="0" smtClean="0">
                          <a:latin typeface="Book Antiqua"/>
                        </a:rPr>
                        <a:t>, </a:t>
                      </a:r>
                      <a:r>
                        <a:rPr lang="cs-CZ" sz="1800" baseline="0" dirty="0" err="1" smtClean="0">
                          <a:latin typeface="Book Antiqua"/>
                        </a:rPr>
                        <a:t>utalentowany</a:t>
                      </a:r>
                      <a:r>
                        <a:rPr lang="cs-CZ" sz="1800" baseline="0" dirty="0" smtClean="0">
                          <a:latin typeface="Book Antiqua"/>
                        </a:rPr>
                        <a:t>, </a:t>
                      </a:r>
                      <a:r>
                        <a:rPr lang="cs-CZ" sz="1800" baseline="0" dirty="0" err="1" smtClean="0">
                          <a:latin typeface="Book Antiqua"/>
                        </a:rPr>
                        <a:t>olbrzymi</a:t>
                      </a:r>
                      <a:r>
                        <a:rPr lang="cs-CZ" sz="1800" baseline="0" dirty="0" smtClean="0">
                          <a:latin typeface="Book Antiqua"/>
                        </a:rPr>
                        <a:t>, </a:t>
                      </a:r>
                      <a:r>
                        <a:rPr lang="cs-CZ" sz="1800" baseline="0" dirty="0" err="1" smtClean="0">
                          <a:latin typeface="Book Antiqua"/>
                        </a:rPr>
                        <a:t>zdolny</a:t>
                      </a:r>
                      <a:endParaRPr lang="cs-CZ" sz="1800" dirty="0"/>
                    </a:p>
                  </a:txBody>
                  <a:tcPr marT="45693" marB="45693"/>
                </a:tc>
              </a:tr>
            </a:tbl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3213100"/>
            <a:ext cx="7704137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 </a:t>
            </a:r>
            <a:r>
              <a:rPr lang="cs-CZ" dirty="0" err="1" smtClean="0"/>
              <a:t>podanych</a:t>
            </a:r>
            <a:r>
              <a:rPr lang="cs-CZ" dirty="0" smtClean="0"/>
              <a:t> </a:t>
            </a:r>
            <a:r>
              <a:rPr lang="cs-CZ" dirty="0" err="1" smtClean="0"/>
              <a:t>rzeczowników</a:t>
            </a:r>
            <a:r>
              <a:rPr lang="cs-CZ" dirty="0" smtClean="0"/>
              <a:t> </a:t>
            </a:r>
            <a:r>
              <a:rPr lang="cs-CZ" dirty="0" err="1" smtClean="0"/>
              <a:t>dopisz</a:t>
            </a:r>
            <a:r>
              <a:rPr lang="cs-CZ" dirty="0" smtClean="0"/>
              <a:t> </a:t>
            </a:r>
            <a:r>
              <a:rPr lang="cs-CZ" dirty="0" err="1" smtClean="0"/>
              <a:t>odpowiednie</a:t>
            </a:r>
            <a:r>
              <a:rPr lang="cs-CZ" dirty="0" smtClean="0"/>
              <a:t> </a:t>
            </a:r>
            <a:r>
              <a:rPr lang="cs-CZ" dirty="0" err="1" smtClean="0"/>
              <a:t>przymiotniki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6525" indent="0" eaLnBrk="1" hangingPunct="1">
              <a:buFont typeface="Wingdings 2" pitchFamily="18" charset="2"/>
              <a:buNone/>
            </a:pPr>
            <a:r>
              <a:rPr lang="cs-CZ" smtClean="0"/>
              <a:t>pies _____________  trawa________________</a:t>
            </a:r>
          </a:p>
          <a:p>
            <a:pPr marL="136525" indent="0" eaLnBrk="1" hangingPunct="1">
              <a:buFont typeface="Wingdings 2" pitchFamily="18" charset="2"/>
              <a:buNone/>
            </a:pPr>
            <a:r>
              <a:rPr lang="cs-CZ" smtClean="0"/>
              <a:t>serce____________   samolot______________</a:t>
            </a:r>
          </a:p>
          <a:p>
            <a:pPr marL="136525" indent="0" eaLnBrk="1" hangingPunct="1">
              <a:buFont typeface="Wingdings 2" pitchFamily="18" charset="2"/>
              <a:buNone/>
            </a:pPr>
            <a:r>
              <a:rPr lang="cs-CZ" smtClean="0"/>
              <a:t>kolacja__________    oko__________________</a:t>
            </a:r>
          </a:p>
          <a:p>
            <a:pPr marL="136525" indent="0" eaLnBrk="1" hangingPunct="1">
              <a:buFont typeface="Wingdings 2" pitchFamily="18" charset="2"/>
              <a:buNone/>
            </a:pPr>
            <a:r>
              <a:rPr lang="cs-CZ" smtClean="0"/>
              <a:t>ogród___________    siostra________________</a:t>
            </a:r>
          </a:p>
          <a:p>
            <a:pPr marL="136525" indent="0" eaLnBrk="1" hangingPunct="1">
              <a:buFont typeface="Wingdings 2" pitchFamily="18" charset="2"/>
              <a:buNone/>
            </a:pPr>
            <a:r>
              <a:rPr lang="cs-CZ" smtClean="0"/>
              <a:t>drzewo__________   dom__________________</a:t>
            </a:r>
          </a:p>
        </p:txBody>
      </p:sp>
      <p:pic>
        <p:nvPicPr>
          <p:cNvPr id="3074" name="Picture 2" descr="C:\Users\Beata Tomanek\AppData\Local\Microsoft\Windows\Temporary Internet Files\Content.IE5\247NOLBR\MC9002372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4221163"/>
            <a:ext cx="1790700" cy="2122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Beata Tomanek\AppData\Local\Microsoft\Windows\Temporary Internet Files\Content.IE5\QS7TZTQ2\MC9003444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00338" y="5086350"/>
            <a:ext cx="180975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Beata Tomanek\AppData\Local\Microsoft\Windows\Temporary Internet Files\Content.IE5\247NOLBR\MC9002149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05463" y="4611688"/>
            <a:ext cx="2065337" cy="173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Utwórz</a:t>
            </a:r>
            <a:r>
              <a:rPr lang="cs-CZ" dirty="0" smtClean="0"/>
              <a:t> </a:t>
            </a:r>
            <a:r>
              <a:rPr lang="cs-CZ" dirty="0" err="1" smtClean="0"/>
              <a:t>l.m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mały harcerz - ___________________________</a:t>
            </a:r>
          </a:p>
          <a:p>
            <a:pPr eaLnBrk="1" hangingPunct="1"/>
            <a:r>
              <a:rPr lang="cs-CZ" smtClean="0"/>
              <a:t>kolorowa piłka - __________________________</a:t>
            </a:r>
          </a:p>
          <a:p>
            <a:pPr eaLnBrk="1" hangingPunct="1"/>
            <a:r>
              <a:rPr lang="cs-CZ" smtClean="0"/>
              <a:t>zręczny piłkarz - __________________________</a:t>
            </a:r>
          </a:p>
          <a:p>
            <a:pPr eaLnBrk="1" hangingPunct="1"/>
            <a:r>
              <a:rPr lang="cs-CZ" smtClean="0"/>
              <a:t>ciekawa lektura -__________________________</a:t>
            </a:r>
          </a:p>
          <a:p>
            <a:pPr eaLnBrk="1" hangingPunct="1"/>
            <a:r>
              <a:rPr lang="cs-CZ" smtClean="0"/>
              <a:t>smaczny kotlet -___________________________</a:t>
            </a:r>
          </a:p>
          <a:p>
            <a:pPr eaLnBrk="1" hangingPunct="1"/>
            <a:r>
              <a:rPr lang="cs-CZ" smtClean="0"/>
              <a:t>dobry nauczyciel - _________________________</a:t>
            </a:r>
          </a:p>
          <a:p>
            <a:pPr eaLnBrk="1" hangingPunct="1"/>
            <a:r>
              <a:rPr lang="cs-CZ" smtClean="0"/>
              <a:t>pilny naukowiec - _________________________ </a:t>
            </a:r>
          </a:p>
          <a:p>
            <a:pPr eaLnBrk="1" hangingPunct="1"/>
            <a:endParaRPr lang="cs-CZ" smtClean="0"/>
          </a:p>
        </p:txBody>
      </p:sp>
      <p:pic>
        <p:nvPicPr>
          <p:cNvPr id="4098" name="Picture 2" descr="C:\Users\Beata Tomanek\AppData\Local\Microsoft\Windows\Temporary Internet Files\Content.IE5\9UM0LBCQ\MC9002395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125" y="620713"/>
            <a:ext cx="1776413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Beata Tomanek\AppData\Local\Microsoft\Windows\Temporary Internet Files\Content.IE5\247NOLBR\MC9002324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950" y="33338"/>
            <a:ext cx="10350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Beata Tomanek\AppData\Local\Microsoft\Windows\Temporary Internet Files\Content.IE5\QS7TZTQ2\MC90044035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31113" y="5084763"/>
            <a:ext cx="1468437" cy="146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C:\Users\Beata Tomanek\AppData\Local\Microsoft\Windows\Temporary Internet Files\Content.IE5\QS7TZTQ2\MC9001863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252413" y="5057775"/>
            <a:ext cx="1225551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80</TotalTime>
  <Words>248</Words>
  <Application>Microsoft Office PowerPoint</Application>
  <PresentationFormat>Předvádění na obrazovce (4:3)</PresentationFormat>
  <Paragraphs>63</Paragraphs>
  <Slides>8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Times New Roman</vt:lpstr>
      <vt:lpstr>Century Gothic</vt:lpstr>
      <vt:lpstr>Vrchol</vt:lpstr>
      <vt:lpstr>Snímek 1</vt:lpstr>
      <vt:lpstr>Przymiotnik - ćwiczenia</vt:lpstr>
      <vt:lpstr>W podanym tekście podkreśl wyrazy odpowiadające na pytanie jaki? jaka? jakie? Co to za część mowy?</vt:lpstr>
      <vt:lpstr>Podane przymiotniki wpisz do odpowiedniej rubryki w tabeli:  kwadratowy, czerwony, wysoki, pracowity, okrągły, oszczędny, podłużny, jasny, szczupły, trójkątny, otyły, odważny, niski, złoty, kulisty, zgrabny, czarny, sumienny,szary, szczery</vt:lpstr>
      <vt:lpstr>Określ materiał, kształt i barwę następujących przedmiotów</vt:lpstr>
      <vt:lpstr>Podane przymiotmiki uszereguj parami:</vt:lpstr>
      <vt:lpstr>Do podanych rzeczowników dopisz odpowiednie przymiotniki:</vt:lpstr>
      <vt:lpstr>Utwórz l.m.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Przymiotnik - ćwiczenia</dc:title>
  <dc:creator>Beata Tomanek</dc:creator>
  <cp:lastModifiedBy>šárka</cp:lastModifiedBy>
  <cp:revision>18</cp:revision>
  <dcterms:created xsi:type="dcterms:W3CDTF">2011-06-07T18:13:09Z</dcterms:created>
  <dcterms:modified xsi:type="dcterms:W3CDTF">2013-05-29T07:00:57Z</dcterms:modified>
</cp:coreProperties>
</file>