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4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FF00FF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6DFCB-1A4D-42DB-B8D4-B1BA82A87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2A8C6D-2103-4255-82E7-DB7B72206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5B9F23-8F1B-44D4-B6EB-9625A81B0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99AACF-C0BA-433B-8636-C8BF66BEA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CFB98-DDD7-4E0B-AAE9-547F21AD6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0E274C-E059-4CED-B6E2-825CF2632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571DE-0869-495C-9467-AB1E8EBA0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E67331-F365-45BD-88A7-83E6BAEB7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940CBA-30F4-433E-8530-F688913C6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ABC646-9587-4327-8C88-38CCDB96D1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3E3776-F3AE-4607-A242-8B3DE4674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ED037-24E9-45A0-9604-2238E7B2B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8F27F8A-9102-46ED-BB5A-904FA072B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229600" cy="1858963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60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429000"/>
            <a:ext cx="5976937" cy="990600"/>
          </a:xfrm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835150" y="5156200"/>
            <a:ext cx="5014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VY_32_INOVACE_01_01_místní a světový čas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900" smtClean="0"/>
              <a:t>  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b="1" smtClean="0"/>
              <a:t>V České republice je </a:t>
            </a:r>
            <a:r>
              <a:rPr lang="cs-CZ" sz="2800" b="1" smtClean="0">
                <a:solidFill>
                  <a:srgbClr val="9900FF"/>
                </a:solidFill>
              </a:rPr>
              <a:t>16 hodin</a:t>
            </a:r>
            <a:r>
              <a:rPr lang="cs-CZ" sz="2800" b="1" smtClean="0"/>
              <a:t>. </a:t>
            </a:r>
            <a:br>
              <a:rPr lang="cs-CZ" sz="2800" b="1" smtClean="0"/>
            </a:br>
            <a:r>
              <a:rPr lang="cs-CZ" sz="2800" b="1" smtClean="0"/>
              <a:t>Jaký čas mají v těchto státech světa?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Japonsko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Francie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Norsko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Peru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Itálie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Turecko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Mexiko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Velká Británie</a:t>
            </a:r>
          </a:p>
        </p:txBody>
      </p:sp>
      <p:graphicFrame>
        <p:nvGraphicFramePr>
          <p:cNvPr id="4100" name="Group 4"/>
          <p:cNvGraphicFramePr>
            <a:graphicFrameLocks noGrp="1"/>
          </p:cNvGraphicFramePr>
          <p:nvPr>
            <p:ph sz="quarter" idx="2"/>
          </p:nvPr>
        </p:nvGraphicFramePr>
        <p:xfrm>
          <a:off x="4648200" y="1600200"/>
          <a:ext cx="1508125" cy="4145280"/>
        </p:xfrm>
        <a:graphic>
          <a:graphicData uri="http://schemas.openxmlformats.org/drawingml/2006/table">
            <a:tbl>
              <a:tblPr/>
              <a:tblGrid>
                <a:gridCol w="1508125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20" name="Group 24"/>
          <p:cNvGraphicFramePr>
            <a:graphicFrameLocks noGrp="1"/>
          </p:cNvGraphicFramePr>
          <p:nvPr>
            <p:ph sz="quarter" idx="3"/>
          </p:nvPr>
        </p:nvGraphicFramePr>
        <p:xfrm>
          <a:off x="6443663" y="1628775"/>
          <a:ext cx="1871662" cy="4145280"/>
        </p:xfrm>
        <a:graphic>
          <a:graphicData uri="http://schemas.openxmlformats.org/drawingml/2006/table">
            <a:tbl>
              <a:tblPr/>
              <a:tblGrid>
                <a:gridCol w="1871662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900" smtClean="0"/>
              <a:t>  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b="1" smtClean="0"/>
              <a:t>V České republice je </a:t>
            </a:r>
            <a:r>
              <a:rPr lang="cs-CZ" sz="2800" b="1" smtClean="0">
                <a:solidFill>
                  <a:srgbClr val="9900FF"/>
                </a:solidFill>
              </a:rPr>
              <a:t>12 hodin</a:t>
            </a:r>
            <a:r>
              <a:rPr lang="cs-CZ" sz="2800" b="1" smtClean="0"/>
              <a:t>. </a:t>
            </a:r>
            <a:br>
              <a:rPr lang="cs-CZ" sz="2800" b="1" smtClean="0"/>
            </a:br>
            <a:r>
              <a:rPr lang="cs-CZ" sz="2800" b="1" smtClean="0"/>
              <a:t>Jaký čas mají v těchto státech světa?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Japonsko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Francie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Norsko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Peru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Itálie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Turecko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Mexiko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Velká Británie</a:t>
            </a:r>
          </a:p>
        </p:txBody>
      </p:sp>
      <p:graphicFrame>
        <p:nvGraphicFramePr>
          <p:cNvPr id="4100" name="Group 4"/>
          <p:cNvGraphicFramePr>
            <a:graphicFrameLocks noGrp="1"/>
          </p:cNvGraphicFramePr>
          <p:nvPr>
            <p:ph sz="quarter" idx="2"/>
          </p:nvPr>
        </p:nvGraphicFramePr>
        <p:xfrm>
          <a:off x="4648200" y="1600200"/>
          <a:ext cx="1508125" cy="4145280"/>
        </p:xfrm>
        <a:graphic>
          <a:graphicData uri="http://schemas.openxmlformats.org/drawingml/2006/table">
            <a:tbl>
              <a:tblPr/>
              <a:tblGrid>
                <a:gridCol w="1508125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20" name="Group 24"/>
          <p:cNvGraphicFramePr>
            <a:graphicFrameLocks noGrp="1"/>
          </p:cNvGraphicFramePr>
          <p:nvPr>
            <p:ph sz="quarter" idx="3"/>
          </p:nvPr>
        </p:nvGraphicFramePr>
        <p:xfrm>
          <a:off x="6443663" y="1628775"/>
          <a:ext cx="1871662" cy="4145280"/>
        </p:xfrm>
        <a:graphic>
          <a:graphicData uri="http://schemas.openxmlformats.org/drawingml/2006/table">
            <a:tbl>
              <a:tblPr/>
              <a:tblGrid>
                <a:gridCol w="1871662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13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900" smtClean="0"/>
              <a:t>  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b="1" smtClean="0"/>
              <a:t>V České republice je </a:t>
            </a:r>
            <a:r>
              <a:rPr lang="cs-CZ" sz="2800" b="1" smtClean="0">
                <a:solidFill>
                  <a:srgbClr val="9900FF"/>
                </a:solidFill>
              </a:rPr>
              <a:t>20 hodin</a:t>
            </a:r>
            <a:r>
              <a:rPr lang="cs-CZ" sz="2800" b="1" smtClean="0"/>
              <a:t>. </a:t>
            </a:r>
            <a:br>
              <a:rPr lang="cs-CZ" sz="2800" b="1" smtClean="0"/>
            </a:br>
            <a:r>
              <a:rPr lang="cs-CZ" sz="2800" b="1" smtClean="0"/>
              <a:t>Jaký čas mají v těchto státech světa?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Japonsko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Francie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Norsko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Peru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Itálie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Turecko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Mexiko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Velká Británie</a:t>
            </a:r>
          </a:p>
        </p:txBody>
      </p:sp>
      <p:graphicFrame>
        <p:nvGraphicFramePr>
          <p:cNvPr id="4100" name="Group 4"/>
          <p:cNvGraphicFramePr>
            <a:graphicFrameLocks noGrp="1"/>
          </p:cNvGraphicFramePr>
          <p:nvPr>
            <p:ph sz="quarter" idx="2"/>
          </p:nvPr>
        </p:nvGraphicFramePr>
        <p:xfrm>
          <a:off x="4648200" y="1600200"/>
          <a:ext cx="1508125" cy="4145280"/>
        </p:xfrm>
        <a:graphic>
          <a:graphicData uri="http://schemas.openxmlformats.org/drawingml/2006/table">
            <a:tbl>
              <a:tblPr/>
              <a:tblGrid>
                <a:gridCol w="1508125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20" name="Group 24"/>
          <p:cNvGraphicFramePr>
            <a:graphicFrameLocks noGrp="1"/>
          </p:cNvGraphicFramePr>
          <p:nvPr>
            <p:ph sz="quarter" idx="3"/>
          </p:nvPr>
        </p:nvGraphicFramePr>
        <p:xfrm>
          <a:off x="6443663" y="1628775"/>
          <a:ext cx="1871662" cy="4145280"/>
        </p:xfrm>
        <a:graphic>
          <a:graphicData uri="http://schemas.openxmlformats.org/drawingml/2006/table">
            <a:tbl>
              <a:tblPr/>
              <a:tblGrid>
                <a:gridCol w="1871662"/>
              </a:tblGrid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00FF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21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CC33"/>
                          </a:solidFill>
                          <a:effectLst/>
                          <a:latin typeface="Arial" charset="0"/>
                        </a:rPr>
                        <a:t>19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3CC33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POPIS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místní </a:t>
            </a:r>
            <a:r>
              <a:rPr lang="cs-CZ" dirty="0" smtClean="0"/>
              <a:t>a světový čas</a:t>
            </a:r>
          </a:p>
          <a:p>
            <a:pPr eaLnBrk="1" hangingPunct="1"/>
            <a:r>
              <a:rPr lang="cs-CZ" dirty="0" smtClean="0"/>
              <a:t>Žák </a:t>
            </a:r>
            <a:r>
              <a:rPr lang="cs-CZ" dirty="0" smtClean="0"/>
              <a:t>určuje </a:t>
            </a:r>
            <a:r>
              <a:rPr lang="cs-CZ" dirty="0" smtClean="0"/>
              <a:t>čas – zapíše nejprve do prázdné tabulky. Po kliknutí KONTROLA – objeví se vyplněná tabulka s aktuálním časem.</a:t>
            </a:r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3D4A8"/>
            </a:gs>
            <a:gs pos="12500">
              <a:srgbClr val="21D6E0"/>
            </a:gs>
            <a:gs pos="37500">
              <a:srgbClr val="0087E6"/>
            </a:gs>
            <a:gs pos="50000">
              <a:srgbClr val="005CBF"/>
            </a:gs>
            <a:gs pos="62500">
              <a:srgbClr val="0087E6"/>
            </a:gs>
            <a:gs pos="87500">
              <a:srgbClr val="21D6E0"/>
            </a:gs>
            <a:gs pos="100000">
              <a:srgbClr val="03D4A8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686800" cy="4525963"/>
          </a:xfrm>
        </p:spPr>
        <p:txBody>
          <a:bodyPr/>
          <a:lstStyle/>
          <a:p>
            <a:pPr eaLnBrk="1" hangingPunct="1"/>
            <a:r>
              <a:rPr lang="cs-CZ" sz="1000" smtClean="0"/>
              <a:t>Snímek č. 1a č.3: 13. 04. 2011, [cit. 2011-04-13]. Dostupný z WWW: &lt;http://www.eupenizeskolam.cz/uploads/images/loga/loga_celek.png &gt;. </a:t>
            </a:r>
          </a:p>
          <a:p>
            <a:pPr eaLnBrk="1" hangingPunct="1"/>
            <a:r>
              <a:rPr lang="cs-CZ" sz="1000" smtClean="0"/>
              <a:t>Snímek č. 2: Tabulky dle návrhu autorky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229225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250825" y="2205038"/>
            <a:ext cx="8431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Autorem materiálu a všech jeho částí, není-li uvedeno jinak, je Radoslav Havrda.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108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Výchozí návrh</vt:lpstr>
      <vt:lpstr>ZEMĚPIS  SVĚTA</vt:lpstr>
      <vt:lpstr>   V České republice je 16 hodin.  Jaký čas mají v těchto státech světa?</vt:lpstr>
      <vt:lpstr>   V České republice je 12 hodin.  Jaký čas mají v těchto státech světa?</vt:lpstr>
      <vt:lpstr>   V České republice je 20 hodin.  Jaký čas mají v těchto státech světa?</vt:lpstr>
      <vt:lpstr>POPIS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Pajkrt</dc:creator>
  <cp:lastModifiedBy>expert</cp:lastModifiedBy>
  <cp:revision>19</cp:revision>
  <dcterms:created xsi:type="dcterms:W3CDTF">2011-03-30T15:03:22Z</dcterms:created>
  <dcterms:modified xsi:type="dcterms:W3CDTF">2012-03-14T17:12:29Z</dcterms:modified>
</cp:coreProperties>
</file>