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3" r:id="rId3"/>
    <p:sldId id="260" r:id="rId4"/>
    <p:sldId id="257" r:id="rId5"/>
    <p:sldId id="262" r:id="rId6"/>
    <p:sldId id="261" r:id="rId7"/>
    <p:sldId id="259" r:id="rId8"/>
    <p:sldId id="256" r:id="rId9"/>
    <p:sldId id="271" r:id="rId10"/>
    <p:sldId id="264" r:id="rId11"/>
    <p:sldId id="263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0000"/>
            </a:gs>
            <a:gs pos="39999">
              <a:srgbClr val="C00000"/>
            </a:gs>
            <a:gs pos="70000">
              <a:srgbClr val="FF0000"/>
            </a:gs>
            <a:gs pos="100000">
              <a:srgbClr val="FFC000"/>
            </a:gs>
            <a:gs pos="100000">
              <a:schemeClr val="bg1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14FC79-EDC2-45FE-A432-CA4EE5C0D186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04FC43-03B8-4155-9667-14566EFE5F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gWn91ap99A" TargetMode="External"/><Relationship Id="rId2" Type="http://schemas.openxmlformats.org/officeDocument/2006/relationships/hyperlink" Target="http://yesilcimen.com/aresim/vyd6v9_demokritos_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b/b3/Robert_Boyle_0001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th.nsc.ru/LBRT/g2/pics/lomonosov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7/78/Antoine_laurent_lavoisier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DoH5fPTOfo" TargetMode="External"/><Relationship Id="rId2" Type="http://schemas.openxmlformats.org/officeDocument/2006/relationships/hyperlink" Target="http://upload.wikimedia.org/wikipedia/commons/d/d4/John_Dalton_by_Charles_Turne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eta-synthesis.com/webbook/35_pt/dalton2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4/44/J%C3%B6ns_Jacob_Berzelius_daguerreotyp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ientific-web.com/en/Chemistry/Biographies/images/FriedrichWoehler01.jpg" TargetMode="External"/><Relationship Id="rId2" Type="http://schemas.openxmlformats.org/officeDocument/2006/relationships/hyperlink" Target="http://upload.wikimedia.org/wikipedia/commons/c/c0/Urea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vedsku.cz/wp-content/uploads/alfred_nobel_1885.jpg" TargetMode="External"/><Relationship Id="rId2" Type="http://schemas.openxmlformats.org/officeDocument/2006/relationships/hyperlink" Target="http://www.youtube.com/watch?v=r17czTWHFm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9/9a/NobelP2.png" TargetMode="External"/><Relationship Id="rId4" Type="http://schemas.openxmlformats.org/officeDocument/2006/relationships/hyperlink" Target="http://3.bp.blogspot.com/-LVDasAU3kCI/Tmjdr0D550I/AAAAAAAAAzM/inC4NcI08ck/s1600/nobel-prize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2.bp.blogspot.com/_IfHKdZwDktA/TTaWW_iqgGI/AAAAAAAABuU/1D1zmuVJqA4/s1600/Dmitri+Mendeleev+Image.jpg" TargetMode="External"/><Relationship Id="rId2" Type="http://schemas.openxmlformats.org/officeDocument/2006/relationships/hyperlink" Target="http://3.bp.blogspot.com/_IfHKdZwDktA/TTaWWk0Q9pI/AAAAAAAABuM/1yGjMinAOLU/s1600/Dmitri+Mendeleev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5/55/Mendelejevs_periodiska_system_1871.pn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83761492"/>
              </p:ext>
            </p:extLst>
          </p:nvPr>
        </p:nvGraphicFramePr>
        <p:xfrm>
          <a:off x="428625" y="571500"/>
          <a:ext cx="8358188" cy="3505842"/>
        </p:xfrm>
        <a:graphic>
          <a:graphicData uri="http://schemas.openxmlformats.org/drawingml/2006/table">
            <a:tbl>
              <a:tblPr/>
              <a:tblGrid>
                <a:gridCol w="4006850"/>
                <a:gridCol w="4351338"/>
              </a:tblGrid>
              <a:tr h="184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VY_32_INOVACE_II.CH18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17. 4. 2013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Chemie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Význam chemie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ročník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606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Osobnosti historie chemie I: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vybrané osobnosti historie chemie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objevy.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vybranými osobnostmi historie chemie. K plnému využití učebního materiálu je třeba připojení k internetu, neboť prezentace obsahuje odkazy na obrázky a videa. 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11150">
                <a:tc gridSpan="2"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Eduard Šram.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4857750"/>
            <a:ext cx="54070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6395171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500306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FF00"/>
                </a:solidFill>
              </a:rPr>
              <a:t>Osobnosti historie chemie I</a:t>
            </a:r>
            <a:endParaRPr lang="cs-CZ" sz="5400" b="1" u="sng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u="sng" dirty="0" err="1" smtClean="0">
                <a:solidFill>
                  <a:srgbClr val="FFFF00"/>
                </a:solidFill>
              </a:rPr>
              <a:t>Démokritos</a:t>
            </a:r>
            <a:r>
              <a:rPr lang="cs-CZ" sz="6000" b="1" u="sng" dirty="0" smtClean="0">
                <a:solidFill>
                  <a:srgbClr val="FFFF00"/>
                </a:solidFill>
              </a:rPr>
              <a:t> z Abdér</a:t>
            </a:r>
            <a:br>
              <a:rPr lang="cs-CZ" sz="6000" b="1" u="sng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(asi 460 – 370)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řecký filozof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mimořádně plodný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představa: prázdno a v něm se pohybující nekonečné množství stálých, neměnných a nezničitelných </a:t>
            </a:r>
            <a:r>
              <a:rPr lang="cs-CZ" sz="3600" b="1" u="sng" dirty="0" smtClean="0">
                <a:solidFill>
                  <a:srgbClr val="FFFF00"/>
                </a:solidFill>
              </a:rPr>
              <a:t>atomů</a:t>
            </a:r>
            <a:r>
              <a:rPr lang="cs-CZ" sz="3600" b="1" dirty="0" smtClean="0">
                <a:solidFill>
                  <a:srgbClr val="FFFF00"/>
                </a:solidFill>
              </a:rPr>
              <a:t> tvořících veškeré objekty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názor, že ve vesmíru existuje řada jiných světů, některé mohou být obydlené </a:t>
            </a:r>
          </a:p>
          <a:p>
            <a:r>
              <a:rPr lang="cs-CZ" sz="3600" b="1" u="sng" dirty="0" smtClean="0">
                <a:solidFill>
                  <a:srgbClr val="FFFF00"/>
                </a:solidFill>
                <a:hlinkClick r:id="rId2"/>
              </a:rPr>
              <a:t>podobizna</a:t>
            </a:r>
            <a:r>
              <a:rPr lang="cs-CZ" sz="3600" b="1" u="sng" dirty="0" smtClean="0">
                <a:solidFill>
                  <a:srgbClr val="FFFF00"/>
                </a:solidFill>
              </a:rPr>
              <a:t>, </a:t>
            </a:r>
            <a:r>
              <a:rPr lang="cs-CZ" sz="3600" b="1" u="sng" dirty="0" smtClean="0">
                <a:solidFill>
                  <a:srgbClr val="FFFF00"/>
                </a:solidFill>
                <a:hlinkClick r:id="rId3"/>
              </a:rPr>
              <a:t>život a filozofie</a:t>
            </a:r>
            <a:r>
              <a:rPr lang="cs-CZ" sz="3600" b="1" u="sng" dirty="0" smtClean="0">
                <a:solidFill>
                  <a:srgbClr val="FFFF00"/>
                </a:solidFill>
              </a:rPr>
              <a:t> (video)</a:t>
            </a:r>
          </a:p>
          <a:p>
            <a:endParaRPr lang="cs-CZ" sz="3600" b="1" u="sng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u="sng" dirty="0" smtClean="0">
                <a:solidFill>
                  <a:srgbClr val="FFFF00"/>
                </a:solidFill>
              </a:rPr>
              <a:t>Robert </a:t>
            </a:r>
            <a:r>
              <a:rPr lang="cs-CZ" sz="6000" b="1" u="sng" dirty="0" err="1" smtClean="0">
                <a:solidFill>
                  <a:srgbClr val="FFFF00"/>
                </a:solidFill>
              </a:rPr>
              <a:t>Boyle</a:t>
            </a:r>
            <a:r>
              <a:rPr lang="cs-CZ" sz="6000" b="1" dirty="0" smtClean="0">
                <a:solidFill>
                  <a:srgbClr val="FFFF00"/>
                </a:solidFill>
              </a:rPr>
              <a:t/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(1627 – 1691)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irský chemik, fyzik, </a:t>
            </a:r>
            <a:r>
              <a:rPr lang="cs-CZ" b="1" dirty="0" err="1" smtClean="0">
                <a:solidFill>
                  <a:srgbClr val="FFFF00"/>
                </a:solidFill>
              </a:rPr>
              <a:t>vvynálezce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mimořádně nadaný (v 8 letech uměl řecky a latinsky)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vysvětlil rozdíl mezi pojmy </a:t>
            </a:r>
            <a:r>
              <a:rPr lang="cs-CZ" b="1" u="sng" dirty="0" smtClean="0">
                <a:solidFill>
                  <a:srgbClr val="FFFF00"/>
                </a:solidFill>
              </a:rPr>
              <a:t>prvek, sloučenina a směs</a:t>
            </a:r>
            <a:r>
              <a:rPr lang="cs-CZ" b="1" dirty="0" smtClean="0">
                <a:solidFill>
                  <a:srgbClr val="FFFF00"/>
                </a:solidFill>
              </a:rPr>
              <a:t> (vysvětlete!)</a:t>
            </a:r>
          </a:p>
          <a:p>
            <a:r>
              <a:rPr lang="cs-CZ" b="1" u="sng" dirty="0" err="1" smtClean="0">
                <a:solidFill>
                  <a:srgbClr val="FFFF00"/>
                </a:solidFill>
              </a:rPr>
              <a:t>Boyleův</a:t>
            </a:r>
            <a:r>
              <a:rPr lang="cs-CZ" b="1" u="sng" dirty="0" smtClean="0">
                <a:solidFill>
                  <a:srgbClr val="FFFF00"/>
                </a:solidFill>
              </a:rPr>
              <a:t> zákon</a:t>
            </a:r>
            <a:r>
              <a:rPr lang="cs-CZ" b="1" dirty="0" smtClean="0">
                <a:solidFill>
                  <a:srgbClr val="FFFF00"/>
                </a:solidFill>
              </a:rPr>
              <a:t> – vztah mezi tlakem a objemem plynu při neměnné teplotě</a:t>
            </a:r>
          </a:p>
          <a:p>
            <a:r>
              <a:rPr lang="cs-CZ" b="1" dirty="0" smtClean="0">
                <a:solidFill>
                  <a:srgbClr val="FFFF00"/>
                </a:solidFill>
                <a:hlinkClick r:id="rId2"/>
              </a:rPr>
              <a:t>podobizna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u="sng" dirty="0" err="1" smtClean="0">
                <a:solidFill>
                  <a:srgbClr val="FFFF00"/>
                </a:solidFill>
              </a:rPr>
              <a:t>Michail</a:t>
            </a:r>
            <a:r>
              <a:rPr lang="cs-CZ" sz="5400" b="1" u="sng" dirty="0" smtClean="0">
                <a:solidFill>
                  <a:srgbClr val="FFFF00"/>
                </a:solidFill>
              </a:rPr>
              <a:t> </a:t>
            </a:r>
            <a:r>
              <a:rPr lang="cs-CZ" sz="5400" b="1" u="sng" dirty="0" err="1" smtClean="0">
                <a:solidFill>
                  <a:srgbClr val="FFFF00"/>
                </a:solidFill>
              </a:rPr>
              <a:t>Lomonosov</a:t>
            </a:r>
            <a:r>
              <a:rPr lang="cs-CZ" sz="6000" b="1" u="sng" dirty="0" smtClean="0">
                <a:solidFill>
                  <a:srgbClr val="FFFF00"/>
                </a:solidFill>
              </a:rPr>
              <a:t/>
            </a:r>
            <a:br>
              <a:rPr lang="cs-CZ" sz="6000" b="1" u="sng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(1711 – 1765)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ruský chemik (polyhistor – také umělec, historik, básník, fyzik, překladatel, astronom, geograf...)</a:t>
            </a:r>
          </a:p>
          <a:p>
            <a:r>
              <a:rPr lang="cs-CZ" b="1" dirty="0" err="1" smtClean="0">
                <a:solidFill>
                  <a:srgbClr val="FFFF00"/>
                </a:solidFill>
              </a:rPr>
              <a:t>Lomonosovova</a:t>
            </a:r>
            <a:r>
              <a:rPr lang="cs-CZ" b="1" dirty="0" smtClean="0">
                <a:solidFill>
                  <a:srgbClr val="FFFF00"/>
                </a:solidFill>
              </a:rPr>
              <a:t> univerzita (Moskva)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formulace </a:t>
            </a:r>
            <a:r>
              <a:rPr lang="cs-CZ" b="1" u="sng" dirty="0" smtClean="0">
                <a:solidFill>
                  <a:srgbClr val="FFFF00"/>
                </a:solidFill>
              </a:rPr>
              <a:t>zákona zachování hmotnosti</a:t>
            </a:r>
            <a:r>
              <a:rPr lang="cs-CZ" b="1" dirty="0" smtClean="0">
                <a:solidFill>
                  <a:srgbClr val="FFFF00"/>
                </a:solidFill>
              </a:rPr>
              <a:t>: </a:t>
            </a:r>
            <a:r>
              <a:rPr lang="cs-CZ" b="1" dirty="0" smtClean="0">
                <a:solidFill>
                  <a:srgbClr val="FFFF00"/>
                </a:solidFill>
              </a:rPr>
              <a:t>                               </a:t>
            </a:r>
            <a:r>
              <a:rPr lang="cs-CZ" b="1" i="1" dirty="0" smtClean="0">
                <a:solidFill>
                  <a:srgbClr val="FFFF00"/>
                </a:solidFill>
              </a:rPr>
              <a:t>V </a:t>
            </a:r>
            <a:r>
              <a:rPr lang="cs-CZ" b="1" i="1" dirty="0" smtClean="0">
                <a:solidFill>
                  <a:srgbClr val="FFFF00"/>
                </a:solidFill>
              </a:rPr>
              <a:t>uzavřené soustavě se součet hmotností látek, které vstupují do reakce, rovná součtu hmotností látek, které reakcí vznikají.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představa: podstata tepla spočívá v pohybu částic</a:t>
            </a:r>
          </a:p>
          <a:p>
            <a:r>
              <a:rPr lang="cs-CZ" b="1" dirty="0" smtClean="0">
                <a:solidFill>
                  <a:srgbClr val="FFFF00"/>
                </a:solidFill>
                <a:hlinkClick r:id="rId2"/>
              </a:rPr>
              <a:t>podobizna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u="sng" dirty="0" err="1" smtClean="0">
                <a:solidFill>
                  <a:srgbClr val="FFFF00"/>
                </a:solidFill>
              </a:rPr>
              <a:t>Antoine</a:t>
            </a:r>
            <a:r>
              <a:rPr lang="cs-CZ" sz="5400" b="1" u="sng" dirty="0" smtClean="0">
                <a:solidFill>
                  <a:srgbClr val="FFFF00"/>
                </a:solidFill>
              </a:rPr>
              <a:t> </a:t>
            </a:r>
            <a:r>
              <a:rPr lang="cs-CZ" sz="5400" b="1" u="sng" dirty="0" err="1" smtClean="0">
                <a:solidFill>
                  <a:srgbClr val="FFFF00"/>
                </a:solidFill>
              </a:rPr>
              <a:t>Lavoisier</a:t>
            </a:r>
            <a:r>
              <a:rPr lang="cs-CZ" sz="6000" b="1" u="sng" dirty="0" smtClean="0">
                <a:solidFill>
                  <a:srgbClr val="FFFF00"/>
                </a:solidFill>
              </a:rPr>
              <a:t/>
            </a:r>
            <a:br>
              <a:rPr lang="cs-CZ" sz="6000" b="1" u="sng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(1743 – 1794)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483113"/>
          </a:xfrm>
        </p:spPr>
        <p:txBody>
          <a:bodyPr>
            <a:noAutofit/>
          </a:bodyPr>
          <a:lstStyle/>
          <a:p>
            <a:r>
              <a:rPr lang="cs-CZ" sz="2700" b="1" dirty="0" smtClean="0">
                <a:solidFill>
                  <a:srgbClr val="FFFF00"/>
                </a:solidFill>
              </a:rPr>
              <a:t>francouzský chemik, ekonom, právník</a:t>
            </a:r>
          </a:p>
          <a:p>
            <a:r>
              <a:rPr lang="cs-CZ" sz="2700" b="1" dirty="0" smtClean="0">
                <a:solidFill>
                  <a:srgbClr val="FFFF00"/>
                </a:solidFill>
              </a:rPr>
              <a:t>mimořádně pilný</a:t>
            </a:r>
          </a:p>
          <a:p>
            <a:r>
              <a:rPr lang="cs-CZ" sz="2700" b="1" dirty="0" smtClean="0">
                <a:solidFill>
                  <a:srgbClr val="FFFF00"/>
                </a:solidFill>
              </a:rPr>
              <a:t>jeden ze zakladatelů moderní chemie (též nazýván otcem moderní chemie spolu s Daltonem a </a:t>
            </a:r>
            <a:r>
              <a:rPr lang="cs-CZ" sz="2700" b="1" dirty="0" err="1" smtClean="0">
                <a:solidFill>
                  <a:srgbClr val="FFFF00"/>
                </a:solidFill>
              </a:rPr>
              <a:t>Berzeliem</a:t>
            </a:r>
            <a:r>
              <a:rPr lang="cs-CZ" sz="2700" b="1" dirty="0" smtClean="0">
                <a:solidFill>
                  <a:srgbClr val="FFFF00"/>
                </a:solidFill>
              </a:rPr>
              <a:t> – zakladatel kalorimetrie, termochemie, formuloval zákon zachování hmotnosti nezávisle na </a:t>
            </a:r>
            <a:r>
              <a:rPr lang="cs-CZ" sz="2700" b="1" smtClean="0">
                <a:solidFill>
                  <a:srgbClr val="FFFF00"/>
                </a:solidFill>
              </a:rPr>
              <a:t>Lomonosovi</a:t>
            </a:r>
            <a:r>
              <a:rPr lang="cs-CZ" sz="2700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sz="2700" b="1" dirty="0" smtClean="0">
                <a:solidFill>
                  <a:srgbClr val="FFFF00"/>
                </a:solidFill>
              </a:rPr>
              <a:t>oženil se se svou třináctiletou asistentkou</a:t>
            </a:r>
          </a:p>
          <a:p>
            <a:r>
              <a:rPr lang="cs-CZ" sz="2700" b="1" dirty="0" smtClean="0">
                <a:solidFill>
                  <a:srgbClr val="FFFF00"/>
                </a:solidFill>
              </a:rPr>
              <a:t>popraven gilotinou během Velké francouzská revoluce</a:t>
            </a:r>
          </a:p>
          <a:p>
            <a:r>
              <a:rPr lang="cs-CZ" sz="2700" b="1" dirty="0" smtClean="0">
                <a:solidFill>
                  <a:srgbClr val="FFFF00"/>
                </a:solidFill>
                <a:hlinkClick r:id="rId2"/>
              </a:rPr>
              <a:t>podobizna</a:t>
            </a:r>
            <a:endParaRPr lang="cs-CZ" sz="27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u="sng" dirty="0" smtClean="0">
                <a:solidFill>
                  <a:srgbClr val="FFFF00"/>
                </a:solidFill>
              </a:rPr>
              <a:t>John Dalton</a:t>
            </a:r>
            <a:r>
              <a:rPr lang="cs-CZ" sz="6000" b="1" dirty="0" smtClean="0">
                <a:solidFill>
                  <a:srgbClr val="FFFF00"/>
                </a:solidFill>
              </a:rPr>
              <a:t/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(1779 – 1848)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britský chemik a fyzik, samouk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obhájce atomové teorie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názor: všechny atomy jednoho prvku mají stejnou hmotnost (jednotka </a:t>
            </a:r>
            <a:r>
              <a:rPr lang="cs-CZ" b="1" dirty="0" err="1" smtClean="0">
                <a:solidFill>
                  <a:srgbClr val="FFFF00"/>
                </a:solidFill>
              </a:rPr>
              <a:t>dalton</a:t>
            </a:r>
            <a:r>
              <a:rPr lang="cs-CZ" b="1" dirty="0" smtClean="0">
                <a:solidFill>
                  <a:srgbClr val="FFFF00"/>
                </a:solidFill>
              </a:rPr>
              <a:t> - </a:t>
            </a:r>
            <a:r>
              <a:rPr lang="cs-CZ" b="1" dirty="0" err="1" smtClean="0">
                <a:solidFill>
                  <a:srgbClr val="FFFF00"/>
                </a:solidFill>
              </a:rPr>
              <a:t>Da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fyzika: Daltonův zákon parciálních tlaků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vysvětlil podstatu barvosleposti – na jeho počest pojmenována daltonismus</a:t>
            </a:r>
          </a:p>
          <a:p>
            <a:r>
              <a:rPr lang="cs-CZ" b="1" dirty="0" smtClean="0">
                <a:solidFill>
                  <a:srgbClr val="FFFF00"/>
                </a:solidFill>
                <a:hlinkClick r:id="rId2"/>
              </a:rPr>
              <a:t>podobizna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smtClean="0">
                <a:solidFill>
                  <a:srgbClr val="FFFF00"/>
                </a:solidFill>
                <a:hlinkClick r:id="rId3"/>
              </a:rPr>
              <a:t>život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Daltonova symbolika chemických prvků: </a:t>
            </a:r>
            <a:r>
              <a:rPr lang="cs-CZ" b="1" dirty="0" smtClean="0">
                <a:solidFill>
                  <a:srgbClr val="FFFF00"/>
                </a:solidFill>
                <a:hlinkClick r:id="rId4"/>
              </a:rPr>
              <a:t>obrázek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u="sng" dirty="0" err="1" smtClean="0">
                <a:solidFill>
                  <a:srgbClr val="FFFF00"/>
                </a:solidFill>
              </a:rPr>
              <a:t>Jöns</a:t>
            </a:r>
            <a:r>
              <a:rPr lang="cs-CZ" sz="6000" b="1" u="sng" dirty="0" smtClean="0">
                <a:solidFill>
                  <a:srgbClr val="FFFF00"/>
                </a:solidFill>
              </a:rPr>
              <a:t> </a:t>
            </a:r>
            <a:r>
              <a:rPr lang="cs-CZ" sz="6000" b="1" u="sng" dirty="0" err="1" smtClean="0">
                <a:solidFill>
                  <a:srgbClr val="FFFF00"/>
                </a:solidFill>
              </a:rPr>
              <a:t>Jacob</a:t>
            </a:r>
            <a:r>
              <a:rPr lang="cs-CZ" sz="6000" b="1" u="sng" dirty="0" smtClean="0">
                <a:solidFill>
                  <a:srgbClr val="FFFF00"/>
                </a:solidFill>
              </a:rPr>
              <a:t> </a:t>
            </a:r>
            <a:r>
              <a:rPr lang="cs-CZ" sz="6000" b="1" u="sng" dirty="0" err="1" smtClean="0">
                <a:solidFill>
                  <a:srgbClr val="FFFF00"/>
                </a:solidFill>
              </a:rPr>
              <a:t>Berzelius</a:t>
            </a:r>
            <a:r>
              <a:rPr lang="cs-CZ" sz="6000" b="1" u="sng" dirty="0" smtClean="0">
                <a:solidFill>
                  <a:srgbClr val="FFFF00"/>
                </a:solidFill>
              </a:rPr>
              <a:t> </a:t>
            </a:r>
            <a:r>
              <a:rPr lang="cs-CZ" sz="6000" b="1" dirty="0" smtClean="0">
                <a:solidFill>
                  <a:srgbClr val="FFFF00"/>
                </a:solidFill>
              </a:rPr>
              <a:t/>
            </a:r>
            <a:br>
              <a:rPr lang="cs-CZ" sz="6000" b="1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(1779 – 1848)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300" b="1" dirty="0" smtClean="0">
                <a:solidFill>
                  <a:srgbClr val="FFFF00"/>
                </a:solidFill>
              </a:rPr>
              <a:t>švédský chemik</a:t>
            </a:r>
          </a:p>
          <a:p>
            <a:r>
              <a:rPr lang="cs-CZ" sz="3300" b="1" dirty="0" smtClean="0">
                <a:solidFill>
                  <a:srgbClr val="FFFF00"/>
                </a:solidFill>
              </a:rPr>
              <a:t>vychováván příbuznými (v raném věku ztratil oba rodiče), ve věku 56 let se oženil s o 30 let mladší ženou</a:t>
            </a:r>
          </a:p>
          <a:p>
            <a:r>
              <a:rPr lang="cs-CZ" sz="3300" b="1" dirty="0" smtClean="0">
                <a:solidFill>
                  <a:srgbClr val="FFFF00"/>
                </a:solidFill>
              </a:rPr>
              <a:t>autor </a:t>
            </a:r>
            <a:r>
              <a:rPr lang="cs-CZ" sz="3300" b="1" u="sng" dirty="0" smtClean="0">
                <a:solidFill>
                  <a:srgbClr val="FFFF00"/>
                </a:solidFill>
              </a:rPr>
              <a:t>moderní symboliky prvků</a:t>
            </a:r>
            <a:r>
              <a:rPr lang="cs-CZ" sz="3300" b="1" dirty="0" smtClean="0">
                <a:solidFill>
                  <a:srgbClr val="FFFF00"/>
                </a:solidFill>
              </a:rPr>
              <a:t> (např. O, </a:t>
            </a:r>
            <a:r>
              <a:rPr lang="cs-CZ" sz="3300" b="1" dirty="0" err="1" smtClean="0">
                <a:solidFill>
                  <a:srgbClr val="FFFF00"/>
                </a:solidFill>
              </a:rPr>
              <a:t>Fe</a:t>
            </a:r>
            <a:r>
              <a:rPr lang="cs-CZ" sz="3300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sz="3300" b="1" dirty="0" smtClean="0">
                <a:solidFill>
                  <a:srgbClr val="FFFF00"/>
                </a:solidFill>
              </a:rPr>
              <a:t>identifikoval Si, Se, </a:t>
            </a:r>
            <a:r>
              <a:rPr lang="cs-CZ" sz="3300" b="1" dirty="0" err="1" smtClean="0">
                <a:solidFill>
                  <a:srgbClr val="FFFF00"/>
                </a:solidFill>
              </a:rPr>
              <a:t>Ce</a:t>
            </a:r>
            <a:r>
              <a:rPr lang="cs-CZ" sz="3300" b="1" dirty="0" smtClean="0">
                <a:solidFill>
                  <a:srgbClr val="FFFF00"/>
                </a:solidFill>
              </a:rPr>
              <a:t>, </a:t>
            </a:r>
            <a:r>
              <a:rPr lang="cs-CZ" sz="3300" b="1" dirty="0" err="1" smtClean="0">
                <a:solidFill>
                  <a:srgbClr val="FFFF00"/>
                </a:solidFill>
              </a:rPr>
              <a:t>Th</a:t>
            </a:r>
            <a:r>
              <a:rPr lang="cs-CZ" sz="3300" b="1" dirty="0" smtClean="0">
                <a:solidFill>
                  <a:srgbClr val="FFFF00"/>
                </a:solidFill>
              </a:rPr>
              <a:t>, určil složení řady sloučenin, odvodil </a:t>
            </a:r>
            <a:r>
              <a:rPr lang="cs-CZ" sz="3300" b="1" dirty="0" err="1" smtClean="0">
                <a:solidFill>
                  <a:srgbClr val="FFFF00"/>
                </a:solidFill>
              </a:rPr>
              <a:t>relativmí</a:t>
            </a:r>
            <a:r>
              <a:rPr lang="cs-CZ" sz="3300" b="1" dirty="0" smtClean="0">
                <a:solidFill>
                  <a:srgbClr val="FFFF00"/>
                </a:solidFill>
              </a:rPr>
              <a:t> atomové hmotnosti mnoha prvků</a:t>
            </a:r>
          </a:p>
          <a:p>
            <a:r>
              <a:rPr lang="cs-CZ" sz="3300" b="1" dirty="0" smtClean="0">
                <a:solidFill>
                  <a:srgbClr val="FFFF00"/>
                </a:solidFill>
              </a:rPr>
              <a:t>zavedl pojmy polymer, izomer, katalýza, alotropie</a:t>
            </a:r>
          </a:p>
          <a:p>
            <a:r>
              <a:rPr lang="cs-CZ" sz="3300" b="1" dirty="0" smtClean="0">
                <a:solidFill>
                  <a:srgbClr val="FFFF00"/>
                </a:solidFill>
                <a:hlinkClick r:id="rId2"/>
              </a:rPr>
              <a:t>portrét</a:t>
            </a:r>
            <a:endParaRPr lang="cs-CZ" sz="3300" b="1" dirty="0" smtClean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u="sng" dirty="0" smtClean="0">
                <a:solidFill>
                  <a:srgbClr val="FFFF00"/>
                </a:solidFill>
              </a:rPr>
              <a:t>Friedrich </a:t>
            </a:r>
            <a:r>
              <a:rPr lang="cs-CZ" sz="5300" b="1" u="sng" dirty="0" err="1" smtClean="0">
                <a:solidFill>
                  <a:srgbClr val="FFFF00"/>
                </a:solidFill>
              </a:rPr>
              <a:t>Wöhler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FF00"/>
                </a:solidFill>
              </a:rPr>
              <a:t>(1800 – 1882)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německý chemik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nejznámější práce: </a:t>
            </a:r>
            <a:r>
              <a:rPr lang="cs-CZ" sz="3600" b="1" u="sng" dirty="0" smtClean="0">
                <a:solidFill>
                  <a:srgbClr val="FFFF00"/>
                </a:solidFill>
              </a:rPr>
              <a:t>syntéza močoviny</a:t>
            </a:r>
            <a:r>
              <a:rPr lang="cs-CZ" sz="3600" b="1" dirty="0" smtClean="0">
                <a:solidFill>
                  <a:srgbClr val="FFFF00"/>
                </a:solidFill>
              </a:rPr>
              <a:t>, spoluobjevitel </a:t>
            </a:r>
            <a:r>
              <a:rPr lang="cs-CZ" sz="3600" b="1" dirty="0" err="1" smtClean="0">
                <a:solidFill>
                  <a:srgbClr val="FFFF00"/>
                </a:solidFill>
              </a:rPr>
              <a:t>Be</a:t>
            </a:r>
            <a:r>
              <a:rPr lang="cs-CZ" sz="3600" b="1" dirty="0" smtClean="0">
                <a:solidFill>
                  <a:srgbClr val="FFFF00"/>
                </a:solidFill>
              </a:rPr>
              <a:t>, Si, objevitel </a:t>
            </a:r>
            <a:r>
              <a:rPr lang="cs-CZ" sz="3600" b="1" dirty="0" err="1" smtClean="0">
                <a:solidFill>
                  <a:srgbClr val="FFFF00"/>
                </a:solidFill>
              </a:rPr>
              <a:t>Al</a:t>
            </a:r>
            <a:r>
              <a:rPr lang="cs-CZ" sz="3600" b="1" dirty="0" smtClean="0">
                <a:solidFill>
                  <a:srgbClr val="FFFF00"/>
                </a:solidFill>
              </a:rPr>
              <a:t>, izoloval Y, </a:t>
            </a:r>
            <a:r>
              <a:rPr lang="cs-CZ" sz="3600" b="1" dirty="0" err="1" smtClean="0">
                <a:solidFill>
                  <a:srgbClr val="FFFF00"/>
                </a:solidFill>
              </a:rPr>
              <a:t>Be</a:t>
            </a:r>
            <a:r>
              <a:rPr lang="cs-CZ" sz="3600" b="1" dirty="0" smtClean="0">
                <a:solidFill>
                  <a:srgbClr val="FFFF00"/>
                </a:solidFill>
              </a:rPr>
              <a:t>, Ti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močovina - </a:t>
            </a:r>
            <a:r>
              <a:rPr lang="cs-CZ" sz="3600" b="1" dirty="0" smtClean="0">
                <a:solidFill>
                  <a:srgbClr val="FFFF00"/>
                </a:solidFill>
                <a:hlinkClick r:id="rId2"/>
              </a:rPr>
              <a:t>struktura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r>
              <a:rPr lang="cs-CZ" sz="3600" b="1" dirty="0" smtClean="0">
                <a:solidFill>
                  <a:srgbClr val="FFFF00"/>
                </a:solidFill>
                <a:hlinkClick r:id="rId3"/>
              </a:rPr>
              <a:t>fotografie 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u="sng" dirty="0" smtClean="0">
                <a:solidFill>
                  <a:srgbClr val="FFFF00"/>
                </a:solidFill>
              </a:rPr>
              <a:t>Alfred </a:t>
            </a:r>
            <a:r>
              <a:rPr lang="cs-CZ" sz="5300" b="1" u="sng" dirty="0" err="1" smtClean="0">
                <a:solidFill>
                  <a:srgbClr val="FFFF00"/>
                </a:solidFill>
              </a:rPr>
              <a:t>Bernhard</a:t>
            </a:r>
            <a:r>
              <a:rPr lang="cs-CZ" sz="5300" b="1" u="sng" dirty="0" smtClean="0">
                <a:solidFill>
                  <a:srgbClr val="FFFF00"/>
                </a:solidFill>
              </a:rPr>
              <a:t> Nobel</a:t>
            </a:r>
            <a:r>
              <a:rPr lang="cs-CZ" sz="5400" b="1" dirty="0" smtClean="0">
                <a:solidFill>
                  <a:srgbClr val="FFFF00"/>
                </a:solidFill>
              </a:rPr>
              <a:t/>
            </a:r>
            <a:br>
              <a:rPr lang="cs-CZ" sz="5400" b="1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(1833 – 1896)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švédský chemik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věnoval se studiu výbušnin (zaměřen hlavně na práci s nitroglycerinem – olejovitá nestálá kapalina, </a:t>
            </a:r>
            <a:r>
              <a:rPr lang="cs-CZ" b="1" dirty="0" smtClean="0">
                <a:solidFill>
                  <a:srgbClr val="FFFF00"/>
                </a:solidFill>
                <a:hlinkClick r:id="rId2"/>
              </a:rPr>
              <a:t>detonace</a:t>
            </a:r>
            <a:r>
              <a:rPr lang="cs-CZ" b="1" dirty="0" smtClean="0">
                <a:solidFill>
                  <a:srgbClr val="FFFF00"/>
                </a:solidFill>
              </a:rPr>
              <a:t>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patentován dynamit: smíšení </a:t>
            </a:r>
            <a:r>
              <a:rPr lang="cs-CZ" b="1" dirty="0" smtClean="0">
                <a:solidFill>
                  <a:srgbClr val="FFFF00"/>
                </a:solidFill>
              </a:rPr>
              <a:t>nitroglycerinu         </a:t>
            </a:r>
            <a:r>
              <a:rPr lang="cs-CZ" b="1" dirty="0" smtClean="0">
                <a:solidFill>
                  <a:srgbClr val="FFFF00"/>
                </a:solidFill>
              </a:rPr>
              <a:t>a křemeliny (hornina)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založení Nobelovy ceny (dle </a:t>
            </a:r>
            <a:r>
              <a:rPr lang="cs-CZ" b="1" dirty="0" smtClean="0">
                <a:solidFill>
                  <a:srgbClr val="FFFF00"/>
                </a:solidFill>
              </a:rPr>
              <a:t>závěti                                   </a:t>
            </a:r>
            <a:r>
              <a:rPr lang="cs-CZ" b="1" dirty="0" smtClean="0">
                <a:solidFill>
                  <a:srgbClr val="FFFF00"/>
                </a:solidFill>
              </a:rPr>
              <a:t>A. Nobela), poprvé udělena v r. 1901</a:t>
            </a:r>
          </a:p>
          <a:p>
            <a:r>
              <a:rPr lang="cs-CZ" b="1" dirty="0" smtClean="0">
                <a:solidFill>
                  <a:srgbClr val="FFFF00"/>
                </a:solidFill>
                <a:hlinkClick r:id="rId3"/>
              </a:rPr>
              <a:t>A. Nobel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smtClean="0">
                <a:solidFill>
                  <a:srgbClr val="FFFF00"/>
                </a:solidFill>
                <a:hlinkClick r:id="rId4"/>
              </a:rPr>
              <a:t>Nobelova cena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smtClean="0">
                <a:solidFill>
                  <a:srgbClr val="FFFF00"/>
                </a:solidFill>
                <a:hlinkClick r:id="rId5"/>
              </a:rPr>
              <a:t>předloha k portrétu</a:t>
            </a:r>
            <a:endParaRPr lang="cs-CZ" b="1" dirty="0" smtClean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u="sng" dirty="0" err="1" smtClean="0">
                <a:solidFill>
                  <a:srgbClr val="FFFF00"/>
                </a:solidFill>
              </a:rPr>
              <a:t>Dmitrij</a:t>
            </a:r>
            <a:r>
              <a:rPr lang="cs-CZ" sz="5400" b="1" u="sng" dirty="0" smtClean="0">
                <a:solidFill>
                  <a:srgbClr val="FFFF00"/>
                </a:solidFill>
              </a:rPr>
              <a:t> </a:t>
            </a:r>
            <a:r>
              <a:rPr lang="cs-CZ" sz="5400" b="1" u="sng" dirty="0" err="1" smtClean="0">
                <a:solidFill>
                  <a:srgbClr val="FFFF00"/>
                </a:solidFill>
              </a:rPr>
              <a:t>Ivanovič</a:t>
            </a:r>
            <a:r>
              <a:rPr lang="cs-CZ" sz="5400" b="1" u="sng" dirty="0" smtClean="0">
                <a:solidFill>
                  <a:srgbClr val="FFFF00"/>
                </a:solidFill>
              </a:rPr>
              <a:t> Mendělejev</a:t>
            </a:r>
            <a:r>
              <a:rPr lang="cs-CZ" sz="5400" b="1" dirty="0" smtClean="0">
                <a:solidFill>
                  <a:srgbClr val="FFFF00"/>
                </a:solidFill>
              </a:rPr>
              <a:t/>
            </a:r>
            <a:br>
              <a:rPr lang="cs-CZ" sz="5400" b="1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(1834 – 1907)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ruský chemik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sestavil periodickou soustavu prvků; 1863: 56 známých prvků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periodický zákon: </a:t>
            </a:r>
            <a:r>
              <a:rPr lang="cs-CZ" b="1" i="1" dirty="0" smtClean="0">
                <a:solidFill>
                  <a:srgbClr val="FFFF00"/>
                </a:solidFill>
              </a:rPr>
              <a:t>Vlastnosti prvků se periodicky mění v závislosti na jejich atomových hmotnostech</a:t>
            </a:r>
            <a:r>
              <a:rPr lang="cs-CZ" b="1" dirty="0" smtClean="0">
                <a:solidFill>
                  <a:srgbClr val="FFFF00"/>
                </a:solidFill>
              </a:rPr>
              <a:t>.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předpověděl existenci tehdy neznámých („chybějících“) prvků – </a:t>
            </a:r>
            <a:r>
              <a:rPr lang="cs-CZ" b="1" dirty="0" err="1" smtClean="0">
                <a:solidFill>
                  <a:srgbClr val="FFFF00"/>
                </a:solidFill>
              </a:rPr>
              <a:t>Ga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</a:rPr>
              <a:t>Ge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err="1" smtClean="0">
                <a:solidFill>
                  <a:srgbClr val="FFFF00"/>
                </a:solidFill>
              </a:rPr>
              <a:t>Sc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na počest pojmenován prvek </a:t>
            </a:r>
            <a:r>
              <a:rPr lang="cs-CZ" b="1" dirty="0" err="1" smtClean="0">
                <a:solidFill>
                  <a:srgbClr val="FFFF00"/>
                </a:solidFill>
              </a:rPr>
              <a:t>mendelevium</a:t>
            </a:r>
            <a:r>
              <a:rPr lang="cs-CZ" b="1" dirty="0" smtClean="0">
                <a:solidFill>
                  <a:srgbClr val="FFFF00"/>
                </a:solidFill>
              </a:rPr>
              <a:t> – </a:t>
            </a:r>
            <a:r>
              <a:rPr lang="cs-CZ" b="1" dirty="0" err="1" smtClean="0">
                <a:solidFill>
                  <a:srgbClr val="FFFF00"/>
                </a:solidFill>
              </a:rPr>
              <a:t>Md</a:t>
            </a:r>
            <a:r>
              <a:rPr lang="cs-CZ" b="1" dirty="0" smtClean="0">
                <a:solidFill>
                  <a:srgbClr val="FFFF00"/>
                </a:solidFill>
              </a:rPr>
              <a:t> (syntetický, radioaktivní)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mladý trpěl tuberkulózou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fotografie – </a:t>
            </a:r>
            <a:r>
              <a:rPr lang="cs-CZ" b="1" dirty="0" smtClean="0">
                <a:solidFill>
                  <a:srgbClr val="FFFF00"/>
                </a:solidFill>
                <a:hlinkClick r:id="rId2"/>
              </a:rPr>
              <a:t>1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smtClean="0">
                <a:solidFill>
                  <a:srgbClr val="FFFF00"/>
                </a:solidFill>
                <a:hlinkClick r:id="rId3"/>
              </a:rPr>
              <a:t>2</a:t>
            </a:r>
            <a:r>
              <a:rPr lang="cs-CZ" b="1" dirty="0" smtClean="0">
                <a:solidFill>
                  <a:srgbClr val="FFFF00"/>
                </a:solidFill>
              </a:rPr>
              <a:t>; </a:t>
            </a:r>
            <a:r>
              <a:rPr lang="cs-CZ" b="1" dirty="0" smtClean="0">
                <a:solidFill>
                  <a:srgbClr val="FFFF00"/>
                </a:solidFill>
                <a:hlinkClick r:id="rId4"/>
              </a:rPr>
              <a:t>PSP 1871</a:t>
            </a:r>
            <a:endParaRPr lang="cs-CZ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64318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FF00"/>
                </a:solidFill>
              </a:rPr>
              <a:t>Za pozornost děkuji.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599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Osobnosti historie chemie I</vt:lpstr>
      <vt:lpstr>Démokritos z Abdér (asi 460 – 370)</vt:lpstr>
      <vt:lpstr>Robert Boyle (1627 – 1691)</vt:lpstr>
      <vt:lpstr>Michail Lomonosov (1711 – 1765)</vt:lpstr>
      <vt:lpstr>Antoine Lavoisier (1743 – 1794)</vt:lpstr>
      <vt:lpstr>John Dalton (1779 – 1848)</vt:lpstr>
      <vt:lpstr>Jöns Jacob Berzelius  (1779 – 1848)</vt:lpstr>
      <vt:lpstr>Friedrich Wöhler (1800 – 1882)</vt:lpstr>
      <vt:lpstr>Alfred Bernhard Nobel (1833 – 1896)</vt:lpstr>
      <vt:lpstr>Dmitrij Ivanovič Mendělejev (1834 – 1907)</vt:lpstr>
      <vt:lpstr>Za pozornost děkuji.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Osobnosti chemie I</dc:title>
  <dc:creator>User1</dc:creator>
  <cp:lastModifiedBy>Dum</cp:lastModifiedBy>
  <cp:revision>58</cp:revision>
  <dcterms:created xsi:type="dcterms:W3CDTF">2013-05-18T13:15:38Z</dcterms:created>
  <dcterms:modified xsi:type="dcterms:W3CDTF">2013-05-29T08:03:47Z</dcterms:modified>
</cp:coreProperties>
</file>