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3" r:id="rId3"/>
    <p:sldId id="260" r:id="rId4"/>
    <p:sldId id="257" r:id="rId5"/>
    <p:sldId id="262" r:id="rId6"/>
    <p:sldId id="259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05" autoAdjust="0"/>
    <p:restoredTop sz="94660"/>
  </p:normalViewPr>
  <p:slideViewPr>
    <p:cSldViewPr>
      <p:cViewPr varScale="1">
        <p:scale>
          <a:sx n="65" d="100"/>
          <a:sy n="65" d="100"/>
        </p:scale>
        <p:origin x="-55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0000"/>
            </a:gs>
            <a:gs pos="39999">
              <a:srgbClr val="C00000"/>
            </a:gs>
            <a:gs pos="70000">
              <a:srgbClr val="FF0000"/>
            </a:gs>
            <a:gs pos="100000">
              <a:srgbClr val="FF3300">
                <a:alpha val="67843"/>
              </a:srgbClr>
            </a:gs>
            <a:gs pos="100000">
              <a:schemeClr val="bg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14FC79-EDC2-45FE-A432-CA4EE5C0D18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JDyuR66sKo" TargetMode="External"/><Relationship Id="rId2" Type="http://schemas.openxmlformats.org/officeDocument/2006/relationships/hyperlink" Target="http://www.youtube.com/watch?v=e3DU95ZLxw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876303604"/>
              </p:ext>
            </p:extLst>
          </p:nvPr>
        </p:nvGraphicFramePr>
        <p:xfrm>
          <a:off x="428596" y="571481"/>
          <a:ext cx="8358217" cy="3517417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3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VY_32_INOVACE_V.NP17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23. 4. 2013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Ekologie, průmyslové havárie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4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867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Halifaxský výbuch: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příčiny a následky exploze lodi </a:t>
                      </a:r>
                      <a:r>
                        <a:rPr lang="cs-CZ" sz="12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Mont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Blanc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Halifaxu.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785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jednou z vybraných havárií.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videa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43310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50057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3327987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50030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</a:rPr>
              <a:t>Průmyslové havárie:</a:t>
            </a:r>
            <a:br>
              <a:rPr lang="cs-CZ" sz="5400" b="1" u="sng" dirty="0" smtClean="0">
                <a:solidFill>
                  <a:srgbClr val="FFFF00"/>
                </a:solidFill>
              </a:rPr>
            </a:br>
            <a:r>
              <a:rPr lang="cs-CZ" sz="7300" b="1" u="sng" dirty="0" smtClean="0">
                <a:solidFill>
                  <a:srgbClr val="FFFF00"/>
                </a:solidFill>
              </a:rPr>
              <a:t>Halifaxský výbuch</a:t>
            </a:r>
            <a:endParaRPr lang="cs-CZ" sz="7300" b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FF00"/>
                </a:solidFill>
              </a:rPr>
              <a:t>Halifaxský výbuch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 fontScale="62500" lnSpcReduction="20000"/>
          </a:bodyPr>
          <a:lstStyle/>
          <a:p>
            <a:r>
              <a:rPr lang="cs-CZ" sz="4500" b="1" dirty="0">
                <a:solidFill>
                  <a:srgbClr val="FFFF00"/>
                </a:solidFill>
              </a:rPr>
              <a:t>j</a:t>
            </a:r>
            <a:r>
              <a:rPr lang="cs-CZ" sz="4500" b="1" smtClean="0">
                <a:solidFill>
                  <a:srgbClr val="FFFF00"/>
                </a:solidFill>
              </a:rPr>
              <a:t>edna </a:t>
            </a:r>
            <a:r>
              <a:rPr lang="cs-CZ" sz="4500" b="1" dirty="0" smtClean="0">
                <a:solidFill>
                  <a:srgbClr val="FFFF00"/>
                </a:solidFill>
              </a:rPr>
              <a:t>z největších explozí způsobená člověkem bez použití jaderných zbraní</a:t>
            </a:r>
          </a:p>
          <a:p>
            <a:r>
              <a:rPr lang="cs-CZ" sz="4500" b="1" dirty="0" smtClean="0">
                <a:solidFill>
                  <a:srgbClr val="FFFF00"/>
                </a:solidFill>
              </a:rPr>
              <a:t>6. prosinec 1917, Halifax, Kanada</a:t>
            </a:r>
          </a:p>
          <a:p>
            <a:r>
              <a:rPr lang="cs-CZ" sz="4500" b="1" u="sng" dirty="0" smtClean="0">
                <a:solidFill>
                  <a:srgbClr val="FFFF00"/>
                </a:solidFill>
              </a:rPr>
              <a:t>příčina</a:t>
            </a:r>
            <a:r>
              <a:rPr lang="cs-CZ" sz="4500" b="1" dirty="0" smtClean="0">
                <a:solidFill>
                  <a:srgbClr val="FFFF00"/>
                </a:solidFill>
              </a:rPr>
              <a:t>: </a:t>
            </a:r>
            <a:r>
              <a:rPr lang="cs-CZ" sz="4500" b="1" u="sng" dirty="0" smtClean="0">
                <a:solidFill>
                  <a:srgbClr val="FFFF00"/>
                </a:solidFill>
              </a:rPr>
              <a:t>srážka nákladních lodí </a:t>
            </a:r>
            <a:r>
              <a:rPr lang="cs-CZ" sz="4500" b="1" dirty="0" smtClean="0">
                <a:solidFill>
                  <a:srgbClr val="FFFF00"/>
                </a:solidFill>
              </a:rPr>
              <a:t>– francouzské </a:t>
            </a:r>
            <a:r>
              <a:rPr lang="cs-CZ" sz="4500" b="1" i="1" u="sng" dirty="0" err="1" smtClean="0">
                <a:solidFill>
                  <a:srgbClr val="FFFF00"/>
                </a:solidFill>
              </a:rPr>
              <a:t>Mont</a:t>
            </a:r>
            <a:r>
              <a:rPr lang="cs-CZ" sz="4500" b="1" i="1" u="sng" dirty="0" smtClean="0">
                <a:solidFill>
                  <a:srgbClr val="FFFF00"/>
                </a:solidFill>
              </a:rPr>
              <a:t> </a:t>
            </a:r>
            <a:r>
              <a:rPr lang="cs-CZ" sz="4500" b="1" i="1" u="sng" dirty="0" err="1" smtClean="0">
                <a:solidFill>
                  <a:srgbClr val="FFFF00"/>
                </a:solidFill>
              </a:rPr>
              <a:t>Blanc</a:t>
            </a:r>
            <a:r>
              <a:rPr lang="cs-CZ" sz="4500" b="1" dirty="0" smtClean="0">
                <a:solidFill>
                  <a:srgbClr val="FFFF00"/>
                </a:solidFill>
              </a:rPr>
              <a:t> a norské </a:t>
            </a:r>
            <a:r>
              <a:rPr lang="cs-CZ" sz="4500" b="1" i="1" u="sng" dirty="0" err="1" smtClean="0">
                <a:solidFill>
                  <a:srgbClr val="FFFF00"/>
                </a:solidFill>
              </a:rPr>
              <a:t>Imo</a:t>
            </a:r>
            <a:endParaRPr lang="cs-CZ" sz="4500" b="1" i="1" u="sng" dirty="0" smtClean="0">
              <a:solidFill>
                <a:srgbClr val="FFFF00"/>
              </a:solidFill>
            </a:endParaRPr>
          </a:p>
          <a:p>
            <a:r>
              <a:rPr lang="cs-CZ" sz="4500" b="1" i="1" dirty="0" err="1" smtClean="0">
                <a:solidFill>
                  <a:srgbClr val="FFFF00"/>
                </a:solidFill>
              </a:rPr>
              <a:t>Imo</a:t>
            </a:r>
            <a:r>
              <a:rPr lang="cs-CZ" sz="4500" b="1" dirty="0" smtClean="0">
                <a:solidFill>
                  <a:srgbClr val="FFFF00"/>
                </a:solidFill>
              </a:rPr>
              <a:t>: prázdná; </a:t>
            </a:r>
            <a:r>
              <a:rPr lang="cs-CZ" sz="4500" b="1" i="1" dirty="0" err="1" smtClean="0">
                <a:solidFill>
                  <a:srgbClr val="FFFF00"/>
                </a:solidFill>
              </a:rPr>
              <a:t>Mont</a:t>
            </a:r>
            <a:r>
              <a:rPr lang="cs-CZ" sz="4500" b="1" i="1" dirty="0" smtClean="0">
                <a:solidFill>
                  <a:srgbClr val="FFFF00"/>
                </a:solidFill>
              </a:rPr>
              <a:t> </a:t>
            </a:r>
            <a:r>
              <a:rPr lang="cs-CZ" sz="4500" b="1" i="1" dirty="0" err="1" smtClean="0">
                <a:solidFill>
                  <a:srgbClr val="FFFF00"/>
                </a:solidFill>
              </a:rPr>
              <a:t>Blanc</a:t>
            </a:r>
            <a:r>
              <a:rPr lang="cs-CZ" sz="4500" b="1" dirty="0" smtClean="0">
                <a:solidFill>
                  <a:srgbClr val="FFFF00"/>
                </a:solidFill>
              </a:rPr>
              <a:t>: plně naložena – přes 2500 t výbušnin (kyselina pikrová, TNT, střelná bavlna, benzen), neoznačena (bez upozornění na nebezpečný náklad, aby se nestala terčem německého loďstva)</a:t>
            </a:r>
          </a:p>
          <a:p>
            <a:r>
              <a:rPr lang="cs-CZ" sz="4500" b="1" dirty="0" smtClean="0">
                <a:solidFill>
                  <a:srgbClr val="FFFF00"/>
                </a:solidFill>
              </a:rPr>
              <a:t>hodnota nákladu na </a:t>
            </a:r>
            <a:r>
              <a:rPr lang="cs-CZ" sz="4500" b="1" dirty="0" err="1" smtClean="0">
                <a:solidFill>
                  <a:srgbClr val="FFFF00"/>
                </a:solidFill>
              </a:rPr>
              <a:t>Mont</a:t>
            </a:r>
            <a:r>
              <a:rPr lang="cs-CZ" sz="4500" b="1" dirty="0" smtClean="0">
                <a:solidFill>
                  <a:srgbClr val="FFFF00"/>
                </a:solidFill>
              </a:rPr>
              <a:t> </a:t>
            </a:r>
            <a:r>
              <a:rPr lang="cs-CZ" sz="4500" b="1" dirty="0" err="1" smtClean="0">
                <a:solidFill>
                  <a:srgbClr val="FFFF00"/>
                </a:solidFill>
              </a:rPr>
              <a:t>Blancu</a:t>
            </a:r>
            <a:r>
              <a:rPr lang="cs-CZ" sz="4500" b="1" dirty="0" smtClean="0">
                <a:solidFill>
                  <a:srgbClr val="FFFF00"/>
                </a:solidFill>
              </a:rPr>
              <a:t> v přepočtu na dnešní kurs: přibližně 60 miliónů USD</a:t>
            </a:r>
          </a:p>
          <a:p>
            <a:endParaRPr lang="cs-CZ" sz="3600" b="1" dirty="0" smtClean="0">
              <a:solidFill>
                <a:srgbClr val="FFFF00"/>
              </a:solidFill>
            </a:endParaRPr>
          </a:p>
          <a:p>
            <a:endParaRPr lang="cs-CZ" sz="3600" b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FF00"/>
                </a:solidFill>
              </a:rPr>
              <a:t>Halifaxský výbuch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8. 45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i="1" dirty="0" err="1" smtClean="0">
                <a:solidFill>
                  <a:srgbClr val="FFFF00"/>
                </a:solidFill>
              </a:rPr>
              <a:t>Imo</a:t>
            </a:r>
            <a:r>
              <a:rPr lang="cs-CZ" b="1" dirty="0" smtClean="0">
                <a:solidFill>
                  <a:srgbClr val="FFFF00"/>
                </a:solidFill>
              </a:rPr>
              <a:t> naráží do boku </a:t>
            </a:r>
            <a:r>
              <a:rPr lang="cs-CZ" b="1" i="1" dirty="0" err="1" smtClean="0">
                <a:solidFill>
                  <a:srgbClr val="FFFF00"/>
                </a:solidFill>
              </a:rPr>
              <a:t>Mont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Blancu</a:t>
            </a:r>
            <a:r>
              <a:rPr lang="cs-CZ" b="1" i="1" dirty="0" smtClean="0">
                <a:solidFill>
                  <a:srgbClr val="FFFF00"/>
                </a:solidFill>
              </a:rPr>
              <a:t> – </a:t>
            </a:r>
            <a:r>
              <a:rPr lang="cs-CZ" b="1" dirty="0" smtClean="0">
                <a:solidFill>
                  <a:srgbClr val="FFFF00"/>
                </a:solidFill>
              </a:rPr>
              <a:t>požár benzenu a kyseliny pikrové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posádka </a:t>
            </a:r>
            <a:r>
              <a:rPr lang="cs-CZ" b="1" i="1" dirty="0" err="1" smtClean="0">
                <a:solidFill>
                  <a:srgbClr val="FFFF00"/>
                </a:solidFill>
              </a:rPr>
              <a:t>Mont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Blancu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nedokázala oheň zvládnout – rychlé opuštění lodi; upozornění na nebezpečnost nákladu ve francouzštině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další pokusy o kontrolu požáru z jiných lodí neúspěšné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na pobřeží řada přihlížejících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</a:rPr>
              <a:t>Halifaxský výbuch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9:04:35</a:t>
            </a:r>
            <a:r>
              <a:rPr lang="cs-CZ" b="1" dirty="0" smtClean="0">
                <a:solidFill>
                  <a:srgbClr val="FFFF00"/>
                </a:solidFill>
              </a:rPr>
              <a:t> : exploze </a:t>
            </a:r>
            <a:r>
              <a:rPr lang="cs-CZ" b="1" i="1" dirty="0" err="1" smtClean="0">
                <a:solidFill>
                  <a:srgbClr val="FFFF00"/>
                </a:solidFill>
              </a:rPr>
              <a:t>Mont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Blancu</a:t>
            </a:r>
            <a:endParaRPr lang="cs-CZ" b="1" i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síla exploze přibližně 3 </a:t>
            </a:r>
            <a:r>
              <a:rPr lang="cs-CZ" b="1" dirty="0" err="1" smtClean="0">
                <a:solidFill>
                  <a:srgbClr val="FFFF00"/>
                </a:solidFill>
              </a:rPr>
              <a:t>kt</a:t>
            </a:r>
            <a:r>
              <a:rPr lang="cs-CZ" b="1" dirty="0" smtClean="0">
                <a:solidFill>
                  <a:srgbClr val="FFFF00"/>
                </a:solidFill>
              </a:rPr>
              <a:t> TNT ( </a:t>
            </a:r>
            <a:r>
              <a:rPr lang="cs-CZ" b="1" dirty="0" err="1" smtClean="0">
                <a:solidFill>
                  <a:srgbClr val="FFFF00"/>
                </a:solidFill>
              </a:rPr>
              <a:t>Little</a:t>
            </a:r>
            <a:r>
              <a:rPr lang="cs-CZ" b="1" dirty="0" smtClean="0">
                <a:solidFill>
                  <a:srgbClr val="FFFF00"/>
                </a:solidFill>
              </a:rPr>
              <a:t> Boy 13 </a:t>
            </a:r>
            <a:r>
              <a:rPr lang="cs-CZ" b="1" dirty="0" err="1" smtClean="0">
                <a:solidFill>
                  <a:srgbClr val="FFFF00"/>
                </a:solidFill>
              </a:rPr>
              <a:t>kt</a:t>
            </a:r>
            <a:r>
              <a:rPr lang="cs-CZ" b="1" dirty="0" smtClean="0">
                <a:solidFill>
                  <a:srgbClr val="FFFF00"/>
                </a:solidFill>
              </a:rPr>
              <a:t> TNT)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vysoká přílivová vlna, silná tlaková vlna, rozvoj požárů z lokálních topenišť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bezprostředně po výbuchu zahynulo 2000 osob, na následky zranění později asi 1000 dalších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FF00"/>
                </a:solidFill>
              </a:rPr>
              <a:t>Halifaxský výbuch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4000" b="1" u="sng" dirty="0" smtClean="0">
                <a:solidFill>
                  <a:srgbClr val="FFFF00"/>
                </a:solidFill>
              </a:rPr>
              <a:t>Projevy v okolí: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neobyvatelné oblasti do 1,6 km od výbuchu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některá okna roztříštěna ještě ve vzdálenosti 16 km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předměty z polic padaly v budovách vzdálených více než 100 km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výbuch byl slyšen až 360 km daleko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část kotvy (hmotnost 0,5 t) byla odmrštěna do vzdálenosti přibližně 6 km</a:t>
            </a:r>
          </a:p>
          <a:p>
            <a:r>
              <a:rPr lang="cs-CZ" b="1" dirty="0" smtClean="0">
                <a:solidFill>
                  <a:srgbClr val="FFFF00"/>
                </a:solidFill>
                <a:hlinkClick r:id="rId2"/>
              </a:rPr>
              <a:t>video 1</a:t>
            </a:r>
            <a:r>
              <a:rPr lang="cs-CZ" b="1" dirty="0" smtClean="0">
                <a:solidFill>
                  <a:srgbClr val="FFFF00"/>
                </a:solidFill>
              </a:rPr>
              <a:t> – hraný film, </a:t>
            </a:r>
            <a:r>
              <a:rPr lang="cs-CZ" b="1" dirty="0" smtClean="0">
                <a:solidFill>
                  <a:srgbClr val="FFFF00"/>
                </a:solidFill>
                <a:hlinkClick r:id="rId3"/>
              </a:rPr>
              <a:t>video 2</a:t>
            </a:r>
            <a:r>
              <a:rPr lang="cs-CZ" b="1" dirty="0" smtClean="0">
                <a:solidFill>
                  <a:srgbClr val="FFFF00"/>
                </a:solidFill>
              </a:rPr>
              <a:t> – krátký dokument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64318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</a:rPr>
              <a:t>Za pozornost děkuji.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729</TotalTime>
  <Words>365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Průmyslové havárie: Halifaxský výbuch</vt:lpstr>
      <vt:lpstr>Halifaxský výbuch</vt:lpstr>
      <vt:lpstr>Halifaxský výbuch</vt:lpstr>
      <vt:lpstr>Halifaxský výbuch</vt:lpstr>
      <vt:lpstr>Halifaxský výbuch</vt:lpstr>
      <vt:lpstr>Za pozornost děkuji.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Halifaxský výbuch</dc:title>
  <dc:creator>User1</dc:creator>
  <cp:lastModifiedBy>Jirka</cp:lastModifiedBy>
  <cp:revision>91</cp:revision>
  <dcterms:created xsi:type="dcterms:W3CDTF">2013-05-18T13:15:38Z</dcterms:created>
  <dcterms:modified xsi:type="dcterms:W3CDTF">2013-05-23T16:51:55Z</dcterms:modified>
</cp:coreProperties>
</file>