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63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E4D36-ED62-4193-ABC1-645D92F6F755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1D44F-AD67-46A2-8CA3-D2991CC963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AE782-6856-4441-82F1-8E2B297E7D78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ED16B-9AFE-4BFA-AA67-8CCE5116B9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CDAD6-EA2A-46EE-A5E3-1522AB469933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D6618-0D23-4B0D-B5E0-26E80DA7C1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7F3D1-A649-4D9D-93CE-7E315E7EE7A8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FE6A5-D852-4DB9-8AF0-189FF4DD15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DF1B1-E7DC-4604-8C51-48733BCCF644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88911E-7163-459E-8029-7DC9997794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F9289-3407-4E6F-A210-CE56FEDAA285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062E8-B092-4CC2-9278-CE494E919E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43928-C29D-49A6-8A05-67904D2E12D7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C35EC-ED6C-4E77-A68B-B61B00A508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A3A2C-F0F2-4B23-A23C-5C3C5CBCBD5E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D3B89-3BAE-4173-AEAA-DE20B388A4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E5C6B-2113-44BF-9C50-ADAC346B72EB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38920-18DC-43D6-BB38-0F18EA5A59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F47D7-BB8E-44A9-B46B-3122CCA11CA6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41288-1DF0-439F-8BAC-69B68133DC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EAB65-A58E-4D95-8884-F639FD6AFE79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F7A68-357A-48F6-8118-E59E7086E6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379149E-0736-402E-93AB-01F5060062CA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CC830EE-27C3-4B9A-B60C-4B2EA626B3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Obdélník 5"/>
          <p:cNvSpPr>
            <a:spLocks noChangeArrowheads="1"/>
          </p:cNvSpPr>
          <p:nvPr/>
        </p:nvSpPr>
        <p:spPr bwMode="auto">
          <a:xfrm>
            <a:off x="539750" y="3567113"/>
            <a:ext cx="8208963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cs-CZ" sz="2400" b="1" dirty="0">
                <a:latin typeface="Calibri" pitchFamily="34" charset="0"/>
              </a:rPr>
              <a:t>Word - základní typografická pravidla </a:t>
            </a:r>
          </a:p>
          <a:p>
            <a:pPr algn="ctr">
              <a:spcBef>
                <a:spcPts val="600"/>
              </a:spcBef>
            </a:pPr>
            <a:r>
              <a:rPr lang="cs-CZ" sz="2000" dirty="0">
                <a:ea typeface="Times New Roman" pitchFamily="18" charset="0"/>
                <a:cs typeface="Arial" charset="0"/>
              </a:rPr>
              <a:t>Anotace: Výklad nového u</a:t>
            </a:r>
            <a:r>
              <a:rPr lang="cs-CZ" sz="2000" dirty="0">
                <a:cs typeface="Arial" charset="0"/>
              </a:rPr>
              <a:t>č</a:t>
            </a:r>
            <a:r>
              <a:rPr lang="cs-CZ" sz="2000" dirty="0">
                <a:ea typeface="Times New Roman" pitchFamily="18" charset="0"/>
                <a:cs typeface="Arial" charset="0"/>
              </a:rPr>
              <a:t>iva</a:t>
            </a:r>
          </a:p>
          <a:p>
            <a:pPr algn="ctr">
              <a:spcBef>
                <a:spcPts val="600"/>
              </a:spcBef>
            </a:pPr>
            <a:r>
              <a:rPr lang="cs-CZ" sz="2000" dirty="0">
                <a:ea typeface="Times New Roman" pitchFamily="18" charset="0"/>
                <a:cs typeface="Arial" charset="0"/>
              </a:rPr>
              <a:t>Autor: Iveta </a:t>
            </a:r>
            <a:r>
              <a:rPr lang="cs-CZ" sz="2000" dirty="0" err="1">
                <a:ea typeface="Times New Roman" pitchFamily="18" charset="0"/>
                <a:cs typeface="Arial" charset="0"/>
              </a:rPr>
              <a:t>Paster</a:t>
            </a:r>
            <a:r>
              <a:rPr lang="cs-CZ" sz="2000" dirty="0" err="1">
                <a:cs typeface="Arial" charset="0"/>
              </a:rPr>
              <a:t>ň</a:t>
            </a:r>
            <a:r>
              <a:rPr lang="cs-CZ" sz="2000" dirty="0" err="1">
                <a:cs typeface="Times New Roman" pitchFamily="18" charset="0"/>
              </a:rPr>
              <a:t>áková</a:t>
            </a:r>
            <a:r>
              <a:rPr lang="cs-CZ" sz="2000" dirty="0">
                <a:cs typeface="Times New Roman" pitchFamily="18" charset="0"/>
              </a:rPr>
              <a:t>, 2012</a:t>
            </a:r>
          </a:p>
          <a:p>
            <a:pPr algn="ctr">
              <a:spcBef>
                <a:spcPts val="600"/>
              </a:spcBef>
            </a:pPr>
            <a:r>
              <a:rPr lang="cs-CZ" sz="2000" dirty="0">
                <a:cs typeface="Times New Roman" pitchFamily="18" charset="0"/>
              </a:rPr>
              <a:t>Ov</a:t>
            </a:r>
            <a:r>
              <a:rPr lang="cs-CZ" sz="2000" dirty="0">
                <a:cs typeface="Arial" charset="0"/>
              </a:rPr>
              <a:t>ěř</a:t>
            </a:r>
            <a:r>
              <a:rPr lang="cs-CZ" sz="2000" dirty="0">
                <a:cs typeface="Times New Roman" pitchFamily="18" charset="0"/>
              </a:rPr>
              <a:t>ení ve výuce </a:t>
            </a:r>
            <a:r>
              <a:rPr lang="cs-CZ" sz="2000" dirty="0" smtClean="0">
                <a:cs typeface="Times New Roman" pitchFamily="18" charset="0"/>
              </a:rPr>
              <a:t>29.10.2012</a:t>
            </a:r>
            <a:r>
              <a:rPr lang="cs-CZ" sz="2000" dirty="0">
                <a:cs typeface="Times New Roman" pitchFamily="18" charset="0"/>
              </a:rPr>
              <a:t>,  5.t</a:t>
            </a:r>
            <a:r>
              <a:rPr lang="cs-CZ" sz="2000" dirty="0">
                <a:cs typeface="Arial" charset="0"/>
              </a:rPr>
              <a:t>ř</a:t>
            </a:r>
            <a:r>
              <a:rPr lang="cs-CZ" sz="2000" dirty="0">
                <a:cs typeface="Times New Roman" pitchFamily="18" charset="0"/>
              </a:rPr>
              <a:t>ída</a:t>
            </a:r>
          </a:p>
          <a:p>
            <a:pPr algn="ctr">
              <a:spcBef>
                <a:spcPts val="600"/>
              </a:spcBef>
            </a:pPr>
            <a:r>
              <a:rPr lang="cs-CZ" sz="2000" dirty="0">
                <a:cs typeface="Times New Roman" pitchFamily="18" charset="0"/>
              </a:rPr>
              <a:t>Vyu</a:t>
            </a:r>
            <a:r>
              <a:rPr lang="cs-CZ" sz="2000" dirty="0">
                <a:cs typeface="Arial" charset="0"/>
              </a:rPr>
              <a:t>č</a:t>
            </a:r>
            <a:r>
              <a:rPr lang="cs-CZ" sz="2000" dirty="0">
                <a:cs typeface="Times New Roman" pitchFamily="18" charset="0"/>
              </a:rPr>
              <a:t>ovací p</a:t>
            </a:r>
            <a:r>
              <a:rPr lang="cs-CZ" sz="2000" dirty="0">
                <a:cs typeface="Arial" charset="0"/>
              </a:rPr>
              <a:t>ř</a:t>
            </a:r>
            <a:r>
              <a:rPr lang="cs-CZ" sz="2000" dirty="0">
                <a:cs typeface="Times New Roman" pitchFamily="18" charset="0"/>
              </a:rPr>
              <a:t>edm</a:t>
            </a:r>
            <a:r>
              <a:rPr lang="cs-CZ" sz="2000" dirty="0">
                <a:cs typeface="Arial" charset="0"/>
              </a:rPr>
              <a:t>ě</a:t>
            </a:r>
            <a:r>
              <a:rPr lang="cs-CZ" sz="2000" dirty="0">
                <a:cs typeface="Times New Roman" pitchFamily="18" charset="0"/>
              </a:rPr>
              <a:t>t: Informatika </a:t>
            </a:r>
          </a:p>
          <a:p>
            <a:pPr algn="ctr">
              <a:spcBef>
                <a:spcPts val="600"/>
              </a:spcBef>
            </a:pPr>
            <a:r>
              <a:rPr lang="cs-CZ" sz="2000" dirty="0">
                <a:cs typeface="Times New Roman" pitchFamily="18" charset="0"/>
              </a:rPr>
              <a:t>Vzd</a:t>
            </a:r>
            <a:r>
              <a:rPr lang="cs-CZ" sz="2000" dirty="0">
                <a:cs typeface="Arial" charset="0"/>
              </a:rPr>
              <a:t>ě</a:t>
            </a:r>
            <a:r>
              <a:rPr lang="cs-CZ" sz="2000" dirty="0">
                <a:cs typeface="Times New Roman" pitchFamily="18" charset="0"/>
              </a:rPr>
              <a:t>lávací oblast</a:t>
            </a:r>
            <a:r>
              <a:rPr lang="cs-CZ" sz="2000">
                <a:cs typeface="Times New Roman" pitchFamily="18" charset="0"/>
              </a:rPr>
              <a:t>: </a:t>
            </a:r>
            <a:r>
              <a:rPr lang="cs-CZ" sz="2000">
                <a:cs typeface="Times New Roman" pitchFamily="18" charset="0"/>
              </a:rPr>
              <a:t>Zpracování a využití informací </a:t>
            </a:r>
            <a:endParaRPr lang="cs-CZ" sz="2000" dirty="0">
              <a:cs typeface="Times New Roman" pitchFamily="18" charset="0"/>
            </a:endParaRPr>
          </a:p>
          <a:p>
            <a:pPr algn="ctr">
              <a:spcBef>
                <a:spcPts val="600"/>
              </a:spcBef>
            </a:pPr>
            <a:r>
              <a:rPr lang="cs-CZ" sz="2000" dirty="0">
                <a:cs typeface="Arial" charset="0"/>
              </a:rPr>
              <a:t>Č</a:t>
            </a:r>
            <a:r>
              <a:rPr lang="cs-CZ" sz="2000" dirty="0">
                <a:cs typeface="Times New Roman" pitchFamily="18" charset="0"/>
              </a:rPr>
              <a:t>íslo materiálu: VY_32_inovace_13_ICT II.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90888" y="1373188"/>
            <a:ext cx="256063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Nadpis 1"/>
          <p:cNvSpPr txBox="1">
            <a:spLocks/>
          </p:cNvSpPr>
          <p:nvPr/>
        </p:nvSpPr>
        <p:spPr bwMode="auto">
          <a:xfrm>
            <a:off x="539750" y="260350"/>
            <a:ext cx="8135938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l-PL" sz="2800" b="1">
                <a:solidFill>
                  <a:srgbClr val="000000"/>
                </a:solidFill>
                <a:latin typeface="Times New Roman" pitchFamily="18" charset="0"/>
              </a:rPr>
              <a:t>Základní škola a Mateřská škola, Baška, p. o.</a:t>
            </a:r>
            <a:br>
              <a:rPr lang="pl-PL" sz="2800" b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sv-SE" sz="2800">
                <a:solidFill>
                  <a:srgbClr val="000000"/>
                </a:solidFill>
                <a:latin typeface="Times New Roman" pitchFamily="18" charset="0"/>
              </a:rPr>
              <a:t>Baška 137, 739 01 Baška</a:t>
            </a:r>
            <a:endParaRPr lang="cs-CZ" sz="40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1" name="Skupina 1"/>
          <p:cNvGrpSpPr>
            <a:grpSpLocks/>
          </p:cNvGrpSpPr>
          <p:nvPr/>
        </p:nvGrpSpPr>
        <p:grpSpPr bwMode="auto">
          <a:xfrm>
            <a:off x="515938" y="549275"/>
            <a:ext cx="8134350" cy="5429250"/>
            <a:chOff x="516122" y="548680"/>
            <a:chExt cx="8134350" cy="5429572"/>
          </a:xfrm>
        </p:grpSpPr>
        <p:pic>
          <p:nvPicPr>
            <p:cNvPr id="15362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16122" y="548680"/>
              <a:ext cx="8134350" cy="1343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63" name="Picture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16122" y="1891705"/>
              <a:ext cx="8134350" cy="2114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64" name="Picture 4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915816" y="4293096"/>
              <a:ext cx="3655701" cy="1685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34081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936625"/>
          </a:xfrm>
        </p:spPr>
        <p:txBody>
          <a:bodyPr/>
          <a:lstStyle/>
          <a:p>
            <a:r>
              <a:rPr lang="cs-CZ" b="1" smtClean="0"/>
              <a:t>Základní typografická pravidla</a:t>
            </a:r>
            <a:endParaRPr lang="cs-CZ" smtClean="0"/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413"/>
            <a:ext cx="8578850" cy="5040312"/>
          </a:xfrm>
        </p:spPr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r>
              <a:rPr lang="cs-CZ" sz="3600" smtClean="0"/>
              <a:t>V dokumentu použijeme nejvýše tři různé fonty, obvykle lze vystačit se dvěma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z="3600" smtClean="0"/>
              <a:t>K optickému zvýraznění textu použijeme jiný řez téhož písma jímž je text napsán, tzn. kurzívu nebo tučné písmo. 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z="3600" smtClean="0"/>
              <a:t>Nepoužíváme jiný font! 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cs-CZ" sz="3600" smtClean="0"/>
              <a:t>Text nepodtrháváme, snižuje se tím čitelnost písma!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Základní typografická pravidla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4800" dirty="0" smtClean="0"/>
              <a:t>Znaménka </a:t>
            </a:r>
            <a:r>
              <a:rPr lang="cs-CZ" sz="8000" dirty="0">
                <a:solidFill>
                  <a:srgbClr val="C00000"/>
                </a:solidFill>
              </a:rPr>
              <a:t>.</a:t>
            </a:r>
            <a:r>
              <a:rPr lang="cs-CZ" sz="8000" b="1" dirty="0">
                <a:solidFill>
                  <a:srgbClr val="C00000"/>
                </a:solidFill>
              </a:rPr>
              <a:t>, ; : ? !</a:t>
            </a:r>
            <a:r>
              <a:rPr lang="cs-CZ" sz="8000" dirty="0">
                <a:solidFill>
                  <a:srgbClr val="C00000"/>
                </a:solidFill>
              </a:rPr>
              <a:t> </a:t>
            </a:r>
            <a:r>
              <a:rPr lang="cs-CZ" sz="4800" dirty="0"/>
              <a:t>píšeme bez mezery k předchozímu slovu, za znaménky píšeme jednu mezeru.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Základní typografická pravidla</a:t>
            </a:r>
            <a:endParaRPr lang="cs-CZ" smtClean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468313" y="2420938"/>
            <a:ext cx="8229600" cy="3557587"/>
          </a:xfrm>
        </p:spPr>
        <p:txBody>
          <a:bodyPr/>
          <a:lstStyle/>
          <a:p>
            <a:r>
              <a:rPr lang="cs-CZ" sz="4000" smtClean="0"/>
              <a:t>Závorky přiléhají k uzávorkovanému textu </a:t>
            </a:r>
            <a:r>
              <a:rPr lang="cs-CZ" sz="4000" b="1" smtClean="0"/>
              <a:t>bez mezer</a:t>
            </a:r>
          </a:p>
          <a:p>
            <a:r>
              <a:rPr lang="cs-CZ" sz="4000" smtClean="0"/>
              <a:t>Tři tečky … nahrazují nevyslovený text </a:t>
            </a:r>
            <a:r>
              <a:rPr lang="cs-CZ" sz="4000" b="1" smtClean="0"/>
              <a:t>(jako pomlčka)</a:t>
            </a:r>
            <a:r>
              <a:rPr lang="cs-CZ" sz="4000" smtClean="0"/>
              <a:t>. Jiný počet teček (pět, osm, dvacet) se nepoužívá.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Základní typografická pravidla</a:t>
            </a:r>
            <a:endParaRPr lang="cs-CZ" smtClean="0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179388" y="1600200"/>
            <a:ext cx="8856662" cy="5141913"/>
          </a:xfrm>
        </p:spPr>
        <p:txBody>
          <a:bodyPr/>
          <a:lstStyle/>
          <a:p>
            <a:r>
              <a:rPr lang="cs-CZ" sz="4000" smtClean="0"/>
              <a:t>Spojovník není totéž co pomlčka;</a:t>
            </a:r>
          </a:p>
          <a:p>
            <a:r>
              <a:rPr lang="cs-CZ" sz="4000" smtClean="0"/>
              <a:t>Spojovník je kratší než pomlčka.</a:t>
            </a:r>
          </a:p>
          <a:p>
            <a:r>
              <a:rPr lang="cs-CZ" sz="4000" smtClean="0"/>
              <a:t>Dělí slova na konci řádků, </a:t>
            </a:r>
            <a:br>
              <a:rPr lang="cs-CZ" sz="4000" smtClean="0"/>
            </a:br>
            <a:r>
              <a:rPr lang="cs-CZ" sz="4000" smtClean="0"/>
              <a:t>spojuje složené výrazy (</a:t>
            </a:r>
            <a:r>
              <a:rPr lang="cs-CZ" sz="4000" b="1" smtClean="0"/>
              <a:t>Frýdek-Místek</a:t>
            </a:r>
            <a:r>
              <a:rPr lang="cs-CZ" sz="4000" smtClean="0"/>
              <a:t>) a slovo s částicí -li (</a:t>
            </a:r>
            <a:r>
              <a:rPr lang="cs-CZ" sz="4000" b="1" smtClean="0"/>
              <a:t>nebude-li</a:t>
            </a:r>
            <a:r>
              <a:rPr lang="cs-CZ" sz="4000" smtClean="0"/>
              <a:t>).</a:t>
            </a:r>
          </a:p>
          <a:p>
            <a:r>
              <a:rPr lang="cs-CZ" sz="4000" smtClean="0"/>
              <a:t>Spojovník je umístěn přímo na klávesnici. </a:t>
            </a:r>
            <a:r>
              <a:rPr lang="cs-CZ" sz="4000" b="1" smtClean="0"/>
              <a:t>Neoddělujeme ho mezerou</a:t>
            </a:r>
            <a:r>
              <a:rPr lang="cs-CZ" sz="4000" smtClean="0"/>
              <a:t>.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Základní typografická pravidla</a:t>
            </a:r>
            <a:endParaRPr lang="cs-CZ" smtClean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smtClean="0"/>
              <a:t>Pomlčka je delší a oddělujeme ji na obou stranách mezerou. </a:t>
            </a:r>
          </a:p>
          <a:p>
            <a:r>
              <a:rPr lang="cs-CZ" sz="4000" smtClean="0"/>
              <a:t>Pomlčka ve významu „až“, „od do“, „proti“ není oddělena mezerami.</a:t>
            </a:r>
          </a:p>
          <a:p>
            <a:r>
              <a:rPr lang="cs-CZ" sz="4000" smtClean="0"/>
              <a:t>Napíšeme ji klávesovou zkratkou levý alt + 0150</a:t>
            </a: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Najdete typografické chyby?</a:t>
            </a:r>
          </a:p>
        </p:txBody>
      </p:sp>
      <p:pic>
        <p:nvPicPr>
          <p:cNvPr id="19458" name="Picture 3"/>
          <p:cNvPicPr>
            <a:picLocks noChangeAspect="1" noChangeArrowheads="1"/>
          </p:cNvPicPr>
          <p:nvPr/>
        </p:nvPicPr>
        <p:blipFill>
          <a:blip r:embed="rId2"/>
          <a:srcRect l="19653" t="47443" r="21568" b="10133"/>
          <a:stretch>
            <a:fillRect/>
          </a:stretch>
        </p:blipFill>
        <p:spPr bwMode="auto">
          <a:xfrm>
            <a:off x="114300" y="1557338"/>
            <a:ext cx="9048750" cy="367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Chyby v textu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Není nastaveno odsazení, místo toho použit mezerník</a:t>
            </a:r>
          </a:p>
          <a:p>
            <a:r>
              <a:rPr lang="cs-CZ" smtClean="0"/>
              <a:t>U znaménka </a:t>
            </a:r>
            <a:r>
              <a:rPr lang="cs-CZ" sz="4800" b="1" smtClean="0"/>
              <a:t>,</a:t>
            </a:r>
            <a:r>
              <a:rPr lang="cs-CZ" smtClean="0"/>
              <a:t> je mezera před  i za</a:t>
            </a:r>
          </a:p>
          <a:p>
            <a:r>
              <a:rPr lang="cs-CZ" smtClean="0"/>
              <a:t>Nesprávné použití enteru – 2x (používá se jen na konci odstavce)</a:t>
            </a:r>
          </a:p>
          <a:p>
            <a:r>
              <a:rPr lang="cs-CZ" smtClean="0"/>
              <a:t>Dvě mezery mezi slovy – 2x</a:t>
            </a:r>
          </a:p>
          <a:p>
            <a:r>
              <a:rPr lang="cs-CZ" smtClean="0"/>
              <a:t>Chybí tečka na konci věty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Chyby v textu</a:t>
            </a:r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3025" y="2192338"/>
            <a:ext cx="8928100" cy="3673475"/>
          </a:xfrm>
        </p:spPr>
      </p:pic>
      <p:sp>
        <p:nvSpPr>
          <p:cNvPr id="4" name="Zaoblený obdélník 3"/>
          <p:cNvSpPr/>
          <p:nvPr/>
        </p:nvSpPr>
        <p:spPr>
          <a:xfrm>
            <a:off x="107950" y="2205038"/>
            <a:ext cx="1008063" cy="503237"/>
          </a:xfrm>
          <a:prstGeom prst="roundRect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4572000" y="3500438"/>
            <a:ext cx="504825" cy="504825"/>
          </a:xfrm>
          <a:prstGeom prst="roundRect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3419475" y="2860675"/>
            <a:ext cx="1296988" cy="504825"/>
          </a:xfrm>
          <a:prstGeom prst="roundRect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4572000" y="4149725"/>
            <a:ext cx="647700" cy="503238"/>
          </a:xfrm>
          <a:prstGeom prst="roundRect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2124075" y="4683125"/>
            <a:ext cx="719138" cy="503238"/>
          </a:xfrm>
          <a:prstGeom prst="roundRect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7740650" y="4689475"/>
            <a:ext cx="503238" cy="504825"/>
          </a:xfrm>
          <a:prstGeom prst="roundRect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1979613" y="5373688"/>
            <a:ext cx="1008062" cy="503237"/>
          </a:xfrm>
          <a:prstGeom prst="roundRect">
            <a:avLst/>
          </a:prstGeom>
          <a:noFill/>
          <a:ln w="5715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Obdélník 4"/>
          <p:cNvSpPr>
            <a:spLocks noChangeArrowheads="1"/>
          </p:cNvSpPr>
          <p:nvPr/>
        </p:nvSpPr>
        <p:spPr bwMode="auto">
          <a:xfrm>
            <a:off x="827088" y="260350"/>
            <a:ext cx="77771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solidFill>
                  <a:srgbClr val="000000"/>
                </a:solidFill>
                <a:latin typeface="Calibri" pitchFamily="34" charset="0"/>
              </a:rPr>
              <a:t>Použité zdroje:  http://www.pslib.cz/ke/Typografick%C3%A1_pravidla </a:t>
            </a:r>
          </a:p>
          <a:p>
            <a:r>
              <a:rPr lang="cs-CZ" sz="2000">
                <a:solidFill>
                  <a:srgbClr val="000000"/>
                </a:solidFill>
                <a:latin typeface="Calibri" pitchFamily="34" charset="0"/>
              </a:rPr>
              <a:t>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204</Words>
  <Application>Microsoft Office PowerPoint</Application>
  <PresentationFormat>Předvádění na obrazovce (4:3)</PresentationFormat>
  <Paragraphs>37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Základní typografická pravidla</vt:lpstr>
      <vt:lpstr>Základní typografická pravidla</vt:lpstr>
      <vt:lpstr>Základní typografická pravidla</vt:lpstr>
      <vt:lpstr>Základní typografická pravidla</vt:lpstr>
      <vt:lpstr>Základní typografická pravidla</vt:lpstr>
      <vt:lpstr>Najdete typografické chyby?</vt:lpstr>
      <vt:lpstr>Chyby v textu</vt:lpstr>
      <vt:lpstr>Chyby v textu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Administrator</cp:lastModifiedBy>
  <cp:revision>20</cp:revision>
  <dcterms:created xsi:type="dcterms:W3CDTF">2012-10-21T12:50:49Z</dcterms:created>
  <dcterms:modified xsi:type="dcterms:W3CDTF">2013-05-27T13:27:04Z</dcterms:modified>
</cp:coreProperties>
</file>