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3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8B17C-F255-4665-A86D-FC5F5F28C05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27AE7-1A61-412C-AED3-728BABE7AB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8B17C-F255-4665-A86D-FC5F5F28C05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27AE7-1A61-412C-AED3-728BABE7AB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8B17C-F255-4665-A86D-FC5F5F28C05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27AE7-1A61-412C-AED3-728BABE7AB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8B17C-F255-4665-A86D-FC5F5F28C05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27AE7-1A61-412C-AED3-728BABE7AB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8B17C-F255-4665-A86D-FC5F5F28C05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27AE7-1A61-412C-AED3-728BABE7AB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8B17C-F255-4665-A86D-FC5F5F28C05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27AE7-1A61-412C-AED3-728BABE7AB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8B17C-F255-4665-A86D-FC5F5F28C05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27AE7-1A61-412C-AED3-728BABE7AB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8B17C-F255-4665-A86D-FC5F5F28C05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27AE7-1A61-412C-AED3-728BABE7AB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8B17C-F255-4665-A86D-FC5F5F28C05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27AE7-1A61-412C-AED3-728BABE7AB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8B17C-F255-4665-A86D-FC5F5F28C05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27AE7-1A61-412C-AED3-728BABE7AB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38B17C-F255-4665-A86D-FC5F5F28C05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27AE7-1A61-412C-AED3-728BABE7AB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38B17C-F255-4665-A86D-FC5F5F28C05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D27AE7-1A61-412C-AED3-728BABE7ABB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4385120"/>
            <a:ext cx="6658461" cy="1080120"/>
          </a:xfrm>
          <a:prstGeom prst="rect">
            <a:avLst/>
          </a:prstGeom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296310" y="836712"/>
            <a:ext cx="8458200" cy="25202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dirty="0" smtClean="0"/>
              <a:t>Název školy: </a:t>
            </a:r>
            <a:r>
              <a:rPr lang="cs-CZ" sz="2800" dirty="0"/>
              <a:t>Z</a:t>
            </a:r>
            <a:r>
              <a:rPr lang="cs-CZ" sz="2800" dirty="0" smtClean="0"/>
              <a:t>Š a M</a:t>
            </a:r>
            <a:r>
              <a:rPr lang="cs-CZ" sz="2800" dirty="0"/>
              <a:t>Š</a:t>
            </a:r>
            <a:r>
              <a:rPr lang="cs-CZ" sz="2800" dirty="0" smtClean="0"/>
              <a:t> </a:t>
            </a:r>
            <a:r>
              <a:rPr lang="cs-CZ" sz="2800" dirty="0"/>
              <a:t>Z</a:t>
            </a:r>
            <a:r>
              <a:rPr lang="cs-CZ" sz="2800" dirty="0" smtClean="0"/>
              <a:t>vole</a:t>
            </a:r>
            <a:br>
              <a:rPr lang="cs-CZ" sz="2800" dirty="0" smtClean="0"/>
            </a:br>
            <a:r>
              <a:rPr lang="cs-CZ" sz="2800" dirty="0" smtClean="0"/>
              <a:t>Autor: Mgr. Helena Špinarová</a:t>
            </a:r>
            <a:br>
              <a:rPr lang="cs-CZ" sz="2800" dirty="0" smtClean="0"/>
            </a:br>
            <a:r>
              <a:rPr lang="cs-CZ" sz="2800" dirty="0" smtClean="0"/>
              <a:t>Název: </a:t>
            </a:r>
            <a:r>
              <a:rPr lang="cs-CZ" sz="2800" b="1" dirty="0"/>
              <a:t>VY_32_INOVACE_04_II PODMĚT A </a:t>
            </a:r>
            <a:r>
              <a:rPr lang="cs-CZ" sz="2800" b="1" dirty="0" smtClean="0"/>
              <a:t>PŘÍSUDEK</a:t>
            </a:r>
          </a:p>
          <a:p>
            <a:r>
              <a:rPr lang="cs-CZ" sz="2800" dirty="0" smtClean="0"/>
              <a:t>Téma: J</a:t>
            </a:r>
            <a:r>
              <a:rPr lang="cs-CZ" sz="2400" dirty="0" smtClean="0"/>
              <a:t>azyk a jazyková komunikace – Český jazyk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Číslo projektu: CZ.1.07/1.4.00/21.0305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85852" y="4500570"/>
            <a:ext cx="6400800" cy="1428760"/>
          </a:xfrm>
        </p:spPr>
        <p:txBody>
          <a:bodyPr>
            <a:normAutofit/>
          </a:bodyPr>
          <a:lstStyle/>
          <a:p>
            <a:pPr algn="l"/>
            <a:r>
              <a:rPr lang="cs-CZ" sz="1800" i="1" dirty="0" smtClean="0"/>
              <a:t>Úkol: </a:t>
            </a:r>
            <a:endParaRPr lang="cs-CZ" sz="1800" dirty="0" smtClean="0"/>
          </a:p>
          <a:p>
            <a:pPr algn="l"/>
            <a:endParaRPr lang="cs-CZ" sz="1800" dirty="0"/>
          </a:p>
          <a:p>
            <a:pPr algn="l"/>
            <a:r>
              <a:rPr lang="cs-CZ" sz="1800" dirty="0" smtClean="0"/>
              <a:t>Žáci z vět zařadí do tabulky podměty a přísudky.</a:t>
            </a:r>
          </a:p>
          <a:p>
            <a:pPr algn="l"/>
            <a:r>
              <a:rPr lang="cs-CZ" sz="1800" dirty="0" smtClean="0"/>
              <a:t>Učitel následně vyvodí základní poznatky o podmětu a přísudku.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14348" y="571480"/>
            <a:ext cx="25003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 kolik hodin 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929190" y="571480"/>
            <a:ext cx="25003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do Ostravy?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143372" y="571480"/>
            <a:ext cx="857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vlak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928926" y="571480"/>
            <a:ext cx="13573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odjíždí</a:t>
            </a:r>
            <a:endParaRPr lang="cs-CZ" sz="3200" dirty="0"/>
          </a:p>
        </p:txBody>
      </p:sp>
      <p:graphicFrame>
        <p:nvGraphicFramePr>
          <p:cNvPr id="15" name="Tabulka 14"/>
          <p:cNvGraphicFramePr>
            <a:graphicFrameLocks noGrp="1"/>
          </p:cNvGraphicFramePr>
          <p:nvPr/>
        </p:nvGraphicFramePr>
        <p:xfrm>
          <a:off x="1214414" y="1285860"/>
          <a:ext cx="6096000" cy="115824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>
                          <a:solidFill>
                            <a:srgbClr val="FF0000"/>
                          </a:solidFill>
                        </a:rPr>
                        <a:t>PODMĚT</a:t>
                      </a:r>
                      <a:endParaRPr lang="cs-CZ" sz="3200" b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PŘÍSUDEK</a:t>
                      </a:r>
                      <a:endParaRPr lang="cs-CZ" sz="32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6" name="TextovéPole 15"/>
          <p:cNvSpPr txBox="1"/>
          <p:nvPr/>
        </p:nvSpPr>
        <p:spPr>
          <a:xfrm>
            <a:off x="785786" y="2857496"/>
            <a:ext cx="27860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 okolí Břeclavi 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428992" y="2857496"/>
            <a:ext cx="19288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se pěstuje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286380" y="2857496"/>
            <a:ext cx="11430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vinná</a:t>
            </a:r>
            <a:endParaRPr lang="cs-CZ" sz="3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357950" y="2857496"/>
            <a:ext cx="11430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réva.</a:t>
            </a:r>
            <a:endParaRPr lang="cs-CZ" sz="3200" dirty="0"/>
          </a:p>
        </p:txBody>
      </p:sp>
      <p:graphicFrame>
        <p:nvGraphicFramePr>
          <p:cNvPr id="20" name="Tabulka 19"/>
          <p:cNvGraphicFramePr>
            <a:graphicFrameLocks noGrp="1"/>
          </p:cNvGraphicFramePr>
          <p:nvPr/>
        </p:nvGraphicFramePr>
        <p:xfrm>
          <a:off x="1428728" y="3857628"/>
          <a:ext cx="6096000" cy="115824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>
                          <a:solidFill>
                            <a:srgbClr val="FF0000"/>
                          </a:solidFill>
                        </a:rPr>
                        <a:t>PODMĚT</a:t>
                      </a:r>
                      <a:endParaRPr lang="cs-CZ" sz="3200" b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PŘÍSUDEK</a:t>
                      </a:r>
                      <a:endParaRPr lang="cs-CZ" sz="32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14348" y="571480"/>
            <a:ext cx="10715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Sytý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643306" y="571480"/>
            <a:ext cx="14287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nevěří.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643042" y="571480"/>
            <a:ext cx="20717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hladovému</a:t>
            </a:r>
            <a:endParaRPr lang="cs-CZ" sz="3200" dirty="0"/>
          </a:p>
        </p:txBody>
      </p:sp>
      <p:graphicFrame>
        <p:nvGraphicFramePr>
          <p:cNvPr id="15" name="Tabulka 14"/>
          <p:cNvGraphicFramePr>
            <a:graphicFrameLocks noGrp="1"/>
          </p:cNvGraphicFramePr>
          <p:nvPr/>
        </p:nvGraphicFramePr>
        <p:xfrm>
          <a:off x="1214414" y="1285860"/>
          <a:ext cx="6096000" cy="115824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>
                          <a:solidFill>
                            <a:srgbClr val="FF0000"/>
                          </a:solidFill>
                        </a:rPr>
                        <a:t>PODMĚT</a:t>
                      </a:r>
                      <a:endParaRPr lang="cs-CZ" sz="3200" b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PŘÍSUDEK</a:t>
                      </a:r>
                      <a:endParaRPr lang="cs-CZ" sz="32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6" name="TextovéPole 15"/>
          <p:cNvSpPr txBox="1"/>
          <p:nvPr/>
        </p:nvSpPr>
        <p:spPr>
          <a:xfrm>
            <a:off x="785786" y="2857496"/>
            <a:ext cx="121444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Mladí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928794" y="2857496"/>
            <a:ext cx="13573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přijeli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071802" y="2857496"/>
            <a:ext cx="20002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 babičce.</a:t>
            </a:r>
            <a:endParaRPr lang="cs-CZ" sz="3200" dirty="0"/>
          </a:p>
        </p:txBody>
      </p:sp>
      <p:graphicFrame>
        <p:nvGraphicFramePr>
          <p:cNvPr id="20" name="Tabulka 19"/>
          <p:cNvGraphicFramePr>
            <a:graphicFrameLocks noGrp="1"/>
          </p:cNvGraphicFramePr>
          <p:nvPr/>
        </p:nvGraphicFramePr>
        <p:xfrm>
          <a:off x="1428728" y="3857628"/>
          <a:ext cx="6096000" cy="115824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>
                          <a:solidFill>
                            <a:srgbClr val="FF0000"/>
                          </a:solidFill>
                        </a:rPr>
                        <a:t>PODMĚT</a:t>
                      </a:r>
                      <a:endParaRPr lang="cs-CZ" sz="3200" b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PŘÍSUDEK</a:t>
                      </a:r>
                      <a:endParaRPr lang="cs-CZ" sz="32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14348" y="571480"/>
            <a:ext cx="7858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My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28926" y="571480"/>
            <a:ext cx="14287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rádi.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28728" y="571480"/>
            <a:ext cx="17145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zpíváme</a:t>
            </a:r>
            <a:endParaRPr lang="cs-CZ" sz="3200" dirty="0"/>
          </a:p>
        </p:txBody>
      </p:sp>
      <p:graphicFrame>
        <p:nvGraphicFramePr>
          <p:cNvPr id="15" name="Tabulka 14"/>
          <p:cNvGraphicFramePr>
            <a:graphicFrameLocks noGrp="1"/>
          </p:cNvGraphicFramePr>
          <p:nvPr/>
        </p:nvGraphicFramePr>
        <p:xfrm>
          <a:off x="1214414" y="1285860"/>
          <a:ext cx="6096000" cy="115824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>
                          <a:solidFill>
                            <a:srgbClr val="FF0000"/>
                          </a:solidFill>
                        </a:rPr>
                        <a:t>PODMĚT</a:t>
                      </a:r>
                      <a:endParaRPr lang="cs-CZ" sz="3200" b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PŘÍSUDEK</a:t>
                      </a:r>
                      <a:endParaRPr lang="cs-CZ" sz="32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6" name="TextovéPole 15"/>
          <p:cNvSpPr txBox="1"/>
          <p:nvPr/>
        </p:nvSpPr>
        <p:spPr>
          <a:xfrm>
            <a:off x="785786" y="2857496"/>
            <a:ext cx="7143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To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285852" y="2857496"/>
            <a:ext cx="92869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říkal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071670" y="2857496"/>
            <a:ext cx="857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on?</a:t>
            </a:r>
            <a:endParaRPr lang="cs-CZ" sz="3200" dirty="0"/>
          </a:p>
        </p:txBody>
      </p:sp>
      <p:graphicFrame>
        <p:nvGraphicFramePr>
          <p:cNvPr id="20" name="Tabulka 19"/>
          <p:cNvGraphicFramePr>
            <a:graphicFrameLocks noGrp="1"/>
          </p:cNvGraphicFramePr>
          <p:nvPr/>
        </p:nvGraphicFramePr>
        <p:xfrm>
          <a:off x="1428728" y="3857628"/>
          <a:ext cx="6096000" cy="115824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>
                          <a:solidFill>
                            <a:srgbClr val="FF0000"/>
                          </a:solidFill>
                        </a:rPr>
                        <a:t>PODMĚT</a:t>
                      </a:r>
                      <a:endParaRPr lang="cs-CZ" sz="3200" b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PŘÍSUDEK</a:t>
                      </a:r>
                      <a:endParaRPr lang="cs-CZ" sz="32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14348" y="571480"/>
            <a:ext cx="17859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Po silnici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86050" y="571480"/>
            <a:ext cx="7143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tři.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285984" y="571480"/>
            <a:ext cx="5715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šli</a:t>
            </a:r>
            <a:endParaRPr lang="cs-CZ" sz="3200" dirty="0"/>
          </a:p>
        </p:txBody>
      </p:sp>
      <p:graphicFrame>
        <p:nvGraphicFramePr>
          <p:cNvPr id="15" name="Tabulka 14"/>
          <p:cNvGraphicFramePr>
            <a:graphicFrameLocks noGrp="1"/>
          </p:cNvGraphicFramePr>
          <p:nvPr/>
        </p:nvGraphicFramePr>
        <p:xfrm>
          <a:off x="1214414" y="1285860"/>
          <a:ext cx="6096000" cy="115824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>
                          <a:solidFill>
                            <a:srgbClr val="FF0000"/>
                          </a:solidFill>
                        </a:rPr>
                        <a:t>PODMĚT</a:t>
                      </a:r>
                      <a:endParaRPr lang="cs-CZ" sz="3200" b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PŘÍSUDEK</a:t>
                      </a:r>
                      <a:endParaRPr lang="cs-CZ" sz="32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6" name="TextovéPole 15"/>
          <p:cNvSpPr txBox="1"/>
          <p:nvPr/>
        </p:nvSpPr>
        <p:spPr>
          <a:xfrm>
            <a:off x="785786" y="2857496"/>
            <a:ext cx="857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Dva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143372" y="2857496"/>
            <a:ext cx="20002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přeperou.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071802" y="2857496"/>
            <a:ext cx="10715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lehce </a:t>
            </a:r>
            <a:endParaRPr lang="cs-CZ" sz="3200" dirty="0"/>
          </a:p>
        </p:txBody>
      </p:sp>
      <p:graphicFrame>
        <p:nvGraphicFramePr>
          <p:cNvPr id="20" name="Tabulka 19"/>
          <p:cNvGraphicFramePr>
            <a:graphicFrameLocks noGrp="1"/>
          </p:cNvGraphicFramePr>
          <p:nvPr/>
        </p:nvGraphicFramePr>
        <p:xfrm>
          <a:off x="1428728" y="3857628"/>
          <a:ext cx="6096000" cy="115824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>
                          <a:solidFill>
                            <a:srgbClr val="FF0000"/>
                          </a:solidFill>
                        </a:rPr>
                        <a:t>PODMĚT</a:t>
                      </a:r>
                      <a:endParaRPr lang="cs-CZ" sz="3200" b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PŘÍSUDEK</a:t>
                      </a:r>
                      <a:endParaRPr lang="cs-CZ" sz="32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1500166" y="2857496"/>
            <a:ext cx="17859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jednoho</a:t>
            </a:r>
            <a:endParaRPr lang="cs-CZ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Podmět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3257544" cy="685792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- je vždy v </a:t>
            </a:r>
            <a:r>
              <a:rPr lang="cs-CZ" b="1" dirty="0" smtClean="0"/>
              <a:t>1.pádě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500034" y="2428868"/>
            <a:ext cx="2857520" cy="685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- bývá vyjádřen: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357554" y="2357430"/>
            <a:ext cx="4572032" cy="685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- PODSTATNÝM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JMÉNEM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3357554" y="3071810"/>
            <a:ext cx="4572032" cy="685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- PŘÍDAVNÝM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JMÉNEM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3357554" y="3857628"/>
            <a:ext cx="4572032" cy="685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- ZÁJMENEM</a:t>
            </a: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3357554" y="4572008"/>
            <a:ext cx="4572032" cy="685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- ČÍSLOVKOU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7" grpId="0"/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Přísudek</a:t>
            </a:r>
            <a:endParaRPr lang="cs-CZ" b="1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28596" y="1357298"/>
            <a:ext cx="2857520" cy="685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- bývá vyjádřen: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142976" y="2071678"/>
            <a:ext cx="5857916" cy="64294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-   SLOVESEM V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URČITÉM TVARU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571472" y="3786190"/>
            <a:ext cx="7715304" cy="11430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- SLOVESEM S NEÚPLNÝM VÝZNAMEM + PODSTATNÝM (PŘÍDAVNÝM)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JMÉNEM</a:t>
            </a:r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5072066" y="2714620"/>
            <a:ext cx="3214710" cy="64294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i="1" dirty="0" smtClean="0"/>
              <a:t>Př. Petr </a:t>
            </a:r>
            <a:r>
              <a:rPr lang="cs-CZ" sz="3200" b="1" i="1" dirty="0" smtClean="0"/>
              <a:t>čte </a:t>
            </a:r>
            <a:r>
              <a:rPr lang="cs-CZ" sz="3200" i="1" dirty="0" smtClean="0"/>
              <a:t>knihu.</a:t>
            </a:r>
            <a:endParaRPr kumimoji="0" lang="cs-CZ" sz="3200" b="0" i="1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Zástupný symbol pro obsah 2"/>
          <p:cNvSpPr txBox="1">
            <a:spLocks/>
          </p:cNvSpPr>
          <p:nvPr/>
        </p:nvSpPr>
        <p:spPr>
          <a:xfrm>
            <a:off x="5143504" y="5072074"/>
            <a:ext cx="3214710" cy="64294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i="1" dirty="0" smtClean="0"/>
              <a:t>Př. Pavel </a:t>
            </a:r>
            <a:r>
              <a:rPr lang="cs-CZ" sz="3200" b="1" i="1" dirty="0" smtClean="0"/>
              <a:t>je hodný.</a:t>
            </a:r>
            <a:endParaRPr kumimoji="0" lang="cs-CZ" sz="3200" b="0" i="1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8" grpId="0"/>
      <p:bldP spid="12" grpId="0"/>
      <p:bldP spid="13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141</Words>
  <Application>Microsoft Office PowerPoint</Application>
  <PresentationFormat>Předvádění na obrazovce (4:3)</PresentationFormat>
  <Paragraphs>62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Podmět</vt:lpstr>
      <vt:lpstr>Přísudek</vt:lpstr>
    </vt:vector>
  </TitlesOfParts>
  <Company>Home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Heli</dc:creator>
  <cp:lastModifiedBy>Heli</cp:lastModifiedBy>
  <cp:revision>5</cp:revision>
  <dcterms:created xsi:type="dcterms:W3CDTF">2011-04-25T15:07:56Z</dcterms:created>
  <dcterms:modified xsi:type="dcterms:W3CDTF">2011-09-11T17:30:54Z</dcterms:modified>
</cp:coreProperties>
</file>