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handoutMasterIdLst>
    <p:handoutMasterId r:id="rId14"/>
  </p:handoutMasterIdLst>
  <p:sldIdLst>
    <p:sldId id="256" r:id="rId2"/>
    <p:sldId id="273" r:id="rId3"/>
    <p:sldId id="284" r:id="rId4"/>
    <p:sldId id="285" r:id="rId5"/>
    <p:sldId id="286" r:id="rId6"/>
    <p:sldId id="287" r:id="rId7"/>
    <p:sldId id="288" r:id="rId8"/>
    <p:sldId id="289" r:id="rId9"/>
    <p:sldId id="271" r:id="rId10"/>
    <p:sldId id="272" r:id="rId11"/>
    <p:sldId id="266" r:id="rId12"/>
  </p:sldIdLst>
  <p:sldSz cx="9144000" cy="6858000" type="screen4x3"/>
  <p:notesSz cx="7559675" cy="106918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676" autoAdjust="0"/>
    <p:restoredTop sz="94660"/>
  </p:normalViewPr>
  <p:slideViewPr>
    <p:cSldViewPr>
      <p:cViewPr>
        <p:scale>
          <a:sx n="66" d="100"/>
          <a:sy n="66" d="100"/>
        </p:scale>
        <p:origin x="-486" y="-18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quarter" idx="1"/>
          </p:nvPr>
        </p:nvSpPr>
        <p:spPr>
          <a:xfrm>
            <a:off x="4278962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2"/>
          </p:nvPr>
        </p:nvSpPr>
        <p:spPr>
          <a:xfrm>
            <a:off x="0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3"/>
          </p:nvPr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B969B375-91A0-4B61-B463-FCE0F189ED59}" type="slidenum">
              <a:rPr/>
              <a:pPr marL="0" marR="0" lvl="0" indent="0" algn="r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4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‹#›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val="22332475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 idx="2"/>
          </p:nvPr>
        </p:nvSpPr>
        <p:spPr>
          <a:xfrm>
            <a:off x="1107000" y="812517"/>
            <a:ext cx="5345280" cy="4008958"/>
          </a:xfrm>
          <a:prstGeom prst="rect">
            <a:avLst/>
          </a:prstGeom>
          <a:noFill/>
          <a:ln>
            <a:noFill/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3"/>
          </p:nvPr>
        </p:nvSpPr>
        <p:spPr>
          <a:xfrm>
            <a:off x="755998" y="5078522"/>
            <a:ext cx="6047640" cy="4811042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/>
          <a:p>
            <a:pPr lvl="0"/>
            <a:endParaRPr lang="cs-CZ"/>
          </a:p>
        </p:txBody>
      </p:sp>
      <p:sp>
        <p:nvSpPr>
          <p:cNvPr id="4" name="Zástupný symbol pro záhlaví 3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idx="1"/>
          </p:nvPr>
        </p:nvSpPr>
        <p:spPr>
          <a:xfrm>
            <a:off x="4278962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4"/>
          </p:nvPr>
        </p:nvSpPr>
        <p:spPr>
          <a:xfrm>
            <a:off x="0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5"/>
          </p:nvPr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75FCABF5-2ED5-4B28-8828-F5153BE7672C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30049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215999" marR="0" lvl="0" indent="-215999" defTabSz="914400" rtl="0" fontAlgn="auto" hangingPunct="0">
      <a:lnSpc>
        <a:spcPct val="100000"/>
      </a:lnSpc>
      <a:spcBef>
        <a:spcPts val="0"/>
      </a:spcBef>
      <a:spcAft>
        <a:spcPts val="0"/>
      </a:spcAft>
      <a:buNone/>
      <a:tabLst/>
      <a:defRPr lang="cs-CZ" sz="2000" b="0" i="0" u="none" strike="noStrike" kern="1200" cap="none" spc="0" baseline="0">
        <a:solidFill>
          <a:srgbClr val="000000"/>
        </a:solidFill>
        <a:uFillTx/>
        <a:latin typeface="Arial" pitchFamily="18"/>
        <a:ea typeface="Arial Unicode MS" pitchFamily="2"/>
        <a:cs typeface="Mangal" pitchFamily="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marL="0" lvl="0" indent="0" algn="l" defTabSz="1042873" hangingPunct="1"/>
            <a:r>
              <a:rPr lang="cs-CZ"/>
              <a:t>Styl výše uvedené tabulky pro doplnění informací k materiálu si můžete zvolit sami. Důležité je dodržet náležitosti v ní uvedené.</a:t>
            </a:r>
          </a:p>
          <a:p>
            <a:pPr lvl="0"/>
            <a:endParaRPr lang="cs-CZ"/>
          </a:p>
        </p:txBody>
      </p:sp>
      <p:sp>
        <p:nvSpPr>
          <p:cNvPr id="4" name="Zástupný symbol pro číslo snímku 3"/>
          <p:cNvSpPr txBox="1"/>
          <p:nvPr/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3868E618-AAC1-4C14-B6FE-91998972C494}" type="slidenum">
              <a:rPr/>
              <a:pPr marL="0" marR="0" lvl="0" indent="0" algn="r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1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Times New Roman" pitchFamily="18"/>
              <a:ea typeface="Arial Unicode MS" pitchFamily="2"/>
              <a:cs typeface="Tahoma" pitchFamily="2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0" y="812800"/>
            <a:ext cx="0" cy="0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685800" y="2130478"/>
            <a:ext cx="7772400" cy="146987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475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  <a:latin typeface="Calibri" pitchFamily="18"/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5DE49E0-BBBD-433D-8744-CD602FA3E4ED}" type="datetime1">
              <a:rPr lang="cs-CZ"/>
              <a:pPr lvl="0"/>
              <a:t>29.5.2013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A3F16C1-1C7D-4E22-B28F-3A27661C2888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title" idx="4294967295"/>
          </p:nvPr>
        </p:nvSpPr>
        <p:spPr>
          <a:xfrm>
            <a:off x="457200" y="1600200"/>
            <a:ext cx="8229600" cy="4525923"/>
          </a:xfrm>
        </p:spPr>
        <p:txBody>
          <a:bodyPr anchor="t" anchorCtr="0"/>
          <a:lstStyle>
            <a:lvl1pPr marL="343082" indent="-343082" algn="l">
              <a:spcBef>
                <a:spcPts val="800"/>
              </a:spcBef>
              <a:buSzPct val="100000"/>
              <a:buFont typeface="Arial" pitchFamily="34"/>
              <a:buChar char="•"/>
              <a:defRPr sz="32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C4D1D5D-3149-4F21-A7D5-C733E9DF35D9}" type="datetime1">
              <a:rPr lang="cs-CZ"/>
              <a:pPr lvl="0"/>
              <a:t>29.5.2013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4B83950-9A12-4A56-8706-62AB30BCB353}" type="slidenum">
              <a:rPr/>
              <a:pPr lvl="0"/>
              <a:t>‹#›</a:t>
            </a:fld>
            <a:endParaRPr lang="cs-CZ"/>
          </a:p>
        </p:txBody>
      </p:sp>
      <p:sp>
        <p:nvSpPr>
          <p:cNvPr id="7" name="Zástupný symbol pro obsah 6"/>
          <p:cNvSpPr txBox="1">
            <a:spLocks noGrp="1"/>
          </p:cNvSpPr>
          <p:nvPr>
            <p:ph idx="1"/>
          </p:nvPr>
        </p:nvSpPr>
        <p:spPr>
          <a:xfrm>
            <a:off x="457200" y="1604515"/>
            <a:ext cx="8229243" cy="4525923"/>
          </a:xfrm>
        </p:spPr>
        <p:txBody>
          <a:bodyPr lIns="0" tIns="0" rIns="0" bIns="0"/>
          <a:lstStyle>
            <a:lvl1pPr hangingPunct="0">
              <a:defRPr/>
            </a:lvl1pPr>
          </a:lstStyle>
          <a:p>
            <a:pPr lvl="0"/>
            <a:endParaRPr lang="cs-CZ"/>
          </a:p>
        </p:txBody>
      </p:sp>
    </p:spTree>
  </p:cSld>
  <p:clrMapOvr>
    <a:masterClrMapping/>
  </p:clrMapOvr>
  <p:transition/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722156" y="4406758"/>
            <a:ext cx="7772400" cy="1362236"/>
          </a:xfrm>
        </p:spPr>
        <p:txBody>
          <a:bodyPr anchor="t" anchorCtr="0"/>
          <a:lstStyle>
            <a:lvl1pPr algn="l">
              <a:defRPr sz="4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722156" y="2906639"/>
            <a:ext cx="7772400" cy="1500118"/>
          </a:xfrm>
        </p:spPr>
        <p:txBody>
          <a:bodyPr anchor="b"/>
          <a:lstStyle>
            <a:lvl1pPr marL="0" indent="0">
              <a:spcBef>
                <a:spcPts val="500"/>
              </a:spcBef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BB2C9E8-7490-4B7F-9539-A5775F141249}" type="datetime1">
              <a:rPr lang="cs-CZ"/>
              <a:pPr lvl="0"/>
              <a:t>29.5.2013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EBD56ED-0BAA-49E0-97D4-AC0858C89E07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title" idx="4294967295"/>
          </p:nvPr>
        </p:nvSpPr>
        <p:spPr>
          <a:xfrm>
            <a:off x="457200" y="1600200"/>
            <a:ext cx="4038475" cy="4525923"/>
          </a:xfrm>
        </p:spPr>
        <p:txBody>
          <a:bodyPr anchor="t" anchorCtr="0"/>
          <a:lstStyle>
            <a:lvl1pPr marL="343082" indent="-343082" algn="l">
              <a:spcBef>
                <a:spcPts val="700"/>
              </a:spcBef>
              <a:buSzPct val="100000"/>
              <a:buFont typeface="Arial" pitchFamily="34"/>
              <a:buChar char="•"/>
              <a:defRPr sz="28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type="title" idx="4294967295"/>
          </p:nvPr>
        </p:nvSpPr>
        <p:spPr>
          <a:xfrm>
            <a:off x="4648315" y="1600200"/>
            <a:ext cx="4038475" cy="4525923"/>
          </a:xfrm>
        </p:spPr>
        <p:txBody>
          <a:bodyPr anchor="t" anchorCtr="0"/>
          <a:lstStyle>
            <a:lvl1pPr marL="343082" indent="-343082" algn="l">
              <a:spcBef>
                <a:spcPts val="700"/>
              </a:spcBef>
              <a:buSzPct val="100000"/>
              <a:buFont typeface="Arial" pitchFamily="34"/>
              <a:buChar char="•"/>
              <a:defRPr sz="28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94404BD-7CC8-42C9-9EC3-C1FA6B8C5C54}" type="datetime1">
              <a:rPr lang="cs-CZ"/>
              <a:pPr lvl="0"/>
              <a:t>29.5.2013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3408678-48CD-47C8-9807-B9716ABD4B5A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457200" y="1535039"/>
            <a:ext cx="4040276" cy="639723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type="title" idx="4294967295"/>
          </p:nvPr>
        </p:nvSpPr>
        <p:spPr>
          <a:xfrm>
            <a:off x="457200" y="2174763"/>
            <a:ext cx="4040276" cy="3951360"/>
          </a:xfrm>
        </p:spPr>
        <p:txBody>
          <a:bodyPr anchor="t" anchorCtr="0"/>
          <a:lstStyle>
            <a:lvl1pPr marL="343082" indent="-343082" algn="l">
              <a:spcBef>
                <a:spcPts val="600"/>
              </a:spcBef>
              <a:buSzPct val="100000"/>
              <a:buFont typeface="Arial" pitchFamily="34"/>
              <a:buChar char="•"/>
              <a:defRPr sz="24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4645078" y="1535039"/>
            <a:ext cx="4041721" cy="639723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type="title" idx="4294967295"/>
          </p:nvPr>
        </p:nvSpPr>
        <p:spPr>
          <a:xfrm>
            <a:off x="4645078" y="2174763"/>
            <a:ext cx="4041721" cy="3951360"/>
          </a:xfrm>
        </p:spPr>
        <p:txBody>
          <a:bodyPr anchor="t" anchorCtr="0"/>
          <a:lstStyle>
            <a:lvl1pPr marL="343082" indent="-343082" algn="l">
              <a:spcBef>
                <a:spcPts val="600"/>
              </a:spcBef>
              <a:buSzPct val="100000"/>
              <a:buFont typeface="Arial" pitchFamily="34"/>
              <a:buChar char="•"/>
              <a:defRPr sz="24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086B777-FA0B-4E62-824A-0763E79338CC}" type="datetime1">
              <a:rPr lang="cs-CZ"/>
              <a:pPr lvl="0"/>
              <a:t>29.5.2013</a:t>
            </a:fld>
            <a:endParaRPr lang="cs-CZ"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826B734-0F38-407B-BA82-3436DAF025CE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F47F808-6E57-4471-B096-5585CAB52406}" type="datetime1">
              <a:rPr lang="cs-CZ"/>
              <a:pPr lvl="0"/>
              <a:t>29.5.2013</a:t>
            </a:fld>
            <a:endParaRPr lang="cs-CZ"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1794A5A-43AE-45A4-A8D4-CC33CFA8F305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07DDF4E-4E65-4F26-930F-662977369148}" type="datetime1">
              <a:rPr lang="cs-CZ"/>
              <a:pPr lvl="0"/>
              <a:t>29.5.2013</a:t>
            </a:fld>
            <a:endParaRPr lang="cs-CZ"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FEFCD94-D1D6-4070-B076-D87175088B88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57200" y="272884"/>
            <a:ext cx="3008156" cy="1162083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title" idx="4294967295"/>
          </p:nvPr>
        </p:nvSpPr>
        <p:spPr>
          <a:xfrm>
            <a:off x="3575157" y="272884"/>
            <a:ext cx="5111642" cy="5853238"/>
          </a:xfrm>
        </p:spPr>
        <p:txBody>
          <a:bodyPr anchor="t" anchorCtr="0"/>
          <a:lstStyle>
            <a:lvl1pPr marL="343082" indent="-343082" algn="l">
              <a:spcBef>
                <a:spcPts val="800"/>
              </a:spcBef>
              <a:buSzPct val="100000"/>
              <a:buFont typeface="Arial" pitchFamily="34"/>
              <a:buChar char="•"/>
              <a:defRPr sz="32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457200" y="1434958"/>
            <a:ext cx="3008156" cy="4691155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61AF448-70E9-43C3-AF7E-C8D51C1EC583}" type="datetime1">
              <a:rPr lang="cs-CZ"/>
              <a:pPr lvl="0"/>
              <a:t>29.5.2013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8BD6545-945A-4F45-B242-6816318E7B75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1792443" y="4800600"/>
            <a:ext cx="5486400" cy="566644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title" idx="4294967295"/>
          </p:nvPr>
        </p:nvSpPr>
        <p:spPr>
          <a:xfrm>
            <a:off x="1792443" y="612721"/>
            <a:ext cx="5486400" cy="4114800"/>
          </a:xfrm>
        </p:spPr>
        <p:txBody>
          <a:bodyPr anchor="t"/>
          <a:lstStyle>
            <a:lvl1pPr hangingPunct="0">
              <a:defRPr>
                <a:latin typeface="Arial" pitchFamily="18"/>
              </a:defRPr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1792443" y="5367244"/>
            <a:ext cx="5486400" cy="804955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BE3FC89-5158-4DC9-95EB-52E38A5A78BC}" type="datetime1">
              <a:rPr lang="cs-CZ"/>
              <a:pPr lvl="0"/>
              <a:t>29.5.2013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5A1B15B-0C6D-4DA8-B484-4E1FE8D22F03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E91838B-A3AC-43DE-83ED-4D9E51A99D05}" type="datetime1">
              <a:rPr lang="cs-CZ"/>
              <a:pPr lvl="0"/>
              <a:t>29.5.2013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7426098-43A5-4296-89F0-31D48ED20585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6629400" y="274676"/>
            <a:ext cx="2057400" cy="5851437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457200" y="274676"/>
            <a:ext cx="6019915" cy="5851437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BEADA67-A6EE-4E47-86CE-F14FB94F09D1}" type="datetime1">
              <a:rPr lang="cs-CZ"/>
              <a:pPr lvl="0"/>
              <a:t>29.5.2013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11CAB57-0EA0-4F68-8DB0-486603FF5A96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457200" y="274676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/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2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457200" y="6356515"/>
            <a:ext cx="2133715" cy="3650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82629752-C00F-4E55-8200-D90BE4D8F7A2}" type="datetime1">
              <a:rPr lang="cs-CZ"/>
              <a:pPr lvl="0"/>
              <a:t>29.5.2013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3124075" y="6356515"/>
            <a:ext cx="2895475" cy="3650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6553084" y="6356515"/>
            <a:ext cx="2133715" cy="3650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813969A5-9439-4194-BC25-502EA433F71A}" type="slidenum">
              <a:rPr/>
              <a:pPr lvl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ransition/>
  <p:txStyles>
    <p:titleStyle>
      <a:lvl1pPr marL="0" marR="0" lvl="0" indent="0" algn="ctr" defTabSz="914400" rtl="0" fontAlgn="auto" hangingPunct="1">
        <a:lnSpc>
          <a:spcPct val="100000"/>
        </a:lnSpc>
        <a:spcBef>
          <a:spcPts val="0"/>
        </a:spcBef>
        <a:spcAft>
          <a:spcPts val="0"/>
        </a:spcAft>
        <a:buSzPct val="45000"/>
        <a:buFont typeface="StarSymbol"/>
        <a:buChar char="●"/>
        <a:tabLst/>
        <a:defRPr lang="cs-CZ" sz="4400" b="0" i="0" u="none" strike="noStrike" kern="1200" cap="none" spc="0" baseline="0">
          <a:solidFill>
            <a:srgbClr val="000000"/>
          </a:solidFill>
          <a:uFillTx/>
          <a:latin typeface="Calibri" pitchFamily="18"/>
          <a:ea typeface="Arial Unicode MS" pitchFamily="2"/>
          <a:cs typeface="Mangal" pitchFamily="2"/>
        </a:defRPr>
      </a:lvl1pPr>
    </p:titleStyle>
    <p:bodyStyle>
      <a:lvl1pPr marL="431999" marR="0" lvl="0" indent="-323999" algn="l" defTabSz="914400" rtl="0" fontAlgn="auto" hangingPunct="1">
        <a:lnSpc>
          <a:spcPct val="100000"/>
        </a:lnSpc>
        <a:spcBef>
          <a:spcPts val="0"/>
        </a:spcBef>
        <a:spcAft>
          <a:spcPts val="1415"/>
        </a:spcAft>
        <a:buSzPct val="45000"/>
        <a:buFont typeface="StarSymbol"/>
        <a:buChar char="●"/>
        <a:tabLst/>
        <a:defRPr lang="cs-CZ" sz="32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1pPr>
      <a:lvl2pPr marL="863998" marR="0" lvl="1" indent="-323999" algn="l" defTabSz="914400" rtl="0" fontAlgn="auto" hangingPunct="1">
        <a:lnSpc>
          <a:spcPct val="100000"/>
        </a:lnSpc>
        <a:spcBef>
          <a:spcPts val="0"/>
        </a:spcBef>
        <a:spcAft>
          <a:spcPts val="1135"/>
        </a:spcAft>
        <a:buSzPct val="45000"/>
        <a:buFont typeface="StarSymbol"/>
        <a:buChar char="●"/>
        <a:tabLst/>
        <a:defRPr lang="cs-CZ" sz="28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2pPr>
      <a:lvl3pPr marL="1295997" marR="0" lvl="2" indent="-287999" algn="l" defTabSz="914400" rtl="0" fontAlgn="auto" hangingPunct="1">
        <a:lnSpc>
          <a:spcPct val="100000"/>
        </a:lnSpc>
        <a:spcBef>
          <a:spcPts val="0"/>
        </a:spcBef>
        <a:spcAft>
          <a:spcPts val="850"/>
        </a:spcAft>
        <a:buSzPct val="75000"/>
        <a:buFont typeface="StarSymbol"/>
        <a:buChar char="–"/>
        <a:tabLst/>
        <a:defRPr lang="cs-CZ" sz="24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3pPr>
      <a:lvl4pPr marL="1727996" marR="0" lvl="3" indent="-215999" algn="l" defTabSz="914400" rtl="0" fontAlgn="auto" hangingPunct="1">
        <a:lnSpc>
          <a:spcPct val="100000"/>
        </a:lnSpc>
        <a:spcBef>
          <a:spcPts val="0"/>
        </a:spcBef>
        <a:spcAft>
          <a:spcPts val="565"/>
        </a:spcAft>
        <a:buSzPct val="45000"/>
        <a:buFont typeface="StarSymbol"/>
        <a:buChar char="●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4pPr>
      <a:lvl5pPr marL="2159995" marR="0" lvl="4" indent="-215999" algn="l" defTabSz="914400" rtl="0" fontAlgn="auto" hangingPunct="1">
        <a:lnSpc>
          <a:spcPct val="100000"/>
        </a:lnSpc>
        <a:spcBef>
          <a:spcPts val="0"/>
        </a:spcBef>
        <a:spcAft>
          <a:spcPts val="285"/>
        </a:spcAft>
        <a:buSzPct val="75000"/>
        <a:buFont typeface="StarSymbol"/>
        <a:buChar char="–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5pPr>
    </p:bodyStyle>
    <p:otherStyle/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Diagram 3"/>
          <p:cNvGrpSpPr/>
          <p:nvPr/>
        </p:nvGrpSpPr>
        <p:grpSpPr>
          <a:xfrm>
            <a:off x="685800" y="908721"/>
            <a:ext cx="7702621" cy="2016224"/>
            <a:chOff x="685800" y="908721"/>
            <a:chExt cx="7702621" cy="2016224"/>
          </a:xfrm>
        </p:grpSpPr>
        <p:sp>
          <p:nvSpPr>
            <p:cNvPr id="3" name="Volný tvar 2"/>
            <p:cNvSpPr/>
            <p:nvPr/>
          </p:nvSpPr>
          <p:spPr>
            <a:xfrm>
              <a:off x="685800" y="908721"/>
              <a:ext cx="2016224" cy="2016224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4" name="Volný tvar 3"/>
            <p:cNvSpPr/>
            <p:nvPr/>
          </p:nvSpPr>
          <p:spPr>
            <a:xfrm>
              <a:off x="1693907" y="908721"/>
              <a:ext cx="6694514" cy="201622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2016223"/>
                <a:gd name="f8" fmla="+- 0 0 -90"/>
                <a:gd name="f9" fmla="*/ f3 1 6694512"/>
                <a:gd name="f10" fmla="*/ f4 1 2016223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2016223"/>
                <a:gd name="f20" fmla="*/ 0 f16 1"/>
                <a:gd name="f21" fmla="*/ 0 f15 1"/>
                <a:gd name="f22" fmla="*/ 6694512 f16 1"/>
                <a:gd name="f23" fmla="*/ 2016223 f15 1"/>
                <a:gd name="f24" fmla="+- f17 0 f1"/>
                <a:gd name="f25" fmla="*/ f20 1 6694512"/>
                <a:gd name="f26" fmla="*/ f21 1 2016223"/>
                <a:gd name="f27" fmla="*/ f22 1 6694512"/>
                <a:gd name="f28" fmla="*/ f23 1 2016223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2016223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1739344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NÁZEV ŠKOLY: Základní škola a Mateřská škola Nedvědice, okres Brno – venkov, příspěvková organizace </a:t>
              </a:r>
            </a:p>
          </p:txBody>
        </p:sp>
        <p:sp>
          <p:nvSpPr>
            <p:cNvPr id="5" name="Volný tvar 4"/>
            <p:cNvSpPr/>
            <p:nvPr/>
          </p:nvSpPr>
          <p:spPr>
            <a:xfrm>
              <a:off x="897501" y="1231312"/>
              <a:ext cx="1592811" cy="1592811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6" name="Volný tvar 5"/>
            <p:cNvSpPr/>
            <p:nvPr/>
          </p:nvSpPr>
          <p:spPr>
            <a:xfrm>
              <a:off x="1693907" y="1231312"/>
              <a:ext cx="6694514" cy="159281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1592816"/>
                <a:gd name="f8" fmla="+- 0 0 -90"/>
                <a:gd name="f9" fmla="*/ f3 1 6694512"/>
                <a:gd name="f10" fmla="*/ f4 1 1592816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1592816"/>
                <a:gd name="f20" fmla="*/ 0 f16 1"/>
                <a:gd name="f21" fmla="*/ 0 f15 1"/>
                <a:gd name="f22" fmla="*/ 6694512 f16 1"/>
                <a:gd name="f23" fmla="*/ 1592816 f15 1"/>
                <a:gd name="f24" fmla="+- f17 0 f1"/>
                <a:gd name="f25" fmla="*/ f20 1 6694512"/>
                <a:gd name="f26" fmla="*/ f21 1 1592816"/>
                <a:gd name="f27" fmla="*/ f22 1 6694512"/>
                <a:gd name="f28" fmla="*/ f23 1 1592816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1592816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1315940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AUTOR: </a:t>
              </a:r>
              <a:r>
                <a:rPr lang="cs-CZ" sz="1200" b="0" i="0" u="none" strike="noStrike" kern="1200" cap="none" spc="0" baseline="0" dirty="0" smtClean="0">
                  <a:solidFill>
                    <a:srgbClr val="000000"/>
                  </a:solidFill>
                  <a:uFillTx/>
                  <a:latin typeface="Calibri"/>
                </a:rPr>
                <a:t>Jiří </a:t>
              </a: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Toman </a:t>
              </a:r>
            </a:p>
          </p:txBody>
        </p:sp>
        <p:sp>
          <p:nvSpPr>
            <p:cNvPr id="7" name="Volný tvar 6"/>
            <p:cNvSpPr/>
            <p:nvPr/>
          </p:nvSpPr>
          <p:spPr>
            <a:xfrm>
              <a:off x="1109203" y="1553913"/>
              <a:ext cx="1169407" cy="1169407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8" name="Volný tvar 7"/>
            <p:cNvSpPr/>
            <p:nvPr/>
          </p:nvSpPr>
          <p:spPr>
            <a:xfrm>
              <a:off x="1693907" y="1553913"/>
              <a:ext cx="6694514" cy="116940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1169409"/>
                <a:gd name="f8" fmla="+- 0 0 -90"/>
                <a:gd name="f9" fmla="*/ f3 1 6694512"/>
                <a:gd name="f10" fmla="*/ f4 1 1169409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1169409"/>
                <a:gd name="f20" fmla="*/ 0 f16 1"/>
                <a:gd name="f21" fmla="*/ 0 f15 1"/>
                <a:gd name="f22" fmla="*/ 6694512 f16 1"/>
                <a:gd name="f23" fmla="*/ 1169409 f15 1"/>
                <a:gd name="f24" fmla="+- f17 0 f1"/>
                <a:gd name="f25" fmla="*/ f20 1 6694512"/>
                <a:gd name="f26" fmla="*/ f21 1 1169409"/>
                <a:gd name="f27" fmla="*/ f22 1 6694512"/>
                <a:gd name="f28" fmla="*/ f23 1 1169409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1169409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892536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NÁZEV:  </a:t>
              </a:r>
              <a:r>
                <a:rPr lang="cs-CZ" sz="1200" b="0" i="0" u="none" strike="noStrike" kern="1200" cap="none" spc="0" baseline="0" dirty="0" smtClean="0">
                  <a:uFillTx/>
                  <a:latin typeface="Calibri"/>
                </a:rPr>
                <a:t>VY_32_INOVACE_24_06 </a:t>
              </a:r>
              <a:r>
                <a:rPr lang="cs-CZ" sz="1200" kern="0" dirty="0" smtClean="0">
                  <a:latin typeface="Calibri"/>
                </a:rPr>
                <a:t>Zákony elektrického proudu v obvodech</a:t>
              </a:r>
              <a:r>
                <a:rPr lang="cs-CZ" sz="1200" dirty="0" smtClean="0">
                  <a:latin typeface="Calibri"/>
                </a:rPr>
                <a:t>-test</a:t>
              </a:r>
              <a:r>
                <a:rPr lang="cs-CZ" sz="1200" b="0" i="0" u="none" strike="noStrike" kern="1200" cap="none" spc="0" dirty="0" smtClean="0">
                  <a:uFillTx/>
                  <a:latin typeface="Calibri"/>
                </a:rPr>
                <a:t> </a:t>
              </a:r>
              <a:endParaRPr lang="cs-CZ" sz="1200" b="0" i="0" u="none" strike="noStrike" kern="1200" cap="none" spc="0" baseline="0" dirty="0">
                <a:uFillTx/>
                <a:latin typeface="Calibri"/>
              </a:endParaRPr>
            </a:p>
          </p:txBody>
        </p:sp>
        <p:sp>
          <p:nvSpPr>
            <p:cNvPr id="9" name="Volný tvar 8"/>
            <p:cNvSpPr/>
            <p:nvPr/>
          </p:nvSpPr>
          <p:spPr>
            <a:xfrm>
              <a:off x="1320905" y="1876504"/>
              <a:ext cx="746004" cy="746004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1693907" y="1876504"/>
              <a:ext cx="6694514" cy="74600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746002"/>
                <a:gd name="f8" fmla="+- 0 0 -90"/>
                <a:gd name="f9" fmla="*/ f3 1 6694512"/>
                <a:gd name="f10" fmla="*/ f4 1 746002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746002"/>
                <a:gd name="f20" fmla="*/ 0 f16 1"/>
                <a:gd name="f21" fmla="*/ 0 f15 1"/>
                <a:gd name="f22" fmla="*/ 6694512 f16 1"/>
                <a:gd name="f23" fmla="*/ 746002 f15 1"/>
                <a:gd name="f24" fmla="+- f17 0 f1"/>
                <a:gd name="f25" fmla="*/ f20 1 6694512"/>
                <a:gd name="f26" fmla="*/ f21 1 746002"/>
                <a:gd name="f27" fmla="*/ f22 1 6694512"/>
                <a:gd name="f28" fmla="*/ f23 1 746002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746002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469123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TEMA</a:t>
              </a:r>
              <a:r>
                <a:rPr lang="cs-CZ" sz="10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: Fyzika </a:t>
              </a:r>
              <a:r>
                <a:rPr lang="cs-CZ" sz="1000" b="0" i="0" u="none" strike="noStrike" kern="1200" cap="none" spc="0" baseline="0" dirty="0" smtClean="0">
                  <a:solidFill>
                    <a:srgbClr val="000000"/>
                  </a:solidFill>
                  <a:uFillTx/>
                  <a:latin typeface="Calibri"/>
                </a:rPr>
                <a:t>8. </a:t>
              </a:r>
              <a:r>
                <a:rPr lang="cs-CZ" sz="10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a </a:t>
              </a:r>
              <a:r>
                <a:rPr lang="cs-CZ" sz="1000" b="0" i="0" u="none" strike="noStrike" kern="1200" cap="none" spc="0" baseline="0" dirty="0" smtClean="0">
                  <a:solidFill>
                    <a:srgbClr val="000000"/>
                  </a:solidFill>
                  <a:uFillTx/>
                  <a:latin typeface="Calibri"/>
                </a:rPr>
                <a:t>9.roč</a:t>
              </a:r>
              <a:r>
                <a:rPr lang="cs-CZ" sz="10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.</a:t>
              </a:r>
            </a:p>
          </p:txBody>
        </p:sp>
        <p:sp>
          <p:nvSpPr>
            <p:cNvPr id="11" name="Volný tvar 10"/>
            <p:cNvSpPr/>
            <p:nvPr/>
          </p:nvSpPr>
          <p:spPr>
            <a:xfrm>
              <a:off x="1532616" y="2199104"/>
              <a:ext cx="322591" cy="322591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12" name="Volný tvar 11"/>
            <p:cNvSpPr/>
            <p:nvPr/>
          </p:nvSpPr>
          <p:spPr>
            <a:xfrm>
              <a:off x="1561645" y="2195976"/>
              <a:ext cx="6694514" cy="32259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322595"/>
                <a:gd name="f8" fmla="+- 0 0 -90"/>
                <a:gd name="f9" fmla="*/ f3 1 6694512"/>
                <a:gd name="f10" fmla="*/ f4 1 322595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322595"/>
                <a:gd name="f20" fmla="*/ 0 f16 1"/>
                <a:gd name="f21" fmla="*/ 0 f15 1"/>
                <a:gd name="f22" fmla="*/ 6694512 f16 1"/>
                <a:gd name="f23" fmla="*/ 322595 f15 1"/>
                <a:gd name="f24" fmla="+- f17 0 f1"/>
                <a:gd name="f25" fmla="*/ f20 1 6694512"/>
                <a:gd name="f26" fmla="*/ f21 1 322595"/>
                <a:gd name="f27" fmla="*/ f22 1 6694512"/>
                <a:gd name="f28" fmla="*/ f23 1 322595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322595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45720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ČÍSLO PROJEKTU: 2674/21/7.1.4/2011  </a:t>
              </a:r>
            </a:p>
          </p:txBody>
        </p:sp>
      </p:grpSp>
      <p:sp>
        <p:nvSpPr>
          <p:cNvPr id="13" name="Podnadpis 2"/>
          <p:cNvSpPr txBox="1">
            <a:spLocks noGrp="1"/>
          </p:cNvSpPr>
          <p:nvPr>
            <p:ph type="subTitle" idx="1"/>
          </p:nvPr>
        </p:nvSpPr>
        <p:spPr>
          <a:xfrm>
            <a:off x="767007" y="3717035"/>
            <a:ext cx="7776862" cy="1464567"/>
          </a:xfrm>
        </p:spPr>
        <p:txBody>
          <a:bodyPr/>
          <a:lstStyle/>
          <a:p>
            <a:endParaRPr lang="cs-CZ"/>
          </a:p>
        </p:txBody>
      </p:sp>
      <p:pic>
        <p:nvPicPr>
          <p:cNvPr id="14" name="Obrázek 7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55577" y="3717035"/>
            <a:ext cx="7848871" cy="151217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57200" y="274676"/>
            <a:ext cx="8229600" cy="805321"/>
          </a:xfrm>
        </p:spPr>
        <p:txBody>
          <a:bodyPr lIns="0" tIns="0" rIns="0" bIns="0"/>
          <a:lstStyle/>
          <a:p>
            <a:pPr lvl="0" hangingPunct="0">
              <a:buNone/>
            </a:pPr>
            <a:r>
              <a:rPr lang="cs-CZ" sz="2200" dirty="0">
                <a:solidFill>
                  <a:srgbClr val="0000FF"/>
                </a:solidFill>
                <a:latin typeface="Arial" pitchFamily="18"/>
              </a:rPr>
              <a:t>Anotace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2000" dirty="0">
                <a:solidFill>
                  <a:schemeClr val="tx1"/>
                </a:solidFill>
              </a:rPr>
              <a:t>Prezentace</a:t>
            </a:r>
            <a:r>
              <a:rPr lang="cs-CZ" sz="1400" dirty="0">
                <a:solidFill>
                  <a:schemeClr val="tx1"/>
                </a:solidFill>
              </a:rPr>
              <a:t> je určena pro žáky </a:t>
            </a:r>
            <a:r>
              <a:rPr lang="cs-CZ" sz="1400" dirty="0" smtClean="0">
                <a:solidFill>
                  <a:schemeClr val="tx1"/>
                </a:solidFill>
              </a:rPr>
              <a:t>8. </a:t>
            </a:r>
            <a:r>
              <a:rPr lang="cs-CZ" sz="1400" dirty="0">
                <a:solidFill>
                  <a:schemeClr val="tx1"/>
                </a:solidFill>
              </a:rPr>
              <a:t>ročníku. </a:t>
            </a:r>
            <a:r>
              <a:rPr lang="cs-CZ" sz="1400" dirty="0" smtClean="0">
                <a:solidFill>
                  <a:schemeClr val="tx1"/>
                </a:solidFill>
              </a:rPr>
              <a:t>Slouží ke společnému zopakování učiva s využitím interaktivní tabule, nebo lze tento materiál 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smtClean="0">
                <a:solidFill>
                  <a:schemeClr val="tx1"/>
                </a:solidFill>
              </a:rPr>
              <a:t>použít  v tištěné podobě  jako pracovní list k samostatné práci žáků</a:t>
            </a:r>
            <a:r>
              <a:rPr lang="cs-CZ" sz="1400" dirty="0">
                <a:solidFill>
                  <a:schemeClr val="tx1"/>
                </a:solidFill>
              </a:rPr>
              <a:t>.</a:t>
            </a: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Autor : </a:t>
            </a:r>
            <a:r>
              <a:rPr lang="cs-CZ" sz="1400" dirty="0" smtClean="0">
                <a:solidFill>
                  <a:schemeClr val="tx1"/>
                </a:solidFill>
              </a:rPr>
              <a:t> </a:t>
            </a:r>
            <a:r>
              <a:rPr lang="cs-CZ" sz="1400" dirty="0">
                <a:solidFill>
                  <a:schemeClr val="tx1"/>
                </a:solidFill>
              </a:rPr>
              <a:t>Jiří Toman</a:t>
            </a: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Jazyk : čeština</a:t>
            </a: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Očekávaný výstup : žáci </a:t>
            </a:r>
            <a:r>
              <a:rPr lang="cs-CZ" sz="1400" dirty="0" smtClean="0">
                <a:solidFill>
                  <a:schemeClr val="tx1"/>
                </a:solidFill>
              </a:rPr>
              <a:t>si zopakují formou testu a  učivo na téma  ZÁKONY   ELEKTRICKÉHO</a:t>
            </a:r>
          </a:p>
          <a:p>
            <a:pPr marL="108000" lvl="0" indent="0">
              <a:buNone/>
            </a:pP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smtClean="0">
                <a:solidFill>
                  <a:schemeClr val="tx1"/>
                </a:solidFill>
              </a:rPr>
              <a:t>                                       PROUDU </a:t>
            </a:r>
            <a:r>
              <a:rPr lang="cs-CZ" sz="1400" dirty="0">
                <a:solidFill>
                  <a:schemeClr val="tx1"/>
                </a:solidFill>
              </a:rPr>
              <a:t>V OBVODECH (OHMŮV ZÁKON)</a:t>
            </a:r>
          </a:p>
          <a:p>
            <a:pPr lvl="0"/>
            <a:r>
              <a:rPr lang="cs-CZ" sz="1400" dirty="0" smtClean="0">
                <a:solidFill>
                  <a:schemeClr val="tx1"/>
                </a:solidFill>
              </a:rPr>
              <a:t>Speciální </a:t>
            </a:r>
            <a:r>
              <a:rPr lang="cs-CZ" sz="1400" dirty="0">
                <a:solidFill>
                  <a:schemeClr val="tx1"/>
                </a:solidFill>
              </a:rPr>
              <a:t>potřeby : </a:t>
            </a:r>
            <a:r>
              <a:rPr lang="cs-CZ" sz="1400" dirty="0" smtClean="0">
                <a:solidFill>
                  <a:schemeClr val="tx1"/>
                </a:solidFill>
              </a:rPr>
              <a:t>kalkulátor, poznámkový blok</a:t>
            </a:r>
            <a:endParaRPr lang="cs-CZ" sz="1400" dirty="0">
              <a:solidFill>
                <a:schemeClr val="tx1"/>
              </a:solidFill>
            </a:endParaRP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Druh učebního materiálu : prezentace </a:t>
            </a:r>
            <a:r>
              <a:rPr lang="cs-CZ" sz="1400" dirty="0" smtClean="0">
                <a:solidFill>
                  <a:schemeClr val="tx1"/>
                </a:solidFill>
              </a:rPr>
              <a:t>- test</a:t>
            </a:r>
            <a:endParaRPr lang="cs-CZ" sz="1400" dirty="0">
              <a:solidFill>
                <a:schemeClr val="tx1"/>
              </a:solidFill>
            </a:endParaRP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Cílová skupina : žák</a:t>
            </a:r>
          </a:p>
          <a:p>
            <a:pPr lvl="0"/>
            <a:r>
              <a:rPr lang="cs-CZ" sz="1400" dirty="0" smtClean="0">
                <a:solidFill>
                  <a:schemeClr val="tx1"/>
                </a:solidFill>
              </a:rPr>
              <a:t>Stupeň </a:t>
            </a:r>
            <a:r>
              <a:rPr lang="cs-CZ" sz="1400" dirty="0">
                <a:solidFill>
                  <a:schemeClr val="tx1"/>
                </a:solidFill>
              </a:rPr>
              <a:t>a typ vzdělávání : základní vzdělávání 2. stupeň </a:t>
            </a:r>
            <a:r>
              <a:rPr lang="cs-CZ" sz="1400" dirty="0" smtClean="0">
                <a:solidFill>
                  <a:schemeClr val="tx1"/>
                </a:solidFill>
              </a:rPr>
              <a:t>2.období</a:t>
            </a:r>
            <a:r>
              <a:rPr lang="cs-CZ" sz="1400" dirty="0">
                <a:solidFill>
                  <a:schemeClr val="tx1"/>
                </a:solidFill>
              </a:rPr>
              <a:t>, věková skupina : </a:t>
            </a:r>
            <a:r>
              <a:rPr lang="cs-CZ" sz="1400" dirty="0" smtClean="0">
                <a:solidFill>
                  <a:schemeClr val="tx1"/>
                </a:solidFill>
              </a:rPr>
              <a:t>13 - 14 let</a:t>
            </a: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Žáci reagovali  </a:t>
            </a:r>
            <a:r>
              <a:rPr lang="cs-CZ" sz="1400" dirty="0" smtClean="0">
                <a:solidFill>
                  <a:schemeClr val="tx1"/>
                </a:solidFill>
              </a:rPr>
              <a:t>na zadané otázky a </a:t>
            </a:r>
            <a:r>
              <a:rPr lang="cs-CZ" sz="1400" dirty="0">
                <a:solidFill>
                  <a:schemeClr val="tx1"/>
                </a:solidFill>
              </a:rPr>
              <a:t>pracovali dle </a:t>
            </a:r>
            <a:r>
              <a:rPr lang="cs-CZ" sz="1400" dirty="0" smtClean="0">
                <a:solidFill>
                  <a:schemeClr val="tx1"/>
                </a:solidFill>
              </a:rPr>
              <a:t>očekávání.</a:t>
            </a:r>
            <a:endParaRPr lang="cs-CZ" sz="1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553371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827747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0000FF"/>
                </a:solidFill>
              </a:rPr>
              <a:t>Zákony elektrického proudu v obvodech, test – List 1 </a:t>
            </a:r>
            <a:endParaRPr lang="cs-CZ" sz="2000" b="1" u="sng" dirty="0">
              <a:solidFill>
                <a:srgbClr val="0000FF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1052736"/>
            <a:ext cx="8229600" cy="5616624"/>
          </a:xfrm>
          <a:ln>
            <a:solidFill>
              <a:schemeClr val="bg1"/>
            </a:solidFill>
          </a:ln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  Zadání                                                                                        Nabídka odpovědí</a:t>
            </a:r>
            <a:r>
              <a:rPr lang="cs-CZ" sz="1600" b="1" dirty="0" smtClean="0">
                <a:latin typeface="Calibri"/>
              </a:rPr>
              <a:t>                                                         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                                                                                              </a:t>
            </a:r>
            <a:r>
              <a:rPr lang="cs-CZ" sz="2000" dirty="0" smtClean="0">
                <a:latin typeface="Calibri"/>
              </a:rPr>
              <a:t>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</a:t>
            </a:r>
            <a:r>
              <a:rPr lang="cs-CZ" sz="2000" b="1" dirty="0" smtClean="0">
                <a:latin typeface="Calibri"/>
              </a:rPr>
              <a:t>1.       </a:t>
            </a:r>
            <a:r>
              <a:rPr lang="cs-CZ" sz="2000" dirty="0" smtClean="0">
                <a:latin typeface="Calibri"/>
              </a:rPr>
              <a:t>Jak  se změní výchylka ručky                          </a:t>
            </a:r>
            <a:r>
              <a:rPr lang="cs-CZ" sz="2000" b="1" dirty="0" smtClean="0">
                <a:latin typeface="Calibri"/>
              </a:rPr>
              <a:t>A</a:t>
            </a:r>
            <a:r>
              <a:rPr lang="cs-CZ" sz="2000" dirty="0" smtClean="0">
                <a:latin typeface="Calibri"/>
              </a:rPr>
              <a:t>  výchylka se zvětší     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ampérmetru, jestliže budeme                       </a:t>
            </a:r>
            <a:r>
              <a:rPr lang="cs-CZ" sz="2000" b="1" dirty="0" smtClean="0">
                <a:latin typeface="Calibri"/>
              </a:rPr>
              <a:t>B</a:t>
            </a:r>
            <a:r>
              <a:rPr lang="cs-CZ" sz="2000" dirty="0" smtClean="0">
                <a:latin typeface="Calibri"/>
              </a:rPr>
              <a:t>  výchylka se nezmění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zvětšovat odpor reostatu ?                           </a:t>
            </a:r>
            <a:r>
              <a:rPr lang="cs-CZ" sz="2000" b="1" dirty="0" smtClean="0">
                <a:latin typeface="Calibri"/>
              </a:rPr>
              <a:t> C  </a:t>
            </a:r>
            <a:r>
              <a:rPr lang="cs-CZ" sz="2000" dirty="0" smtClean="0">
                <a:latin typeface="Calibri"/>
              </a:rPr>
              <a:t>výchylka se zmenší</a:t>
            </a:r>
            <a:endParaRPr lang="cs-CZ" sz="2000" b="1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                                                                                D  </a:t>
            </a:r>
            <a:r>
              <a:rPr lang="cs-CZ" sz="2000" dirty="0" smtClean="0">
                <a:latin typeface="Calibri"/>
              </a:rPr>
              <a:t>výchylka se zvětší nebo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    zmenší podle toho jaký       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    odpor má žárovka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b="1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-------------------------------------------------------------------------------------------------------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2.      </a:t>
            </a:r>
            <a:r>
              <a:rPr lang="cs-CZ" sz="2000" dirty="0" smtClean="0">
                <a:latin typeface="Calibri"/>
              </a:rPr>
              <a:t>Žárovkou prochází při  </a:t>
            </a:r>
            <a:r>
              <a:rPr lang="cs-CZ" sz="2000" b="1" dirty="0" smtClean="0">
                <a:latin typeface="Calibri"/>
              </a:rPr>
              <a:t>                                   A  </a:t>
            </a:r>
            <a:r>
              <a:rPr lang="cs-CZ" sz="2000" dirty="0" smtClean="0">
                <a:latin typeface="Calibri"/>
              </a:rPr>
              <a:t>50 W                               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napětí 10 V proud 0,5 A.                               </a:t>
            </a:r>
            <a:r>
              <a:rPr lang="cs-CZ" sz="2000" b="1" dirty="0" smtClean="0">
                <a:latin typeface="Calibri"/>
              </a:rPr>
              <a:t> B  </a:t>
            </a:r>
            <a:r>
              <a:rPr lang="cs-CZ" sz="2000" dirty="0" smtClean="0">
                <a:latin typeface="Calibri"/>
              </a:rPr>
              <a:t>20 W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Vypočítej příkon žárovky.                              </a:t>
            </a:r>
            <a:r>
              <a:rPr lang="cs-CZ" sz="2000" b="1" dirty="0" smtClean="0">
                <a:latin typeface="Calibri"/>
              </a:rPr>
              <a:t> C    </a:t>
            </a:r>
            <a:r>
              <a:rPr lang="cs-CZ" sz="2000" dirty="0" smtClean="0">
                <a:latin typeface="Calibri"/>
              </a:rPr>
              <a:t>2 W         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                                                                            D    </a:t>
            </a:r>
            <a:r>
              <a:rPr lang="cs-CZ" sz="2000" dirty="0" smtClean="0">
                <a:latin typeface="Calibri"/>
              </a:rPr>
              <a:t>5 W        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</a:t>
            </a:r>
            <a:r>
              <a:rPr lang="cs-CZ" sz="2000" b="1" dirty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    </a:t>
            </a:r>
            <a:r>
              <a:rPr lang="cs-CZ" sz="2000" dirty="0" smtClean="0">
                <a:latin typeface="Calibri"/>
              </a:rPr>
              <a:t>       </a:t>
            </a:r>
            <a:endParaRPr lang="cs-CZ" sz="2000" b="1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                             </a:t>
            </a:r>
            <a:endParaRPr lang="cs-CZ" sz="36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endParaRPr lang="cs-CZ" dirty="0">
              <a:latin typeface="Calibri"/>
            </a:endParaRPr>
          </a:p>
        </p:txBody>
      </p:sp>
      <p:cxnSp>
        <p:nvCxnSpPr>
          <p:cNvPr id="23" name="Přímá spojnice 22"/>
          <p:cNvCxnSpPr/>
          <p:nvPr/>
        </p:nvCxnSpPr>
        <p:spPr>
          <a:xfrm>
            <a:off x="6012160" y="2420888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2" name="Skupina 41"/>
          <p:cNvGrpSpPr/>
          <p:nvPr/>
        </p:nvGrpSpPr>
        <p:grpSpPr>
          <a:xfrm>
            <a:off x="1419126" y="2703596"/>
            <a:ext cx="2995947" cy="1347258"/>
            <a:chOff x="1448154" y="2761652"/>
            <a:chExt cx="2995947" cy="1347258"/>
          </a:xfrm>
        </p:grpSpPr>
        <p:cxnSp>
          <p:nvCxnSpPr>
            <p:cNvPr id="172" name="Přímá spojnice 171"/>
            <p:cNvCxnSpPr/>
            <p:nvPr/>
          </p:nvCxnSpPr>
          <p:spPr>
            <a:xfrm flipH="1">
              <a:off x="2236204" y="2843572"/>
              <a:ext cx="157061" cy="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41" name="Skupina 40"/>
            <p:cNvGrpSpPr/>
            <p:nvPr/>
          </p:nvGrpSpPr>
          <p:grpSpPr>
            <a:xfrm>
              <a:off x="1448154" y="2761652"/>
              <a:ext cx="2995947" cy="1347258"/>
              <a:chOff x="1448154" y="2384288"/>
              <a:chExt cx="2995947" cy="1347258"/>
            </a:xfrm>
          </p:grpSpPr>
          <p:sp>
            <p:nvSpPr>
              <p:cNvPr id="147" name="Ovál 146"/>
              <p:cNvSpPr/>
              <p:nvPr/>
            </p:nvSpPr>
            <p:spPr>
              <a:xfrm flipH="1">
                <a:off x="2567722" y="2594441"/>
                <a:ext cx="108012" cy="108012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0" name="Ovál 149"/>
              <p:cNvSpPr/>
              <p:nvPr/>
            </p:nvSpPr>
            <p:spPr>
              <a:xfrm flipH="1">
                <a:off x="2276405" y="2594441"/>
                <a:ext cx="108012" cy="108012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pSp>
            <p:nvGrpSpPr>
              <p:cNvPr id="7" name="Skupina 6"/>
              <p:cNvGrpSpPr/>
              <p:nvPr/>
            </p:nvGrpSpPr>
            <p:grpSpPr>
              <a:xfrm flipH="1">
                <a:off x="2329248" y="2384288"/>
                <a:ext cx="377567" cy="166611"/>
                <a:chOff x="5995831" y="1426471"/>
                <a:chExt cx="377567" cy="166611"/>
              </a:xfrm>
            </p:grpSpPr>
            <p:cxnSp>
              <p:nvCxnSpPr>
                <p:cNvPr id="180" name="Přímá spojnice 179"/>
                <p:cNvCxnSpPr/>
                <p:nvPr/>
              </p:nvCxnSpPr>
              <p:spPr>
                <a:xfrm>
                  <a:off x="5995831" y="1513460"/>
                  <a:ext cx="125649" cy="0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83" name="Přímá spojnice 182"/>
                <p:cNvCxnSpPr/>
                <p:nvPr/>
              </p:nvCxnSpPr>
              <p:spPr>
                <a:xfrm>
                  <a:off x="6373398" y="1426471"/>
                  <a:ext cx="0" cy="166611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196" name="Vývojový diagram: sumační spojení 195"/>
              <p:cNvSpPr/>
              <p:nvPr/>
            </p:nvSpPr>
            <p:spPr>
              <a:xfrm flipH="1" flipV="1">
                <a:off x="1448154" y="2976213"/>
                <a:ext cx="288032" cy="288032"/>
              </a:xfrm>
              <a:prstGeom prst="flowChartSummingJunction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pSp>
            <p:nvGrpSpPr>
              <p:cNvPr id="4" name="Skupina 3"/>
              <p:cNvGrpSpPr/>
              <p:nvPr/>
            </p:nvGrpSpPr>
            <p:grpSpPr>
              <a:xfrm>
                <a:off x="3358041" y="2572879"/>
                <a:ext cx="399329" cy="124266"/>
                <a:chOff x="3358041" y="2558365"/>
                <a:chExt cx="399329" cy="124266"/>
              </a:xfrm>
            </p:grpSpPr>
            <p:sp>
              <p:nvSpPr>
                <p:cNvPr id="236" name="Ovál 235"/>
                <p:cNvSpPr/>
                <p:nvPr/>
              </p:nvSpPr>
              <p:spPr>
                <a:xfrm>
                  <a:off x="3358041" y="2574619"/>
                  <a:ext cx="108012" cy="108012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38" name="Ovál 237"/>
                <p:cNvSpPr/>
                <p:nvPr/>
              </p:nvSpPr>
              <p:spPr>
                <a:xfrm>
                  <a:off x="3649358" y="2574619"/>
                  <a:ext cx="108012" cy="108012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cxnSp>
              <p:nvCxnSpPr>
                <p:cNvPr id="240" name="Přímá spojnice 239"/>
                <p:cNvCxnSpPr/>
                <p:nvPr/>
              </p:nvCxnSpPr>
              <p:spPr>
                <a:xfrm>
                  <a:off x="3383642" y="2558365"/>
                  <a:ext cx="344700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6" name="Přímá spojnice 5"/>
              <p:cNvCxnSpPr>
                <a:stCxn id="147" idx="2"/>
                <a:endCxn id="236" idx="2"/>
              </p:cNvCxnSpPr>
              <p:nvPr/>
            </p:nvCxnSpPr>
            <p:spPr>
              <a:xfrm flipV="1">
                <a:off x="2675734" y="2643139"/>
                <a:ext cx="682307" cy="5308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" name="Přímá spojnice 15"/>
              <p:cNvCxnSpPr>
                <a:stCxn id="150" idx="6"/>
              </p:cNvCxnSpPr>
              <p:nvPr/>
            </p:nvCxnSpPr>
            <p:spPr>
              <a:xfrm flipH="1">
                <a:off x="1592170" y="2648447"/>
                <a:ext cx="684235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Přímá spojnice 17"/>
              <p:cNvCxnSpPr>
                <a:endCxn id="196" idx="4"/>
              </p:cNvCxnSpPr>
              <p:nvPr/>
            </p:nvCxnSpPr>
            <p:spPr>
              <a:xfrm>
                <a:off x="1592170" y="2643139"/>
                <a:ext cx="0" cy="333074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" name="Přímá spojnice 27"/>
              <p:cNvCxnSpPr>
                <a:stCxn id="238" idx="6"/>
              </p:cNvCxnSpPr>
              <p:nvPr/>
            </p:nvCxnSpPr>
            <p:spPr>
              <a:xfrm>
                <a:off x="3757370" y="2643139"/>
                <a:ext cx="526598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" name="Přímá spojnice 30"/>
              <p:cNvCxnSpPr>
                <a:stCxn id="196" idx="0"/>
              </p:cNvCxnSpPr>
              <p:nvPr/>
            </p:nvCxnSpPr>
            <p:spPr>
              <a:xfrm>
                <a:off x="1592170" y="3264245"/>
                <a:ext cx="0" cy="467301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6" name="Přímá spojnice 225"/>
              <p:cNvCxnSpPr/>
              <p:nvPr/>
            </p:nvCxnSpPr>
            <p:spPr>
              <a:xfrm>
                <a:off x="1592170" y="3731546"/>
                <a:ext cx="119270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27" name="Obdélník 226"/>
              <p:cNvSpPr/>
              <p:nvPr/>
            </p:nvSpPr>
            <p:spPr>
              <a:xfrm>
                <a:off x="2301744" y="3264245"/>
                <a:ext cx="944015" cy="233650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235" name="Přímá spojnice se šipkou 234"/>
              <p:cNvCxnSpPr/>
              <p:nvPr/>
            </p:nvCxnSpPr>
            <p:spPr>
              <a:xfrm flipV="1">
                <a:off x="2788265" y="3497895"/>
                <a:ext cx="1" cy="233651"/>
              </a:xfrm>
              <a:prstGeom prst="straightConnector1">
                <a:avLst/>
              </a:prstGeom>
              <a:ln>
                <a:solidFill>
                  <a:schemeClr val="tx1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243" name="Skupina 242"/>
              <p:cNvGrpSpPr/>
              <p:nvPr/>
            </p:nvGrpSpPr>
            <p:grpSpPr>
              <a:xfrm>
                <a:off x="4096410" y="2823811"/>
                <a:ext cx="347691" cy="383804"/>
                <a:chOff x="4139952" y="3099577"/>
                <a:chExt cx="347691" cy="383804"/>
              </a:xfrm>
            </p:grpSpPr>
            <p:sp>
              <p:nvSpPr>
                <p:cNvPr id="239" name="Ovál 238"/>
                <p:cNvSpPr/>
                <p:nvPr/>
              </p:nvSpPr>
              <p:spPr>
                <a:xfrm>
                  <a:off x="4139952" y="3105715"/>
                  <a:ext cx="347691" cy="377666"/>
                </a:xfrm>
                <a:prstGeom prst="ellipse">
                  <a:avLst/>
                </a:prstGeom>
                <a:no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42" name="TextovéPole 241"/>
                <p:cNvSpPr txBox="1"/>
                <p:nvPr/>
              </p:nvSpPr>
              <p:spPr>
                <a:xfrm>
                  <a:off x="4155413" y="3099577"/>
                  <a:ext cx="317716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dirty="0" smtClean="0"/>
                    <a:t>A</a:t>
                  </a:r>
                  <a:endParaRPr lang="cs-CZ" dirty="0"/>
                </a:p>
              </p:txBody>
            </p:sp>
          </p:grpSp>
          <p:cxnSp>
            <p:nvCxnSpPr>
              <p:cNvPr id="255" name="Přímá spojnice 254"/>
              <p:cNvCxnSpPr>
                <a:endCxn id="239" idx="0"/>
              </p:cNvCxnSpPr>
              <p:nvPr/>
            </p:nvCxnSpPr>
            <p:spPr>
              <a:xfrm flipH="1">
                <a:off x="4270256" y="2643139"/>
                <a:ext cx="13712" cy="18681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5" name="Přímá spojnice 34"/>
              <p:cNvCxnSpPr>
                <a:stCxn id="227" idx="3"/>
              </p:cNvCxnSpPr>
              <p:nvPr/>
            </p:nvCxnSpPr>
            <p:spPr>
              <a:xfrm>
                <a:off x="3245759" y="3381070"/>
                <a:ext cx="1038209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8" name="Přímá spojnice 37"/>
              <p:cNvCxnSpPr>
                <a:endCxn id="239" idx="4"/>
              </p:cNvCxnSpPr>
              <p:nvPr/>
            </p:nvCxnSpPr>
            <p:spPr>
              <a:xfrm flipH="1" flipV="1">
                <a:off x="4270256" y="3207615"/>
                <a:ext cx="13712" cy="173455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  <p:extLst>
      <p:ext uri="{BB962C8B-B14F-4D97-AF65-F5344CB8AC3E}">
        <p14:creationId xmlns:p14="http://schemas.microsoft.com/office/powerpoint/2010/main" val="24728085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827747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0000FF"/>
                </a:solidFill>
              </a:rPr>
              <a:t>Zákony elektrického proudu v obvodech, test – List 2 </a:t>
            </a:r>
            <a:endParaRPr lang="cs-CZ" sz="2000" b="1" u="sng" dirty="0">
              <a:solidFill>
                <a:srgbClr val="0000FF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1052736"/>
            <a:ext cx="8229600" cy="5616624"/>
          </a:xfrm>
          <a:ln>
            <a:solidFill>
              <a:schemeClr val="bg1"/>
            </a:solidFill>
          </a:ln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  Zadání                                                                                        Nabídka odpovědí</a:t>
            </a:r>
            <a:r>
              <a:rPr lang="cs-CZ" sz="1600" b="1" dirty="0" smtClean="0">
                <a:latin typeface="Calibri"/>
              </a:rPr>
              <a:t>                                                         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                                                                                              </a:t>
            </a:r>
            <a:r>
              <a:rPr lang="cs-CZ" sz="2000" dirty="0" smtClean="0">
                <a:latin typeface="Calibri"/>
              </a:rPr>
              <a:t>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</a:t>
            </a:r>
            <a:r>
              <a:rPr lang="cs-CZ" sz="2000" b="1" dirty="0">
                <a:latin typeface="Calibri"/>
              </a:rPr>
              <a:t>3</a:t>
            </a:r>
            <a:r>
              <a:rPr lang="cs-CZ" sz="2000" b="1" dirty="0" smtClean="0">
                <a:latin typeface="Calibri"/>
              </a:rPr>
              <a:t>.       </a:t>
            </a:r>
            <a:r>
              <a:rPr lang="cs-CZ" sz="2000" dirty="0" smtClean="0">
                <a:latin typeface="Calibri"/>
              </a:rPr>
              <a:t>Voltmetr v elektrickém obvodu                          </a:t>
            </a:r>
            <a:r>
              <a:rPr lang="cs-CZ" sz="2000" b="1" dirty="0" smtClean="0">
                <a:latin typeface="Calibri"/>
              </a:rPr>
              <a:t>A</a:t>
            </a:r>
            <a:r>
              <a:rPr lang="cs-CZ" sz="2000" dirty="0" smtClean="0">
                <a:latin typeface="Calibri"/>
              </a:rPr>
              <a:t>  1 V    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ukazuje hodnotu                                                   </a:t>
            </a:r>
            <a:r>
              <a:rPr lang="cs-CZ" sz="2000" b="1" dirty="0" smtClean="0">
                <a:latin typeface="Calibri"/>
              </a:rPr>
              <a:t>B</a:t>
            </a:r>
            <a:r>
              <a:rPr lang="cs-CZ" sz="2000" dirty="0" smtClean="0">
                <a:latin typeface="Calibri"/>
              </a:rPr>
              <a:t>  4 V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 C  </a:t>
            </a:r>
            <a:r>
              <a:rPr lang="cs-CZ" sz="2000" dirty="0" smtClean="0">
                <a:latin typeface="Calibri"/>
              </a:rPr>
              <a:t>10 V</a:t>
            </a:r>
            <a:endParaRPr lang="cs-CZ" sz="2000" b="1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                                                                                     D  </a:t>
            </a:r>
            <a:r>
              <a:rPr lang="cs-CZ" sz="2000" dirty="0" smtClean="0">
                <a:latin typeface="Calibri"/>
              </a:rPr>
              <a:t>25 V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    </a:t>
            </a:r>
            <a:endParaRPr lang="cs-CZ" sz="2000" b="1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-------------------------------------------------------------------------------------------------------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4</a:t>
            </a:r>
            <a:r>
              <a:rPr lang="cs-CZ" sz="2000" b="1" dirty="0" smtClean="0">
                <a:latin typeface="Calibri"/>
              </a:rPr>
              <a:t>.    </a:t>
            </a:r>
            <a:r>
              <a:rPr lang="cs-CZ" sz="2000" dirty="0" smtClean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Urči odpor topné spirály                               </a:t>
            </a:r>
            <a:r>
              <a:rPr lang="cs-CZ" sz="2000" b="1" dirty="0" smtClean="0">
                <a:latin typeface="Calibri"/>
              </a:rPr>
              <a:t>A    </a:t>
            </a:r>
            <a:r>
              <a:rPr lang="cs-CZ" sz="2000" dirty="0" smtClean="0">
                <a:latin typeface="Calibri"/>
              </a:rPr>
              <a:t>0,2</a:t>
            </a:r>
            <a:r>
              <a:rPr lang="cs-CZ" sz="2000" b="1" dirty="0" smtClean="0">
                <a:latin typeface="Calibri"/>
              </a:rPr>
              <a:t> </a:t>
            </a:r>
            <a:r>
              <a:rPr lang="el-GR" sz="2000" dirty="0" smtClean="0">
                <a:latin typeface="Calibri"/>
              </a:rPr>
              <a:t>Ω</a:t>
            </a:r>
            <a:r>
              <a:rPr lang="cs-CZ" sz="2000" dirty="0" smtClean="0">
                <a:latin typeface="Calibri"/>
              </a:rPr>
              <a:t>  </a:t>
            </a:r>
            <a:r>
              <a:rPr lang="cs-CZ" sz="2000" b="1" dirty="0" smtClean="0">
                <a:latin typeface="Calibri"/>
              </a:rPr>
              <a:t>                           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vařiče, na jehož štítku                                   </a:t>
            </a:r>
            <a:r>
              <a:rPr lang="cs-CZ" sz="2000" b="1" dirty="0" smtClean="0">
                <a:latin typeface="Calibri"/>
              </a:rPr>
              <a:t>B    </a:t>
            </a:r>
            <a:r>
              <a:rPr lang="cs-CZ" sz="2000" dirty="0" smtClean="0">
                <a:latin typeface="Calibri"/>
              </a:rPr>
              <a:t>4,8</a:t>
            </a:r>
            <a:r>
              <a:rPr lang="cs-CZ" sz="2000" b="1" dirty="0" smtClean="0">
                <a:latin typeface="Calibri"/>
              </a:rPr>
              <a:t> </a:t>
            </a:r>
            <a:r>
              <a:rPr lang="el-GR" sz="2000" dirty="0" smtClean="0">
                <a:latin typeface="Calibri"/>
              </a:rPr>
              <a:t>Ω</a:t>
            </a:r>
            <a:r>
              <a:rPr lang="cs-CZ" sz="2000" dirty="0" smtClean="0">
                <a:latin typeface="Calibri"/>
              </a:rPr>
              <a:t>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je údaj 230 V, 1100 W.                                 </a:t>
            </a:r>
            <a:r>
              <a:rPr lang="cs-CZ" sz="2000" b="1" dirty="0" smtClean="0">
                <a:latin typeface="Calibri"/>
              </a:rPr>
              <a:t> C  </a:t>
            </a:r>
            <a:r>
              <a:rPr lang="cs-CZ" sz="2000" dirty="0" smtClean="0">
                <a:latin typeface="Calibri"/>
              </a:rPr>
              <a:t>48</a:t>
            </a:r>
            <a:r>
              <a:rPr lang="cs-CZ" sz="2000" b="1" dirty="0" smtClean="0">
                <a:latin typeface="Calibri"/>
              </a:rPr>
              <a:t> </a:t>
            </a:r>
            <a:r>
              <a:rPr lang="el-GR" sz="2000" dirty="0" smtClean="0">
                <a:latin typeface="Calibri"/>
              </a:rPr>
              <a:t>Ω</a:t>
            </a:r>
            <a:r>
              <a:rPr lang="cs-CZ" sz="2000" dirty="0" smtClean="0">
                <a:latin typeface="Calibri"/>
              </a:rPr>
              <a:t>        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                                                                           D  </a:t>
            </a:r>
            <a:r>
              <a:rPr lang="cs-CZ" sz="2000" dirty="0" smtClean="0">
                <a:latin typeface="Calibri"/>
              </a:rPr>
              <a:t>25</a:t>
            </a:r>
            <a:r>
              <a:rPr lang="cs-CZ" sz="2000" b="1" dirty="0">
                <a:latin typeface="Calibri"/>
              </a:rPr>
              <a:t> </a:t>
            </a:r>
            <a:r>
              <a:rPr lang="el-GR" sz="2000" dirty="0" smtClean="0">
                <a:latin typeface="Calibri"/>
              </a:rPr>
              <a:t>Ω</a:t>
            </a:r>
            <a:r>
              <a:rPr lang="cs-CZ" sz="2000" b="1" dirty="0" smtClean="0">
                <a:latin typeface="Calibri"/>
              </a:rPr>
              <a:t>  </a:t>
            </a:r>
            <a:r>
              <a:rPr lang="cs-CZ" sz="2000" dirty="0" smtClean="0">
                <a:latin typeface="Calibri"/>
              </a:rPr>
              <a:t>        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</a:t>
            </a:r>
            <a:r>
              <a:rPr lang="cs-CZ" sz="2000" b="1" dirty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    </a:t>
            </a:r>
            <a:r>
              <a:rPr lang="cs-CZ" sz="2000" dirty="0" smtClean="0">
                <a:latin typeface="Calibri"/>
              </a:rPr>
              <a:t>       </a:t>
            </a:r>
            <a:endParaRPr lang="cs-CZ" sz="2000" b="1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                             </a:t>
            </a:r>
            <a:endParaRPr lang="cs-CZ" sz="36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endParaRPr lang="cs-CZ" dirty="0">
              <a:latin typeface="Calibri"/>
            </a:endParaRPr>
          </a:p>
        </p:txBody>
      </p:sp>
      <p:cxnSp>
        <p:nvCxnSpPr>
          <p:cNvPr id="23" name="Přímá spojnice 22"/>
          <p:cNvCxnSpPr/>
          <p:nvPr/>
        </p:nvCxnSpPr>
        <p:spPr>
          <a:xfrm>
            <a:off x="6012160" y="2420888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0" name="Přímá spojnice 229"/>
          <p:cNvCxnSpPr>
            <a:stCxn id="40" idx="6"/>
          </p:cNvCxnSpPr>
          <p:nvPr/>
        </p:nvCxnSpPr>
        <p:spPr>
          <a:xfrm>
            <a:off x="4195226" y="3864272"/>
            <a:ext cx="50627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5" name="Přímá spojnice 234"/>
          <p:cNvCxnSpPr>
            <a:endCxn id="37" idx="3"/>
          </p:cNvCxnSpPr>
          <p:nvPr/>
        </p:nvCxnSpPr>
        <p:spPr>
          <a:xfrm flipH="1" flipV="1">
            <a:off x="4493389" y="2724611"/>
            <a:ext cx="208113" cy="441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5" name="Skupina 14"/>
          <p:cNvGrpSpPr/>
          <p:nvPr/>
        </p:nvGrpSpPr>
        <p:grpSpPr>
          <a:xfrm>
            <a:off x="1533150" y="2175050"/>
            <a:ext cx="3600400" cy="2211293"/>
            <a:chOff x="1547664" y="2073452"/>
            <a:chExt cx="3600400" cy="2211293"/>
          </a:xfrm>
        </p:grpSpPr>
        <p:sp>
          <p:nvSpPr>
            <p:cNvPr id="227" name="Obdélník 226"/>
            <p:cNvSpPr/>
            <p:nvPr/>
          </p:nvSpPr>
          <p:spPr>
            <a:xfrm>
              <a:off x="3564462" y="3220703"/>
              <a:ext cx="944015" cy="23365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1" name="Skupina 10"/>
            <p:cNvGrpSpPr/>
            <p:nvPr/>
          </p:nvGrpSpPr>
          <p:grpSpPr>
            <a:xfrm>
              <a:off x="1547664" y="2073452"/>
              <a:ext cx="3600400" cy="2211293"/>
              <a:chOff x="1547664" y="2073452"/>
              <a:chExt cx="3600400" cy="2211293"/>
            </a:xfrm>
          </p:grpSpPr>
          <p:grpSp>
            <p:nvGrpSpPr>
              <p:cNvPr id="14" name="Skupina 13"/>
              <p:cNvGrpSpPr/>
              <p:nvPr/>
            </p:nvGrpSpPr>
            <p:grpSpPr>
              <a:xfrm>
                <a:off x="2221690" y="3966580"/>
                <a:ext cx="456097" cy="318165"/>
                <a:chOff x="2221690" y="3110254"/>
                <a:chExt cx="456097" cy="318165"/>
              </a:xfrm>
            </p:grpSpPr>
            <p:cxnSp>
              <p:nvCxnSpPr>
                <p:cNvPr id="172" name="Přímá spojnice 171"/>
                <p:cNvCxnSpPr/>
                <p:nvPr/>
              </p:nvCxnSpPr>
              <p:spPr>
                <a:xfrm flipH="1">
                  <a:off x="2221690" y="3206422"/>
                  <a:ext cx="157061" cy="0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grpSp>
              <p:nvGrpSpPr>
                <p:cNvPr id="13" name="Skupina 12"/>
                <p:cNvGrpSpPr/>
                <p:nvPr/>
              </p:nvGrpSpPr>
              <p:grpSpPr>
                <a:xfrm>
                  <a:off x="2247377" y="3110254"/>
                  <a:ext cx="430410" cy="318165"/>
                  <a:chOff x="2247377" y="2703596"/>
                  <a:chExt cx="430410" cy="318165"/>
                </a:xfrm>
              </p:grpSpPr>
              <p:sp>
                <p:nvSpPr>
                  <p:cNvPr id="147" name="Ovál 146"/>
                  <p:cNvSpPr/>
                  <p:nvPr/>
                </p:nvSpPr>
                <p:spPr>
                  <a:xfrm flipH="1">
                    <a:off x="2538694" y="2913749"/>
                    <a:ext cx="108012" cy="108012"/>
                  </a:xfrm>
                  <a:prstGeom prst="ellipse">
                    <a:avLst/>
                  </a:prstGeom>
                  <a:solidFill>
                    <a:schemeClr val="bg1"/>
                  </a:solidFill>
                  <a:ln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50" name="Ovál 149"/>
                  <p:cNvSpPr/>
                  <p:nvPr/>
                </p:nvSpPr>
                <p:spPr>
                  <a:xfrm flipH="1">
                    <a:off x="2247377" y="2913749"/>
                    <a:ext cx="108012" cy="108012"/>
                  </a:xfrm>
                  <a:prstGeom prst="ellipse">
                    <a:avLst/>
                  </a:prstGeom>
                  <a:solidFill>
                    <a:schemeClr val="bg1"/>
                  </a:solidFill>
                  <a:ln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grpSp>
                <p:nvGrpSpPr>
                  <p:cNvPr id="7" name="Skupina 6"/>
                  <p:cNvGrpSpPr/>
                  <p:nvPr/>
                </p:nvGrpSpPr>
                <p:grpSpPr>
                  <a:xfrm flipH="1">
                    <a:off x="2300220" y="2703596"/>
                    <a:ext cx="377567" cy="166611"/>
                    <a:chOff x="5995831" y="1426471"/>
                    <a:chExt cx="377567" cy="166611"/>
                  </a:xfrm>
                </p:grpSpPr>
                <p:cxnSp>
                  <p:nvCxnSpPr>
                    <p:cNvPr id="180" name="Přímá spojnice 179"/>
                    <p:cNvCxnSpPr/>
                    <p:nvPr/>
                  </p:nvCxnSpPr>
                  <p:spPr>
                    <a:xfrm>
                      <a:off x="5995831" y="1513460"/>
                      <a:ext cx="125649" cy="0"/>
                    </a:xfrm>
                    <a:prstGeom prst="line">
                      <a:avLst/>
                    </a:prstGeom>
                    <a:ln w="12700"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183" name="Přímá spojnice 182"/>
                    <p:cNvCxnSpPr/>
                    <p:nvPr/>
                  </p:nvCxnSpPr>
                  <p:spPr>
                    <a:xfrm>
                      <a:off x="6373398" y="1426471"/>
                      <a:ext cx="0" cy="166611"/>
                    </a:xfrm>
                    <a:prstGeom prst="line">
                      <a:avLst/>
                    </a:prstGeom>
                    <a:ln w="12700"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</p:grpSp>
            </p:grpSp>
          </p:grpSp>
          <p:grpSp>
            <p:nvGrpSpPr>
              <p:cNvPr id="243" name="Skupina 242"/>
              <p:cNvGrpSpPr/>
              <p:nvPr/>
            </p:nvGrpSpPr>
            <p:grpSpPr>
              <a:xfrm>
                <a:off x="2729265" y="2433934"/>
                <a:ext cx="347691" cy="383804"/>
                <a:chOff x="4139952" y="3099577"/>
                <a:chExt cx="347691" cy="383804"/>
              </a:xfrm>
            </p:grpSpPr>
            <p:sp>
              <p:nvSpPr>
                <p:cNvPr id="239" name="Ovál 238"/>
                <p:cNvSpPr/>
                <p:nvPr/>
              </p:nvSpPr>
              <p:spPr>
                <a:xfrm>
                  <a:off x="4139952" y="3105715"/>
                  <a:ext cx="347691" cy="377666"/>
                </a:xfrm>
                <a:prstGeom prst="ellipse">
                  <a:avLst/>
                </a:prstGeom>
                <a:no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42" name="TextovéPole 241"/>
                <p:cNvSpPr txBox="1"/>
                <p:nvPr/>
              </p:nvSpPr>
              <p:spPr>
                <a:xfrm>
                  <a:off x="4155413" y="3099577"/>
                  <a:ext cx="317716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dirty="0" smtClean="0"/>
                    <a:t>A</a:t>
                  </a:r>
                  <a:endParaRPr lang="cs-CZ" dirty="0"/>
                </a:p>
              </p:txBody>
            </p:sp>
          </p:grpSp>
          <p:sp>
            <p:nvSpPr>
              <p:cNvPr id="37" name="Obdélník 36"/>
              <p:cNvSpPr/>
              <p:nvPr/>
            </p:nvSpPr>
            <p:spPr>
              <a:xfrm>
                <a:off x="3563888" y="2506188"/>
                <a:ext cx="944015" cy="233650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pSp>
            <p:nvGrpSpPr>
              <p:cNvPr id="12" name="Skupina 11"/>
              <p:cNvGrpSpPr/>
              <p:nvPr/>
            </p:nvGrpSpPr>
            <p:grpSpPr>
              <a:xfrm>
                <a:off x="3862049" y="3567703"/>
                <a:ext cx="347691" cy="383804"/>
                <a:chOff x="4860032" y="3421748"/>
                <a:chExt cx="347691" cy="383804"/>
              </a:xfrm>
            </p:grpSpPr>
            <p:sp>
              <p:nvSpPr>
                <p:cNvPr id="40" name="Ovál 39"/>
                <p:cNvSpPr/>
                <p:nvPr/>
              </p:nvSpPr>
              <p:spPr>
                <a:xfrm>
                  <a:off x="4860032" y="3427886"/>
                  <a:ext cx="347691" cy="377666"/>
                </a:xfrm>
                <a:prstGeom prst="ellipse">
                  <a:avLst/>
                </a:prstGeom>
                <a:no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3" name="TextovéPole 42"/>
                <p:cNvSpPr txBox="1"/>
                <p:nvPr/>
              </p:nvSpPr>
              <p:spPr>
                <a:xfrm>
                  <a:off x="4875493" y="3421748"/>
                  <a:ext cx="316112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dirty="0"/>
                    <a:t>V</a:t>
                  </a:r>
                </a:p>
              </p:txBody>
            </p:sp>
          </p:grpSp>
          <p:cxnSp>
            <p:nvCxnSpPr>
              <p:cNvPr id="17" name="Přímá spojnice 16"/>
              <p:cNvCxnSpPr>
                <a:stCxn id="239" idx="6"/>
                <a:endCxn id="37" idx="1"/>
              </p:cNvCxnSpPr>
              <p:nvPr/>
            </p:nvCxnSpPr>
            <p:spPr>
              <a:xfrm flipV="1">
                <a:off x="3076956" y="2623013"/>
                <a:ext cx="486932" cy="5892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" name="Přímá spojnice 19"/>
              <p:cNvCxnSpPr>
                <a:stCxn id="239" idx="2"/>
              </p:cNvCxnSpPr>
              <p:nvPr/>
            </p:nvCxnSpPr>
            <p:spPr>
              <a:xfrm flipH="1" flipV="1">
                <a:off x="2378751" y="2625959"/>
                <a:ext cx="350514" cy="2946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" name="Přímá spojnice 21"/>
              <p:cNvCxnSpPr>
                <a:stCxn id="227" idx="1"/>
              </p:cNvCxnSpPr>
              <p:nvPr/>
            </p:nvCxnSpPr>
            <p:spPr>
              <a:xfrm flipH="1">
                <a:off x="2378751" y="3337528"/>
                <a:ext cx="1185711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Přímá spojnice 24"/>
              <p:cNvCxnSpPr/>
              <p:nvPr/>
            </p:nvCxnSpPr>
            <p:spPr>
              <a:xfrm>
                <a:off x="2378751" y="2627432"/>
                <a:ext cx="0" cy="710096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" name="Přímá spojnice 4"/>
              <p:cNvCxnSpPr/>
              <p:nvPr/>
            </p:nvCxnSpPr>
            <p:spPr>
              <a:xfrm flipH="1">
                <a:off x="1547664" y="2982480"/>
                <a:ext cx="831087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" name="Přímá spojnice 7"/>
              <p:cNvCxnSpPr/>
              <p:nvPr/>
            </p:nvCxnSpPr>
            <p:spPr>
              <a:xfrm>
                <a:off x="1547664" y="2982480"/>
                <a:ext cx="0" cy="1259307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" name="Přímá spojnice 9"/>
              <p:cNvCxnSpPr>
                <a:stCxn id="150" idx="6"/>
              </p:cNvCxnSpPr>
              <p:nvPr/>
            </p:nvCxnSpPr>
            <p:spPr>
              <a:xfrm flipH="1">
                <a:off x="1547664" y="4230739"/>
                <a:ext cx="699713" cy="11048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" name="Přímá spojnice 27"/>
              <p:cNvCxnSpPr>
                <a:stCxn id="147" idx="2"/>
              </p:cNvCxnSpPr>
              <p:nvPr/>
            </p:nvCxnSpPr>
            <p:spPr>
              <a:xfrm>
                <a:off x="2646706" y="4230739"/>
                <a:ext cx="2501358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4" name="Přímá spojnice 223"/>
              <p:cNvCxnSpPr>
                <a:stCxn id="40" idx="2"/>
              </p:cNvCxnSpPr>
              <p:nvPr/>
            </p:nvCxnSpPr>
            <p:spPr>
              <a:xfrm flipH="1">
                <a:off x="3320422" y="3762674"/>
                <a:ext cx="541627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8" name="Přímá spojnice 227"/>
              <p:cNvCxnSpPr/>
              <p:nvPr/>
            </p:nvCxnSpPr>
            <p:spPr>
              <a:xfrm flipV="1">
                <a:off x="3320422" y="3337528"/>
                <a:ext cx="0" cy="425146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3" name="Přímá spojnice 232"/>
              <p:cNvCxnSpPr/>
              <p:nvPr/>
            </p:nvCxnSpPr>
            <p:spPr>
              <a:xfrm flipV="1">
                <a:off x="4716016" y="2627432"/>
                <a:ext cx="0" cy="1135242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8" name="Přímá spojnice 237"/>
              <p:cNvCxnSpPr>
                <a:stCxn id="227" idx="3"/>
              </p:cNvCxnSpPr>
              <p:nvPr/>
            </p:nvCxnSpPr>
            <p:spPr>
              <a:xfrm>
                <a:off x="4508477" y="3337528"/>
                <a:ext cx="639587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1" name="Přímá spojnice 240"/>
              <p:cNvCxnSpPr/>
              <p:nvPr/>
            </p:nvCxnSpPr>
            <p:spPr>
              <a:xfrm>
                <a:off x="5148064" y="3337528"/>
                <a:ext cx="0" cy="893211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62" name="Ovál 61"/>
              <p:cNvSpPr/>
              <p:nvPr/>
            </p:nvSpPr>
            <p:spPr>
              <a:xfrm>
                <a:off x="3305302" y="3318425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4" name="Ovál 63"/>
              <p:cNvSpPr/>
              <p:nvPr/>
            </p:nvSpPr>
            <p:spPr>
              <a:xfrm>
                <a:off x="4698652" y="3318431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7" name="Ovál 66"/>
              <p:cNvSpPr/>
              <p:nvPr/>
            </p:nvSpPr>
            <p:spPr>
              <a:xfrm>
                <a:off x="2376406" y="2941061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" name="TextovéPole 3"/>
              <p:cNvSpPr txBox="1"/>
              <p:nvPr/>
            </p:nvSpPr>
            <p:spPr>
              <a:xfrm>
                <a:off x="3862049" y="2136856"/>
                <a:ext cx="600829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5</a:t>
                </a:r>
                <a:r>
                  <a:rPr lang="el-GR" dirty="0" smtClean="0"/>
                  <a:t>Ω</a:t>
                </a:r>
                <a:r>
                  <a:rPr lang="cs-CZ" dirty="0" smtClean="0"/>
                  <a:t> </a:t>
                </a:r>
                <a:endParaRPr lang="cs-CZ" dirty="0"/>
              </a:p>
            </p:txBody>
          </p:sp>
          <p:sp>
            <p:nvSpPr>
              <p:cNvPr id="9" name="TextovéPole 8"/>
              <p:cNvSpPr txBox="1"/>
              <p:nvPr/>
            </p:nvSpPr>
            <p:spPr>
              <a:xfrm>
                <a:off x="2770515" y="2073452"/>
                <a:ext cx="60946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0,2A</a:t>
                </a:r>
                <a:endParaRPr lang="cs-CZ" dirty="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82839582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827747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>
                <a:solidFill>
                  <a:srgbClr val="0000FF"/>
                </a:solidFill>
              </a:rPr>
              <a:t>Zákony elektrického proudu v obvodech, test </a:t>
            </a:r>
            <a:r>
              <a:rPr lang="cs-CZ" sz="2000" b="1" u="sng" dirty="0" smtClean="0">
                <a:solidFill>
                  <a:srgbClr val="0000FF"/>
                </a:solidFill>
              </a:rPr>
              <a:t>– List </a:t>
            </a:r>
            <a:r>
              <a:rPr lang="cs-CZ" sz="2000" b="1" u="sng" dirty="0">
                <a:solidFill>
                  <a:srgbClr val="0000FF"/>
                </a:solidFill>
              </a:rPr>
              <a:t>3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1052736"/>
            <a:ext cx="8229600" cy="5616624"/>
          </a:xfrm>
          <a:ln>
            <a:solidFill>
              <a:schemeClr val="bg1"/>
            </a:solidFill>
          </a:ln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  Zadání                                                                                       Nabídka odpovědí</a:t>
            </a:r>
            <a:r>
              <a:rPr lang="cs-CZ" sz="2000" dirty="0" smtClean="0">
                <a:latin typeface="Calibri"/>
              </a:rPr>
              <a:t>                                          </a:t>
            </a:r>
            <a:endParaRPr lang="cs-CZ" sz="2000" dirty="0">
              <a:latin typeface="Calibri"/>
            </a:endParaRPr>
          </a:p>
          <a:p>
            <a:pPr marL="0" lvl="0" indent="0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5</a:t>
            </a:r>
            <a:r>
              <a:rPr lang="cs-CZ" sz="2000" b="1" dirty="0" smtClean="0">
                <a:latin typeface="Calibri"/>
              </a:rPr>
              <a:t>.</a:t>
            </a:r>
            <a:r>
              <a:rPr lang="cs-CZ" sz="2000" dirty="0" smtClean="0">
                <a:latin typeface="Calibri"/>
              </a:rPr>
              <a:t>           Elektrický spotřebič má příkon                                  </a:t>
            </a:r>
            <a:r>
              <a:rPr lang="cs-CZ" sz="2000" b="1" dirty="0" smtClean="0">
                <a:latin typeface="Calibri"/>
              </a:rPr>
              <a:t>A    </a:t>
            </a:r>
            <a:r>
              <a:rPr lang="cs-CZ" sz="2000" dirty="0" smtClean="0">
                <a:latin typeface="Calibri"/>
              </a:rPr>
              <a:t>4,5</a:t>
            </a:r>
            <a:r>
              <a:rPr lang="cs-CZ" sz="2000" b="1" dirty="0" smtClean="0">
                <a:latin typeface="Calibri"/>
              </a:rPr>
              <a:t> </a:t>
            </a:r>
            <a:r>
              <a:rPr lang="cs-CZ" sz="2000" dirty="0" err="1" smtClean="0">
                <a:latin typeface="Calibri"/>
              </a:rPr>
              <a:t>kJ</a:t>
            </a:r>
            <a:r>
              <a:rPr lang="cs-CZ" sz="2000" dirty="0" smtClean="0">
                <a:latin typeface="Calibri"/>
              </a:rPr>
              <a:t>             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              </a:t>
            </a:r>
            <a:r>
              <a:rPr lang="cs-CZ" sz="2000" dirty="0" smtClean="0">
                <a:latin typeface="Calibri"/>
              </a:rPr>
              <a:t>900 W a je připojen k napětí                                    </a:t>
            </a:r>
            <a:r>
              <a:rPr lang="cs-CZ" sz="2000" dirty="0" smtClean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B    </a:t>
            </a:r>
            <a:r>
              <a:rPr lang="cs-CZ" sz="2000" dirty="0" smtClean="0">
                <a:latin typeface="Calibri"/>
              </a:rPr>
              <a:t>66</a:t>
            </a:r>
            <a:r>
              <a:rPr lang="cs-CZ" sz="2000" b="1" dirty="0" smtClean="0">
                <a:latin typeface="Calibri"/>
              </a:rPr>
              <a:t> </a:t>
            </a:r>
            <a:r>
              <a:rPr lang="cs-CZ" sz="2000" dirty="0" err="1" smtClean="0">
                <a:latin typeface="Calibri"/>
              </a:rPr>
              <a:t>kJ</a:t>
            </a:r>
            <a:r>
              <a:rPr lang="cs-CZ" sz="2000" dirty="0" smtClean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230 V. Urči elektrickou energii,                               </a:t>
            </a:r>
            <a:r>
              <a:rPr lang="cs-CZ" sz="2000" dirty="0" smtClean="0">
                <a:latin typeface="Calibri"/>
              </a:rPr>
              <a:t>  </a:t>
            </a:r>
            <a:r>
              <a:rPr lang="cs-CZ" sz="2000" b="1" dirty="0" smtClean="0">
                <a:latin typeface="Calibri"/>
              </a:rPr>
              <a:t>C  </a:t>
            </a:r>
            <a:r>
              <a:rPr lang="cs-CZ" sz="2000" dirty="0" smtClean="0">
                <a:latin typeface="Calibri"/>
              </a:rPr>
              <a:t>900</a:t>
            </a:r>
            <a:r>
              <a:rPr lang="cs-CZ" sz="2000" b="1" dirty="0" smtClean="0">
                <a:latin typeface="Calibri"/>
              </a:rPr>
              <a:t> </a:t>
            </a:r>
            <a:r>
              <a:rPr lang="cs-CZ" sz="2000" dirty="0" err="1" smtClean="0">
                <a:latin typeface="Calibri"/>
              </a:rPr>
              <a:t>kJ</a:t>
            </a:r>
            <a:r>
              <a:rPr lang="cs-CZ" sz="2000" dirty="0" smtClean="0">
                <a:latin typeface="Calibri"/>
              </a:rPr>
              <a:t>                                          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      </a:t>
            </a:r>
            <a:r>
              <a:rPr lang="cs-CZ" sz="2000" dirty="0" smtClean="0">
                <a:latin typeface="Calibri"/>
              </a:rPr>
              <a:t>kterou přijme spotřebič za 5 minut.                        </a:t>
            </a:r>
            <a:r>
              <a:rPr lang="cs-CZ" sz="2000" b="1" dirty="0" smtClean="0">
                <a:latin typeface="Calibri"/>
              </a:rPr>
              <a:t>D  </a:t>
            </a:r>
            <a:r>
              <a:rPr lang="cs-CZ" sz="2000" dirty="0" smtClean="0">
                <a:latin typeface="Calibri"/>
              </a:rPr>
              <a:t>270</a:t>
            </a:r>
            <a:r>
              <a:rPr lang="cs-CZ" sz="2000" b="1" dirty="0" smtClean="0">
                <a:latin typeface="Calibri"/>
              </a:rPr>
              <a:t> </a:t>
            </a:r>
            <a:r>
              <a:rPr lang="cs-CZ" sz="2000" dirty="0" err="1" smtClean="0">
                <a:latin typeface="Calibri"/>
              </a:rPr>
              <a:t>kJ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------------------------------------------------------------------------------------------------------------------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6.</a:t>
            </a:r>
            <a:r>
              <a:rPr lang="cs-CZ" sz="2000" dirty="0" smtClean="0">
                <a:latin typeface="Calibri"/>
              </a:rPr>
              <a:t>            Urči výsledný odpor žárovek                                  </a:t>
            </a:r>
            <a:r>
              <a:rPr lang="cs-CZ" sz="2000" b="1" dirty="0" smtClean="0">
                <a:latin typeface="Calibri"/>
              </a:rPr>
              <a:t>A    </a:t>
            </a:r>
            <a:r>
              <a:rPr lang="cs-CZ" sz="2000" dirty="0" smtClean="0">
                <a:latin typeface="Calibri"/>
              </a:rPr>
              <a:t>4 </a:t>
            </a:r>
            <a:r>
              <a:rPr lang="el-GR" sz="2000" dirty="0" smtClean="0">
                <a:latin typeface="Calibri"/>
              </a:rPr>
              <a:t>Ω</a:t>
            </a:r>
            <a:r>
              <a:rPr lang="cs-CZ" sz="2000" b="1" dirty="0" smtClean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</a:t>
            </a:r>
            <a:r>
              <a:rPr lang="cs-CZ" sz="2000" dirty="0">
                <a:latin typeface="Calibri"/>
              </a:rPr>
              <a:t>  </a:t>
            </a:r>
            <a:r>
              <a:rPr lang="cs-CZ" sz="2000" dirty="0" smtClean="0">
                <a:latin typeface="Calibri"/>
              </a:rPr>
              <a:t>  zapojených podle schématu.                                 </a:t>
            </a:r>
            <a:r>
              <a:rPr lang="cs-CZ" sz="2000" b="1" dirty="0" smtClean="0">
                <a:latin typeface="Calibri"/>
              </a:rPr>
              <a:t>B    </a:t>
            </a:r>
            <a:r>
              <a:rPr lang="cs-CZ" sz="2000" dirty="0" smtClean="0">
                <a:latin typeface="Calibri"/>
              </a:rPr>
              <a:t>5 </a:t>
            </a:r>
            <a:r>
              <a:rPr lang="el-GR" sz="2000" dirty="0">
                <a:latin typeface="Calibri"/>
              </a:rPr>
              <a:t>Ω</a:t>
            </a:r>
            <a:r>
              <a:rPr lang="cs-CZ" sz="2000" dirty="0" smtClean="0">
                <a:latin typeface="Calibri"/>
              </a:rPr>
              <a:t>                                   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C  </a:t>
            </a:r>
            <a:r>
              <a:rPr lang="cs-CZ" sz="2000" dirty="0" smtClean="0">
                <a:latin typeface="Calibri"/>
              </a:rPr>
              <a:t>20 </a:t>
            </a:r>
            <a:r>
              <a:rPr lang="el-GR" sz="2000" dirty="0" smtClean="0">
                <a:latin typeface="Calibri"/>
              </a:rPr>
              <a:t>Ω</a:t>
            </a:r>
            <a:r>
              <a:rPr lang="cs-CZ" sz="2000" dirty="0" smtClean="0">
                <a:latin typeface="Calibri"/>
              </a:rPr>
              <a:t>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D </a:t>
            </a:r>
            <a:r>
              <a:rPr lang="cs-CZ" sz="2000" dirty="0" smtClean="0">
                <a:latin typeface="Calibri"/>
              </a:rPr>
              <a:t>25 </a:t>
            </a:r>
            <a:r>
              <a:rPr lang="el-GR" sz="2000" dirty="0" smtClean="0">
                <a:latin typeface="Calibri"/>
              </a:rPr>
              <a:t>Ω</a:t>
            </a:r>
            <a:r>
              <a:rPr lang="cs-CZ" sz="2000" dirty="0" smtClean="0">
                <a:latin typeface="Calibri"/>
              </a:rPr>
              <a:t>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-------------------------------------------------------------------------------------------------------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                             </a:t>
            </a:r>
            <a:endParaRPr lang="cs-CZ" sz="36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endParaRPr lang="cs-CZ" dirty="0">
              <a:latin typeface="Calibri"/>
            </a:endParaRPr>
          </a:p>
        </p:txBody>
      </p:sp>
      <p:cxnSp>
        <p:nvCxnSpPr>
          <p:cNvPr id="23" name="Přímá spojnice 22"/>
          <p:cNvCxnSpPr/>
          <p:nvPr/>
        </p:nvCxnSpPr>
        <p:spPr>
          <a:xfrm>
            <a:off x="6012160" y="2420888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2" name="Skupina 21"/>
          <p:cNvGrpSpPr/>
          <p:nvPr/>
        </p:nvGrpSpPr>
        <p:grpSpPr>
          <a:xfrm>
            <a:off x="1400318" y="4332710"/>
            <a:ext cx="3322344" cy="1775081"/>
            <a:chOff x="2401784" y="4085972"/>
            <a:chExt cx="3322344" cy="1775081"/>
          </a:xfrm>
        </p:grpSpPr>
        <p:grpSp>
          <p:nvGrpSpPr>
            <p:cNvPr id="4" name="Skupina 3"/>
            <p:cNvGrpSpPr/>
            <p:nvPr/>
          </p:nvGrpSpPr>
          <p:grpSpPr>
            <a:xfrm>
              <a:off x="2401784" y="4459874"/>
              <a:ext cx="311008" cy="968640"/>
              <a:chOff x="2401784" y="4459874"/>
              <a:chExt cx="311008" cy="968640"/>
            </a:xfrm>
          </p:grpSpPr>
          <p:sp>
            <p:nvSpPr>
              <p:cNvPr id="74" name="Vývojový diagram: sumační spojení 73"/>
              <p:cNvSpPr/>
              <p:nvPr/>
            </p:nvSpPr>
            <p:spPr>
              <a:xfrm>
                <a:off x="2401784" y="4797152"/>
                <a:ext cx="311008" cy="288032"/>
              </a:xfrm>
              <a:prstGeom prst="flowChartSummingJunction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78" name="Přímá spojnice 77"/>
              <p:cNvCxnSpPr>
                <a:endCxn id="74" idx="0"/>
              </p:cNvCxnSpPr>
              <p:nvPr/>
            </p:nvCxnSpPr>
            <p:spPr>
              <a:xfrm flipH="1">
                <a:off x="2557288" y="4459874"/>
                <a:ext cx="11488" cy="337278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" name="Přímá spojnice 31"/>
              <p:cNvCxnSpPr/>
              <p:nvPr/>
            </p:nvCxnSpPr>
            <p:spPr>
              <a:xfrm flipH="1">
                <a:off x="2535520" y="5091236"/>
                <a:ext cx="11488" cy="337278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34" name="Skupina 33"/>
            <p:cNvGrpSpPr/>
            <p:nvPr/>
          </p:nvGrpSpPr>
          <p:grpSpPr>
            <a:xfrm>
              <a:off x="3599192" y="4467134"/>
              <a:ext cx="311008" cy="968640"/>
              <a:chOff x="2401784" y="4459874"/>
              <a:chExt cx="311008" cy="968640"/>
            </a:xfrm>
          </p:grpSpPr>
          <p:sp>
            <p:nvSpPr>
              <p:cNvPr id="35" name="Vývojový diagram: sumační spojení 34"/>
              <p:cNvSpPr/>
              <p:nvPr/>
            </p:nvSpPr>
            <p:spPr>
              <a:xfrm>
                <a:off x="2401784" y="4797152"/>
                <a:ext cx="311008" cy="288032"/>
              </a:xfrm>
              <a:prstGeom prst="flowChartSummingJunction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36" name="Přímá spojnice 35"/>
              <p:cNvCxnSpPr>
                <a:endCxn id="35" idx="0"/>
              </p:cNvCxnSpPr>
              <p:nvPr/>
            </p:nvCxnSpPr>
            <p:spPr>
              <a:xfrm flipH="1">
                <a:off x="2557288" y="4459874"/>
                <a:ext cx="11488" cy="337278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7" name="Přímá spojnice 36"/>
              <p:cNvCxnSpPr/>
              <p:nvPr/>
            </p:nvCxnSpPr>
            <p:spPr>
              <a:xfrm flipH="1">
                <a:off x="2535520" y="5091236"/>
                <a:ext cx="11488" cy="337278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7" name="Přímá spojnice 6"/>
            <p:cNvCxnSpPr/>
            <p:nvPr/>
          </p:nvCxnSpPr>
          <p:spPr>
            <a:xfrm>
              <a:off x="2557288" y="4467134"/>
              <a:ext cx="1208896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Přímá spojnice 39"/>
            <p:cNvCxnSpPr/>
            <p:nvPr/>
          </p:nvCxnSpPr>
          <p:spPr>
            <a:xfrm>
              <a:off x="2535520" y="5432318"/>
              <a:ext cx="1197408" cy="345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51" name="Skupina 50"/>
            <p:cNvGrpSpPr/>
            <p:nvPr/>
          </p:nvGrpSpPr>
          <p:grpSpPr>
            <a:xfrm>
              <a:off x="4502170" y="5542888"/>
              <a:ext cx="456097" cy="318165"/>
              <a:chOff x="2221690" y="3110254"/>
              <a:chExt cx="456097" cy="318165"/>
            </a:xfrm>
          </p:grpSpPr>
          <p:cxnSp>
            <p:nvCxnSpPr>
              <p:cNvPr id="62" name="Přímá spojnice 61"/>
              <p:cNvCxnSpPr/>
              <p:nvPr/>
            </p:nvCxnSpPr>
            <p:spPr>
              <a:xfrm flipH="1">
                <a:off x="2221690" y="3206422"/>
                <a:ext cx="157061" cy="0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63" name="Skupina 62"/>
              <p:cNvGrpSpPr/>
              <p:nvPr/>
            </p:nvGrpSpPr>
            <p:grpSpPr>
              <a:xfrm>
                <a:off x="2247377" y="3110254"/>
                <a:ext cx="430410" cy="318165"/>
                <a:chOff x="2247377" y="2703596"/>
                <a:chExt cx="430410" cy="318165"/>
              </a:xfrm>
            </p:grpSpPr>
            <p:sp>
              <p:nvSpPr>
                <p:cNvPr id="64" name="Ovál 63"/>
                <p:cNvSpPr/>
                <p:nvPr/>
              </p:nvSpPr>
              <p:spPr>
                <a:xfrm flipH="1">
                  <a:off x="2538694" y="2913749"/>
                  <a:ext cx="108012" cy="108012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65" name="Ovál 64"/>
                <p:cNvSpPr/>
                <p:nvPr/>
              </p:nvSpPr>
              <p:spPr>
                <a:xfrm flipH="1">
                  <a:off x="2247377" y="2913749"/>
                  <a:ext cx="108012" cy="108012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grpSp>
              <p:nvGrpSpPr>
                <p:cNvPr id="66" name="Skupina 65"/>
                <p:cNvGrpSpPr/>
                <p:nvPr/>
              </p:nvGrpSpPr>
              <p:grpSpPr>
                <a:xfrm flipH="1">
                  <a:off x="2300220" y="2703596"/>
                  <a:ext cx="377567" cy="166611"/>
                  <a:chOff x="5995831" y="1426471"/>
                  <a:chExt cx="377567" cy="166611"/>
                </a:xfrm>
              </p:grpSpPr>
              <p:cxnSp>
                <p:nvCxnSpPr>
                  <p:cNvPr id="67" name="Přímá spojnice 66"/>
                  <p:cNvCxnSpPr/>
                  <p:nvPr/>
                </p:nvCxnSpPr>
                <p:spPr>
                  <a:xfrm>
                    <a:off x="5995831" y="1513460"/>
                    <a:ext cx="125649" cy="0"/>
                  </a:xfrm>
                  <a:prstGeom prst="line">
                    <a:avLst/>
                  </a:prstGeom>
                  <a:ln w="12700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68" name="Přímá spojnice 67"/>
                  <p:cNvCxnSpPr/>
                  <p:nvPr/>
                </p:nvCxnSpPr>
                <p:spPr>
                  <a:xfrm>
                    <a:off x="6373398" y="1426471"/>
                    <a:ext cx="0" cy="166611"/>
                  </a:xfrm>
                  <a:prstGeom prst="line">
                    <a:avLst/>
                  </a:prstGeom>
                  <a:ln w="12700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</p:grpSp>
        </p:grpSp>
        <p:cxnSp>
          <p:nvCxnSpPr>
            <p:cNvPr id="12" name="Přímá spojnice 11"/>
            <p:cNvCxnSpPr/>
            <p:nvPr/>
          </p:nvCxnSpPr>
          <p:spPr>
            <a:xfrm>
              <a:off x="3134224" y="5428514"/>
              <a:ext cx="0" cy="37675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Přímá spojnice 69"/>
            <p:cNvCxnSpPr/>
            <p:nvPr/>
          </p:nvCxnSpPr>
          <p:spPr>
            <a:xfrm>
              <a:off x="3170512" y="4085972"/>
              <a:ext cx="0" cy="37675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nice 13"/>
            <p:cNvCxnSpPr/>
            <p:nvPr/>
          </p:nvCxnSpPr>
          <p:spPr>
            <a:xfrm>
              <a:off x="3134224" y="5805264"/>
              <a:ext cx="1365768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>
              <a:stCxn id="64" idx="2"/>
            </p:cNvCxnSpPr>
            <p:nvPr/>
          </p:nvCxnSpPr>
          <p:spPr>
            <a:xfrm flipV="1">
              <a:off x="4927186" y="5805264"/>
              <a:ext cx="796942" cy="1783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nice 17"/>
            <p:cNvCxnSpPr/>
            <p:nvPr/>
          </p:nvCxnSpPr>
          <p:spPr>
            <a:xfrm>
              <a:off x="3161736" y="4085972"/>
              <a:ext cx="2562392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nice 19"/>
            <p:cNvCxnSpPr/>
            <p:nvPr/>
          </p:nvCxnSpPr>
          <p:spPr>
            <a:xfrm>
              <a:off x="5724128" y="4085972"/>
              <a:ext cx="0" cy="1720183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2" name="Ovál 71"/>
            <p:cNvSpPr/>
            <p:nvPr/>
          </p:nvSpPr>
          <p:spPr>
            <a:xfrm>
              <a:off x="3111941" y="5413733"/>
              <a:ext cx="45719" cy="45719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3" name="Ovál 72"/>
            <p:cNvSpPr/>
            <p:nvPr/>
          </p:nvSpPr>
          <p:spPr>
            <a:xfrm>
              <a:off x="3148223" y="4448549"/>
              <a:ext cx="45719" cy="45719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3864748" y="4760870"/>
              <a:ext cx="62549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20 </a:t>
              </a:r>
              <a:r>
                <a:rPr lang="el-GR" dirty="0" smtClean="0"/>
                <a:t>Ω</a:t>
              </a:r>
              <a:endParaRPr lang="cs-CZ" dirty="0"/>
            </a:p>
          </p:txBody>
        </p:sp>
        <p:sp>
          <p:nvSpPr>
            <p:cNvPr id="75" name="TextovéPole 74"/>
            <p:cNvSpPr txBox="1"/>
            <p:nvPr/>
          </p:nvSpPr>
          <p:spPr>
            <a:xfrm>
              <a:off x="2667346" y="4739102"/>
              <a:ext cx="50847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5</a:t>
              </a:r>
              <a:r>
                <a:rPr lang="cs-CZ" dirty="0" smtClean="0"/>
                <a:t> </a:t>
              </a:r>
              <a:r>
                <a:rPr lang="el-GR" dirty="0" smtClean="0"/>
                <a:t>Ω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99441559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827747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0000FF"/>
                </a:solidFill>
              </a:rPr>
              <a:t>Zákony elektrického proudu v obvodech, test – List 4 </a:t>
            </a:r>
            <a:endParaRPr lang="cs-CZ" sz="2000" b="1" u="sng" dirty="0">
              <a:solidFill>
                <a:srgbClr val="0000FF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57941" y="987268"/>
            <a:ext cx="8229600" cy="5616624"/>
          </a:xfrm>
          <a:ln>
            <a:solidFill>
              <a:schemeClr val="bg1"/>
            </a:solidFill>
          </a:ln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  Zadání                                                                                        Nabídka odpovědí</a:t>
            </a:r>
            <a:r>
              <a:rPr lang="cs-CZ" sz="1600" b="1" dirty="0" smtClean="0">
                <a:latin typeface="Calibri"/>
              </a:rPr>
              <a:t>                                                         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                                                                                              </a:t>
            </a:r>
            <a:r>
              <a:rPr lang="cs-CZ" sz="2000" dirty="0" smtClean="0">
                <a:latin typeface="Calibri"/>
              </a:rPr>
              <a:t>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</a:t>
            </a:r>
            <a:r>
              <a:rPr lang="cs-CZ" sz="2000" b="1" dirty="0">
                <a:latin typeface="Calibri"/>
              </a:rPr>
              <a:t>7</a:t>
            </a:r>
            <a:r>
              <a:rPr lang="cs-CZ" sz="2000" b="1" dirty="0" smtClean="0">
                <a:latin typeface="Calibri"/>
              </a:rPr>
              <a:t>.        </a:t>
            </a:r>
            <a:r>
              <a:rPr lang="cs-CZ" sz="2000" dirty="0" smtClean="0">
                <a:latin typeface="Calibri"/>
              </a:rPr>
              <a:t>Ampérmetr A v elektrickém</a:t>
            </a:r>
            <a:r>
              <a:rPr lang="cs-CZ" sz="2000" b="1" dirty="0" smtClean="0">
                <a:latin typeface="Calibri"/>
              </a:rPr>
              <a:t>          </a:t>
            </a:r>
            <a:r>
              <a:rPr lang="cs-CZ" sz="2000" dirty="0" smtClean="0">
                <a:latin typeface="Calibri"/>
              </a:rPr>
              <a:t>                                 </a:t>
            </a:r>
            <a:r>
              <a:rPr lang="cs-CZ" sz="2000" b="1" dirty="0" smtClean="0">
                <a:latin typeface="Calibri"/>
              </a:rPr>
              <a:t>A</a:t>
            </a:r>
            <a:r>
              <a:rPr lang="cs-CZ" sz="2000" dirty="0" smtClean="0">
                <a:latin typeface="Calibri"/>
              </a:rPr>
              <a:t>  2 A                                                                  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obvodu ukazuje hodnotu                                               </a:t>
            </a:r>
            <a:r>
              <a:rPr lang="cs-CZ" sz="2000" b="1" dirty="0" smtClean="0">
                <a:latin typeface="Calibri"/>
              </a:rPr>
              <a:t>B</a:t>
            </a:r>
            <a:r>
              <a:rPr lang="cs-CZ" sz="2000" dirty="0" smtClean="0">
                <a:latin typeface="Calibri"/>
              </a:rPr>
              <a:t>   3 A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             C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6 A</a:t>
            </a:r>
            <a:endParaRPr lang="cs-CZ" sz="2000" b="1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                                                                                                 D  </a:t>
            </a:r>
            <a:r>
              <a:rPr lang="cs-CZ" sz="2000" dirty="0" smtClean="0">
                <a:latin typeface="Calibri"/>
              </a:rPr>
              <a:t> 4 A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    </a:t>
            </a:r>
            <a:endParaRPr lang="cs-CZ" sz="2000" b="1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-------------------------------------------------------------------------------------------------------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8.      </a:t>
            </a:r>
            <a:r>
              <a:rPr lang="cs-CZ" sz="2000" dirty="0" smtClean="0">
                <a:latin typeface="Calibri"/>
              </a:rPr>
              <a:t>Jak se změní velikost elektrického</a:t>
            </a:r>
            <a:r>
              <a:rPr lang="cs-CZ" sz="2000" b="1" dirty="0" smtClean="0">
                <a:latin typeface="Calibri"/>
              </a:rPr>
              <a:t>         </a:t>
            </a:r>
            <a:r>
              <a:rPr lang="cs-CZ" sz="2000" dirty="0" smtClean="0">
                <a:latin typeface="Calibri"/>
              </a:rPr>
              <a:t>       </a:t>
            </a:r>
            <a:r>
              <a:rPr lang="cs-CZ" sz="2000" b="1" dirty="0" smtClean="0">
                <a:latin typeface="Calibri"/>
              </a:rPr>
              <a:t>A</a:t>
            </a:r>
            <a:r>
              <a:rPr lang="cs-CZ" sz="2000" dirty="0" smtClean="0">
                <a:latin typeface="Calibri"/>
              </a:rPr>
              <a:t>  velikost proudu se zmenší                                                                                      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         </a:t>
            </a:r>
            <a:r>
              <a:rPr lang="cs-CZ" sz="2000" dirty="0" smtClean="0">
                <a:latin typeface="Calibri"/>
              </a:rPr>
              <a:t>proudu v obvodu, ve kterém jsou                </a:t>
            </a:r>
            <a:r>
              <a:rPr lang="cs-CZ" sz="2000" b="1" dirty="0" smtClean="0">
                <a:latin typeface="Calibri"/>
              </a:rPr>
              <a:t>B  </a:t>
            </a:r>
            <a:r>
              <a:rPr lang="cs-CZ" sz="2000" dirty="0" smtClean="0">
                <a:latin typeface="Calibri"/>
              </a:rPr>
              <a:t>velikost proudu se zvětší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        </a:t>
            </a:r>
            <a:r>
              <a:rPr lang="cs-CZ" sz="2000" dirty="0" smtClean="0">
                <a:latin typeface="Calibri"/>
              </a:rPr>
              <a:t> 3 stejné žárovky zapojeny za sebou,            </a:t>
            </a:r>
            <a:r>
              <a:rPr lang="cs-CZ" sz="2000" b="1" dirty="0" smtClean="0">
                <a:latin typeface="Calibri"/>
              </a:rPr>
              <a:t>C  </a:t>
            </a:r>
            <a:r>
              <a:rPr lang="cs-CZ" sz="2000" dirty="0" smtClean="0">
                <a:latin typeface="Calibri"/>
              </a:rPr>
              <a:t>velikost proudu se nezmění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připojíme-li ještě jednu žárovku                   </a:t>
            </a:r>
            <a:r>
              <a:rPr lang="cs-CZ" sz="2000" b="1" dirty="0" smtClean="0">
                <a:latin typeface="Calibri"/>
              </a:rPr>
              <a:t>D</a:t>
            </a:r>
            <a:r>
              <a:rPr lang="cs-CZ" sz="2000" dirty="0" smtClean="0">
                <a:latin typeface="Calibri"/>
              </a:rPr>
              <a:t>  velikost proudu bude stejná                                                 </a:t>
            </a:r>
            <a:r>
              <a:rPr lang="cs-CZ" sz="2000" b="1" dirty="0" smtClean="0">
                <a:latin typeface="Calibri"/>
              </a:rPr>
              <a:t>                    </a:t>
            </a:r>
            <a:endParaRPr lang="cs-CZ" sz="2000" b="1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    </a:t>
            </a:r>
            <a:endParaRPr lang="cs-CZ" sz="2000" b="1" dirty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                             </a:t>
            </a:r>
            <a:endParaRPr lang="cs-CZ" sz="36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endParaRPr lang="cs-CZ" dirty="0">
              <a:latin typeface="Calibri"/>
            </a:endParaRPr>
          </a:p>
        </p:txBody>
      </p:sp>
      <p:cxnSp>
        <p:nvCxnSpPr>
          <p:cNvPr id="23" name="Přímá spojnice 22"/>
          <p:cNvCxnSpPr/>
          <p:nvPr/>
        </p:nvCxnSpPr>
        <p:spPr>
          <a:xfrm>
            <a:off x="6012160" y="2420888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53" name="Skupina 252"/>
          <p:cNvGrpSpPr/>
          <p:nvPr/>
        </p:nvGrpSpPr>
        <p:grpSpPr>
          <a:xfrm>
            <a:off x="1340788" y="2289293"/>
            <a:ext cx="3975755" cy="2192575"/>
            <a:chOff x="1331640" y="1699703"/>
            <a:chExt cx="3975755" cy="2192575"/>
          </a:xfrm>
        </p:grpSpPr>
        <p:sp>
          <p:nvSpPr>
            <p:cNvPr id="9" name="TextovéPole 8"/>
            <p:cNvSpPr txBox="1"/>
            <p:nvPr/>
          </p:nvSpPr>
          <p:spPr>
            <a:xfrm flipH="1">
              <a:off x="3838255" y="2276648"/>
              <a:ext cx="43473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2A</a:t>
              </a:r>
              <a:endParaRPr lang="cs-CZ" dirty="0"/>
            </a:p>
          </p:txBody>
        </p:sp>
        <p:grpSp>
          <p:nvGrpSpPr>
            <p:cNvPr id="252" name="Skupina 251"/>
            <p:cNvGrpSpPr/>
            <p:nvPr/>
          </p:nvGrpSpPr>
          <p:grpSpPr>
            <a:xfrm>
              <a:off x="1331640" y="1699703"/>
              <a:ext cx="3975755" cy="2192575"/>
              <a:chOff x="1331640" y="1714217"/>
              <a:chExt cx="3975755" cy="2192575"/>
            </a:xfrm>
          </p:grpSpPr>
          <p:sp>
            <p:nvSpPr>
              <p:cNvPr id="227" name="Obdélník 226"/>
              <p:cNvSpPr/>
              <p:nvPr/>
            </p:nvSpPr>
            <p:spPr>
              <a:xfrm flipH="1">
                <a:off x="2172737" y="3322301"/>
                <a:ext cx="944015" cy="233650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pSp>
            <p:nvGrpSpPr>
              <p:cNvPr id="14" name="Skupina 13"/>
              <p:cNvGrpSpPr/>
              <p:nvPr/>
            </p:nvGrpSpPr>
            <p:grpSpPr>
              <a:xfrm>
                <a:off x="2475919" y="1714217"/>
                <a:ext cx="456097" cy="318165"/>
                <a:chOff x="2221690" y="3110254"/>
                <a:chExt cx="456097" cy="318165"/>
              </a:xfrm>
            </p:grpSpPr>
            <p:cxnSp>
              <p:nvCxnSpPr>
                <p:cNvPr id="172" name="Přímá spojnice 171"/>
                <p:cNvCxnSpPr/>
                <p:nvPr/>
              </p:nvCxnSpPr>
              <p:spPr>
                <a:xfrm flipH="1">
                  <a:off x="2221690" y="3206422"/>
                  <a:ext cx="157061" cy="0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grpSp>
              <p:nvGrpSpPr>
                <p:cNvPr id="13" name="Skupina 12"/>
                <p:cNvGrpSpPr/>
                <p:nvPr/>
              </p:nvGrpSpPr>
              <p:grpSpPr>
                <a:xfrm>
                  <a:off x="2247377" y="3110254"/>
                  <a:ext cx="430410" cy="318165"/>
                  <a:chOff x="2247377" y="2703596"/>
                  <a:chExt cx="430410" cy="318165"/>
                </a:xfrm>
              </p:grpSpPr>
              <p:sp>
                <p:nvSpPr>
                  <p:cNvPr id="147" name="Ovál 146"/>
                  <p:cNvSpPr/>
                  <p:nvPr/>
                </p:nvSpPr>
                <p:spPr>
                  <a:xfrm flipH="1">
                    <a:off x="2538694" y="2913749"/>
                    <a:ext cx="108012" cy="108012"/>
                  </a:xfrm>
                  <a:prstGeom prst="ellipse">
                    <a:avLst/>
                  </a:prstGeom>
                  <a:solidFill>
                    <a:schemeClr val="bg1"/>
                  </a:solidFill>
                  <a:ln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50" name="Ovál 149"/>
                  <p:cNvSpPr/>
                  <p:nvPr/>
                </p:nvSpPr>
                <p:spPr>
                  <a:xfrm flipH="1">
                    <a:off x="2247377" y="2913749"/>
                    <a:ext cx="108012" cy="108012"/>
                  </a:xfrm>
                  <a:prstGeom prst="ellipse">
                    <a:avLst/>
                  </a:prstGeom>
                  <a:solidFill>
                    <a:schemeClr val="bg1"/>
                  </a:solidFill>
                  <a:ln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grpSp>
                <p:nvGrpSpPr>
                  <p:cNvPr id="7" name="Skupina 6"/>
                  <p:cNvGrpSpPr/>
                  <p:nvPr/>
                </p:nvGrpSpPr>
                <p:grpSpPr>
                  <a:xfrm flipH="1">
                    <a:off x="2300220" y="2703596"/>
                    <a:ext cx="377567" cy="166611"/>
                    <a:chOff x="5995831" y="1426471"/>
                    <a:chExt cx="377567" cy="166611"/>
                  </a:xfrm>
                </p:grpSpPr>
                <p:cxnSp>
                  <p:nvCxnSpPr>
                    <p:cNvPr id="180" name="Přímá spojnice 179"/>
                    <p:cNvCxnSpPr/>
                    <p:nvPr/>
                  </p:nvCxnSpPr>
                  <p:spPr>
                    <a:xfrm>
                      <a:off x="5995831" y="1513460"/>
                      <a:ext cx="125649" cy="0"/>
                    </a:xfrm>
                    <a:prstGeom prst="line">
                      <a:avLst/>
                    </a:prstGeom>
                    <a:ln w="12700"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183" name="Přímá spojnice 182"/>
                    <p:cNvCxnSpPr/>
                    <p:nvPr/>
                  </p:nvCxnSpPr>
                  <p:spPr>
                    <a:xfrm>
                      <a:off x="6373398" y="1426471"/>
                      <a:ext cx="0" cy="166611"/>
                    </a:xfrm>
                    <a:prstGeom prst="line">
                      <a:avLst/>
                    </a:prstGeom>
                    <a:ln w="12700"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</p:grpSp>
            </p:grpSp>
          </p:grpSp>
          <p:sp>
            <p:nvSpPr>
              <p:cNvPr id="37" name="Obdélník 36"/>
              <p:cNvSpPr/>
              <p:nvPr/>
            </p:nvSpPr>
            <p:spPr>
              <a:xfrm flipH="1">
                <a:off x="2173311" y="2607786"/>
                <a:ext cx="944015" cy="233650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pSp>
            <p:nvGrpSpPr>
              <p:cNvPr id="12" name="Skupina 11"/>
              <p:cNvGrpSpPr/>
              <p:nvPr/>
            </p:nvGrpSpPr>
            <p:grpSpPr>
              <a:xfrm flipH="1">
                <a:off x="4959704" y="2334746"/>
                <a:ext cx="347691" cy="383804"/>
                <a:chOff x="4860032" y="3421748"/>
                <a:chExt cx="347691" cy="383804"/>
              </a:xfrm>
            </p:grpSpPr>
            <p:sp>
              <p:nvSpPr>
                <p:cNvPr id="40" name="Ovál 39"/>
                <p:cNvSpPr/>
                <p:nvPr/>
              </p:nvSpPr>
              <p:spPr>
                <a:xfrm>
                  <a:off x="4860032" y="3427886"/>
                  <a:ext cx="347691" cy="377666"/>
                </a:xfrm>
                <a:prstGeom prst="ellipse">
                  <a:avLst/>
                </a:prstGeom>
                <a:no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3" name="TextovéPole 42"/>
                <p:cNvSpPr txBox="1"/>
                <p:nvPr/>
              </p:nvSpPr>
              <p:spPr>
                <a:xfrm>
                  <a:off x="4873889" y="3421748"/>
                  <a:ext cx="317716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dirty="0"/>
                    <a:t>A</a:t>
                  </a:r>
                </a:p>
              </p:txBody>
            </p:sp>
          </p:grpSp>
          <p:grpSp>
            <p:nvGrpSpPr>
              <p:cNvPr id="6" name="Skupina 5"/>
              <p:cNvGrpSpPr/>
              <p:nvPr/>
            </p:nvGrpSpPr>
            <p:grpSpPr>
              <a:xfrm>
                <a:off x="3117326" y="2535532"/>
                <a:ext cx="1185137" cy="383804"/>
                <a:chOff x="3117326" y="2535532"/>
                <a:chExt cx="1185137" cy="383804"/>
              </a:xfrm>
            </p:grpSpPr>
            <p:grpSp>
              <p:nvGrpSpPr>
                <p:cNvPr id="243" name="Skupina 242"/>
                <p:cNvGrpSpPr/>
                <p:nvPr/>
              </p:nvGrpSpPr>
              <p:grpSpPr>
                <a:xfrm flipH="1">
                  <a:off x="3604258" y="2535532"/>
                  <a:ext cx="397952" cy="383804"/>
                  <a:chOff x="4089691" y="3099577"/>
                  <a:chExt cx="397952" cy="383804"/>
                </a:xfrm>
              </p:grpSpPr>
              <p:sp>
                <p:nvSpPr>
                  <p:cNvPr id="239" name="Ovál 238"/>
                  <p:cNvSpPr/>
                  <p:nvPr/>
                </p:nvSpPr>
                <p:spPr>
                  <a:xfrm>
                    <a:off x="4139952" y="3105715"/>
                    <a:ext cx="347691" cy="377666"/>
                  </a:xfrm>
                  <a:prstGeom prst="ellipse">
                    <a:avLst/>
                  </a:prstGeom>
                  <a:noFill/>
                  <a:ln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242" name="TextovéPole 241"/>
                  <p:cNvSpPr txBox="1"/>
                  <p:nvPr/>
                </p:nvSpPr>
                <p:spPr>
                  <a:xfrm>
                    <a:off x="4089691" y="3099577"/>
                    <a:ext cx="383438" cy="369332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r>
                      <a:rPr lang="cs-CZ" dirty="0" smtClean="0"/>
                      <a:t>A</a:t>
                    </a:r>
                    <a:r>
                      <a:rPr lang="cs-CZ" sz="1000" dirty="0" smtClean="0"/>
                      <a:t>1</a:t>
                    </a:r>
                    <a:endParaRPr lang="cs-CZ" dirty="0"/>
                  </a:p>
                </p:txBody>
              </p:sp>
            </p:grpSp>
            <p:cxnSp>
              <p:nvCxnSpPr>
                <p:cNvPr id="17" name="Přímá spojnice 16"/>
                <p:cNvCxnSpPr>
                  <a:stCxn id="239" idx="6"/>
                  <a:endCxn id="37" idx="1"/>
                </p:cNvCxnSpPr>
                <p:nvPr/>
              </p:nvCxnSpPr>
              <p:spPr>
                <a:xfrm flipH="1" flipV="1">
                  <a:off x="3117326" y="2724611"/>
                  <a:ext cx="486932" cy="5892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0" name="Přímá spojnice 19"/>
                <p:cNvCxnSpPr>
                  <a:stCxn id="239" idx="2"/>
                </p:cNvCxnSpPr>
                <p:nvPr/>
              </p:nvCxnSpPr>
              <p:spPr>
                <a:xfrm flipV="1">
                  <a:off x="3951949" y="2727557"/>
                  <a:ext cx="350514" cy="2946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5" name="Přímá spojnice 4"/>
              <p:cNvCxnSpPr/>
              <p:nvPr/>
            </p:nvCxnSpPr>
            <p:spPr>
              <a:xfrm>
                <a:off x="4302463" y="3084078"/>
                <a:ext cx="831087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19" name="Skupina 18"/>
              <p:cNvGrpSpPr/>
              <p:nvPr/>
            </p:nvGrpSpPr>
            <p:grpSpPr>
              <a:xfrm>
                <a:off x="4273603" y="2729030"/>
                <a:ext cx="45719" cy="710096"/>
                <a:chOff x="4273603" y="2729030"/>
                <a:chExt cx="45719" cy="710096"/>
              </a:xfrm>
            </p:grpSpPr>
            <p:cxnSp>
              <p:nvCxnSpPr>
                <p:cNvPr id="25" name="Přímá spojnice 24"/>
                <p:cNvCxnSpPr/>
                <p:nvPr/>
              </p:nvCxnSpPr>
              <p:spPr>
                <a:xfrm flipH="1">
                  <a:off x="4302463" y="2729030"/>
                  <a:ext cx="0" cy="710096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67" name="Ovál 66"/>
                <p:cNvSpPr/>
                <p:nvPr/>
              </p:nvSpPr>
              <p:spPr>
                <a:xfrm flipH="1">
                  <a:off x="4273603" y="3057173"/>
                  <a:ext cx="45719" cy="45719"/>
                </a:xfrm>
                <a:prstGeom prst="ellipse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sp>
            <p:nvSpPr>
              <p:cNvPr id="4" name="TextovéPole 3"/>
              <p:cNvSpPr txBox="1"/>
              <p:nvPr/>
            </p:nvSpPr>
            <p:spPr>
              <a:xfrm flipH="1">
                <a:off x="2377989" y="2819014"/>
                <a:ext cx="69748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60 </a:t>
                </a:r>
                <a:r>
                  <a:rPr lang="el-GR" dirty="0" smtClean="0"/>
                  <a:t>Ω</a:t>
                </a:r>
                <a:r>
                  <a:rPr lang="cs-CZ" dirty="0" smtClean="0"/>
                  <a:t> </a:t>
                </a:r>
                <a:endParaRPr lang="cs-CZ" dirty="0"/>
              </a:p>
            </p:txBody>
          </p:sp>
          <p:grpSp>
            <p:nvGrpSpPr>
              <p:cNvPr id="47" name="Skupina 46"/>
              <p:cNvGrpSpPr/>
              <p:nvPr/>
            </p:nvGrpSpPr>
            <p:grpSpPr>
              <a:xfrm>
                <a:off x="3110072" y="3253978"/>
                <a:ext cx="1185137" cy="383804"/>
                <a:chOff x="3117326" y="2535532"/>
                <a:chExt cx="1185137" cy="383804"/>
              </a:xfrm>
            </p:grpSpPr>
            <p:grpSp>
              <p:nvGrpSpPr>
                <p:cNvPr id="48" name="Skupina 47"/>
                <p:cNvGrpSpPr/>
                <p:nvPr/>
              </p:nvGrpSpPr>
              <p:grpSpPr>
                <a:xfrm flipH="1">
                  <a:off x="3604258" y="2535532"/>
                  <a:ext cx="397952" cy="383804"/>
                  <a:chOff x="4089691" y="3099577"/>
                  <a:chExt cx="397952" cy="383804"/>
                </a:xfrm>
              </p:grpSpPr>
              <p:sp>
                <p:nvSpPr>
                  <p:cNvPr id="51" name="Ovál 50"/>
                  <p:cNvSpPr/>
                  <p:nvPr/>
                </p:nvSpPr>
                <p:spPr>
                  <a:xfrm>
                    <a:off x="4139952" y="3105715"/>
                    <a:ext cx="347691" cy="377666"/>
                  </a:xfrm>
                  <a:prstGeom prst="ellipse">
                    <a:avLst/>
                  </a:prstGeom>
                  <a:noFill/>
                  <a:ln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52" name="TextovéPole 51"/>
                  <p:cNvSpPr txBox="1"/>
                  <p:nvPr/>
                </p:nvSpPr>
                <p:spPr>
                  <a:xfrm>
                    <a:off x="4089691" y="3099577"/>
                    <a:ext cx="383438" cy="369332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r>
                      <a:rPr lang="cs-CZ" dirty="0" smtClean="0"/>
                      <a:t>A</a:t>
                    </a:r>
                    <a:r>
                      <a:rPr lang="cs-CZ" sz="1000" dirty="0"/>
                      <a:t>2</a:t>
                    </a:r>
                    <a:endParaRPr lang="cs-CZ" dirty="0"/>
                  </a:p>
                </p:txBody>
              </p:sp>
            </p:grpSp>
            <p:cxnSp>
              <p:nvCxnSpPr>
                <p:cNvPr id="49" name="Přímá spojnice 48"/>
                <p:cNvCxnSpPr>
                  <a:stCxn id="51" idx="6"/>
                </p:cNvCxnSpPr>
                <p:nvPr/>
              </p:nvCxnSpPr>
              <p:spPr>
                <a:xfrm flipH="1" flipV="1">
                  <a:off x="3117326" y="2724611"/>
                  <a:ext cx="486932" cy="5892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0" name="Přímá spojnice 49"/>
                <p:cNvCxnSpPr>
                  <a:stCxn id="51" idx="2"/>
                </p:cNvCxnSpPr>
                <p:nvPr/>
              </p:nvCxnSpPr>
              <p:spPr>
                <a:xfrm flipV="1">
                  <a:off x="3951949" y="2727557"/>
                  <a:ext cx="350514" cy="2946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56" name="Skupina 55"/>
              <p:cNvGrpSpPr/>
              <p:nvPr/>
            </p:nvGrpSpPr>
            <p:grpSpPr>
              <a:xfrm>
                <a:off x="1753185" y="2722976"/>
                <a:ext cx="45719" cy="710096"/>
                <a:chOff x="4273603" y="2729030"/>
                <a:chExt cx="45719" cy="710096"/>
              </a:xfrm>
            </p:grpSpPr>
            <p:cxnSp>
              <p:nvCxnSpPr>
                <p:cNvPr id="57" name="Přímá spojnice 56"/>
                <p:cNvCxnSpPr/>
                <p:nvPr/>
              </p:nvCxnSpPr>
              <p:spPr>
                <a:xfrm flipH="1">
                  <a:off x="4302463" y="2729030"/>
                  <a:ext cx="0" cy="710096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58" name="Ovál 57"/>
                <p:cNvSpPr/>
                <p:nvPr/>
              </p:nvSpPr>
              <p:spPr>
                <a:xfrm flipH="1">
                  <a:off x="4273603" y="3057173"/>
                  <a:ext cx="45719" cy="45719"/>
                </a:xfrm>
                <a:prstGeom prst="ellipse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cxnSp>
            <p:nvCxnSpPr>
              <p:cNvPr id="24" name="Přímá spojnice 23"/>
              <p:cNvCxnSpPr>
                <a:endCxn id="37" idx="3"/>
              </p:cNvCxnSpPr>
              <p:nvPr/>
            </p:nvCxnSpPr>
            <p:spPr>
              <a:xfrm flipV="1">
                <a:off x="1782045" y="2724611"/>
                <a:ext cx="391266" cy="4419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" name="Přímá spojnice 26"/>
              <p:cNvCxnSpPr>
                <a:endCxn id="227" idx="3"/>
              </p:cNvCxnSpPr>
              <p:nvPr/>
            </p:nvCxnSpPr>
            <p:spPr>
              <a:xfrm>
                <a:off x="1782045" y="3433072"/>
                <a:ext cx="390692" cy="6054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74" name="TextovéPole 73"/>
              <p:cNvSpPr txBox="1"/>
              <p:nvPr/>
            </p:nvSpPr>
            <p:spPr>
              <a:xfrm flipH="1">
                <a:off x="2370735" y="3537460"/>
                <a:ext cx="739336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30 </a:t>
                </a:r>
                <a:r>
                  <a:rPr lang="el-GR" dirty="0" smtClean="0"/>
                  <a:t>Ω</a:t>
                </a:r>
                <a:r>
                  <a:rPr lang="cs-CZ" dirty="0" smtClean="0"/>
                  <a:t> </a:t>
                </a:r>
                <a:endParaRPr lang="cs-CZ" dirty="0"/>
              </a:p>
            </p:txBody>
          </p:sp>
          <p:cxnSp>
            <p:nvCxnSpPr>
              <p:cNvPr id="225" name="Přímá spojnice 224"/>
              <p:cNvCxnSpPr/>
              <p:nvPr/>
            </p:nvCxnSpPr>
            <p:spPr>
              <a:xfrm flipH="1">
                <a:off x="4272989" y="1976012"/>
                <a:ext cx="861691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79" name="Skupina 78"/>
              <p:cNvGrpSpPr/>
              <p:nvPr/>
            </p:nvGrpSpPr>
            <p:grpSpPr>
              <a:xfrm>
                <a:off x="3854120" y="1925494"/>
                <a:ext cx="399329" cy="108012"/>
                <a:chOff x="2247377" y="2913749"/>
                <a:chExt cx="399329" cy="108012"/>
              </a:xfrm>
            </p:grpSpPr>
            <p:sp>
              <p:nvSpPr>
                <p:cNvPr id="80" name="Ovál 79"/>
                <p:cNvSpPr/>
                <p:nvPr/>
              </p:nvSpPr>
              <p:spPr>
                <a:xfrm flipH="1">
                  <a:off x="2538694" y="2913749"/>
                  <a:ext cx="108012" cy="108012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81" name="Ovál 80"/>
                <p:cNvSpPr/>
                <p:nvPr/>
              </p:nvSpPr>
              <p:spPr>
                <a:xfrm flipH="1">
                  <a:off x="2247377" y="2913749"/>
                  <a:ext cx="108012" cy="108012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cxnSp>
            <p:nvCxnSpPr>
              <p:cNvPr id="229" name="Přímá spojnice 228"/>
              <p:cNvCxnSpPr>
                <a:endCxn id="40" idx="0"/>
              </p:cNvCxnSpPr>
              <p:nvPr/>
            </p:nvCxnSpPr>
            <p:spPr>
              <a:xfrm>
                <a:off x="5133549" y="1976012"/>
                <a:ext cx="0" cy="364872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2" name="Přímá spojnice 231"/>
              <p:cNvCxnSpPr>
                <a:endCxn id="40" idx="4"/>
              </p:cNvCxnSpPr>
              <p:nvPr/>
            </p:nvCxnSpPr>
            <p:spPr>
              <a:xfrm flipV="1">
                <a:off x="5133549" y="2718550"/>
                <a:ext cx="0" cy="359474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6" name="Přímá spojnice 235"/>
              <p:cNvCxnSpPr/>
              <p:nvPr/>
            </p:nvCxnSpPr>
            <p:spPr>
              <a:xfrm>
                <a:off x="3908126" y="1910980"/>
                <a:ext cx="291317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0" name="Přímá spojnice 239"/>
              <p:cNvCxnSpPr>
                <a:stCxn id="81" idx="6"/>
              </p:cNvCxnSpPr>
              <p:nvPr/>
            </p:nvCxnSpPr>
            <p:spPr>
              <a:xfrm flipH="1">
                <a:off x="2915816" y="1979500"/>
                <a:ext cx="93830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7" name="Přímá spojnice 246"/>
              <p:cNvCxnSpPr/>
              <p:nvPr/>
            </p:nvCxnSpPr>
            <p:spPr>
              <a:xfrm flipH="1">
                <a:off x="1331640" y="3067810"/>
                <a:ext cx="44440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9" name="Přímá spojnice 248"/>
              <p:cNvCxnSpPr/>
              <p:nvPr/>
            </p:nvCxnSpPr>
            <p:spPr>
              <a:xfrm flipV="1">
                <a:off x="1331640" y="1979500"/>
                <a:ext cx="0" cy="108831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1" name="Přímá spojnice 250"/>
              <p:cNvCxnSpPr>
                <a:stCxn id="150" idx="6"/>
              </p:cNvCxnSpPr>
              <p:nvPr/>
            </p:nvCxnSpPr>
            <p:spPr>
              <a:xfrm flipH="1">
                <a:off x="1331640" y="1978376"/>
                <a:ext cx="1169966" cy="1124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  <p:extLst>
      <p:ext uri="{BB962C8B-B14F-4D97-AF65-F5344CB8AC3E}">
        <p14:creationId xmlns:p14="http://schemas.microsoft.com/office/powerpoint/2010/main" val="268461304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827747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0000FF"/>
                </a:solidFill>
              </a:rPr>
              <a:t>Zákony elektrického proudu v obvodech, test – List 5 </a:t>
            </a:r>
            <a:endParaRPr lang="cs-CZ" sz="2000" b="1" u="sng" dirty="0">
              <a:solidFill>
                <a:srgbClr val="0000FF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57941" y="987268"/>
            <a:ext cx="8229600" cy="5616624"/>
          </a:xfrm>
          <a:ln>
            <a:solidFill>
              <a:schemeClr val="bg1"/>
            </a:solidFill>
          </a:ln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  Zadání                                                                                        Nabídka odpovědí</a:t>
            </a:r>
            <a:r>
              <a:rPr lang="cs-CZ" sz="1600" b="1" dirty="0" smtClean="0">
                <a:latin typeface="Calibri"/>
              </a:rPr>
              <a:t>                                                         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                                                                                              </a:t>
            </a:r>
            <a:r>
              <a:rPr lang="cs-CZ" sz="2000" dirty="0" smtClean="0">
                <a:latin typeface="Calibri"/>
              </a:rPr>
              <a:t>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9.        </a:t>
            </a:r>
            <a:r>
              <a:rPr lang="cs-CZ" sz="2000" dirty="0">
                <a:latin typeface="Calibri"/>
              </a:rPr>
              <a:t>Ampérmetr v následujícím elektrickém</a:t>
            </a:r>
            <a:r>
              <a:rPr lang="cs-CZ" sz="2000" b="1" dirty="0">
                <a:latin typeface="Calibri"/>
              </a:rPr>
              <a:t>          </a:t>
            </a:r>
            <a:r>
              <a:rPr lang="cs-CZ" sz="2000" dirty="0">
                <a:latin typeface="Calibri"/>
              </a:rPr>
              <a:t>              </a:t>
            </a:r>
            <a:r>
              <a:rPr lang="cs-CZ" sz="2000" b="1" dirty="0">
                <a:latin typeface="Calibri"/>
              </a:rPr>
              <a:t>A</a:t>
            </a:r>
            <a:r>
              <a:rPr lang="cs-CZ" sz="2000" dirty="0">
                <a:latin typeface="Calibri"/>
              </a:rPr>
              <a:t>  1,2 A                                                                  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           obvodu ukazuje hodnotu                                                 </a:t>
            </a:r>
            <a:r>
              <a:rPr lang="cs-CZ" sz="2000" b="1" dirty="0">
                <a:latin typeface="Calibri"/>
              </a:rPr>
              <a:t>B</a:t>
            </a:r>
            <a:r>
              <a:rPr lang="cs-CZ" sz="2000" dirty="0">
                <a:latin typeface="Calibri"/>
              </a:rPr>
              <a:t>  0,83 A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                                                                                            </a:t>
            </a:r>
            <a:r>
              <a:rPr lang="cs-CZ" sz="2000" b="1" dirty="0">
                <a:latin typeface="Calibri"/>
              </a:rPr>
              <a:t>             C  </a:t>
            </a:r>
            <a:r>
              <a:rPr lang="cs-CZ" sz="2000" dirty="0">
                <a:latin typeface="Calibri"/>
              </a:rPr>
              <a:t>0,72 A</a:t>
            </a:r>
            <a:endParaRPr lang="cs-CZ" sz="2000" b="1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                                                                                                          D  </a:t>
            </a:r>
            <a:r>
              <a:rPr lang="cs-CZ" sz="2000" dirty="0">
                <a:latin typeface="Calibri"/>
              </a:rPr>
              <a:t>0,5 A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                                                                                             </a:t>
            </a:r>
            <a:endParaRPr lang="cs-CZ" sz="2000" b="1" dirty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</a:t>
            </a:r>
            <a:endParaRPr lang="cs-CZ" sz="2000" b="1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-------------------------------------------------------------------------------------------------------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10.       </a:t>
            </a:r>
            <a:r>
              <a:rPr lang="cs-CZ" sz="2000" dirty="0" smtClean="0">
                <a:latin typeface="Calibri"/>
              </a:rPr>
              <a:t>Urči výsledný odpor rezistorů                                     </a:t>
            </a:r>
            <a:r>
              <a:rPr lang="cs-CZ" sz="2000" b="1" dirty="0" smtClean="0">
                <a:latin typeface="Calibri"/>
              </a:rPr>
              <a:t>A</a:t>
            </a:r>
            <a:r>
              <a:rPr lang="cs-CZ" sz="2000" dirty="0" smtClean="0">
                <a:latin typeface="Calibri"/>
              </a:rPr>
              <a:t>  24 </a:t>
            </a:r>
            <a:r>
              <a:rPr lang="el-GR" sz="2000" dirty="0" smtClean="0">
                <a:latin typeface="Calibri"/>
              </a:rPr>
              <a:t>Ω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podle obrázku v úloze 9. </a:t>
            </a:r>
            <a:r>
              <a:rPr lang="cs-CZ" sz="2000" b="1" dirty="0" smtClean="0">
                <a:latin typeface="Calibri"/>
              </a:rPr>
              <a:t>                                             B  </a:t>
            </a:r>
            <a:r>
              <a:rPr lang="cs-CZ" sz="2000" dirty="0" smtClean="0">
                <a:latin typeface="Calibri"/>
              </a:rPr>
              <a:t>28 </a:t>
            </a:r>
            <a:r>
              <a:rPr lang="el-GR" sz="2000" dirty="0" smtClean="0">
                <a:latin typeface="Calibri"/>
              </a:rPr>
              <a:t>Ω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                                                                                                     C  </a:t>
            </a:r>
            <a:r>
              <a:rPr lang="cs-CZ" sz="2000" dirty="0" smtClean="0">
                <a:latin typeface="Calibri"/>
              </a:rPr>
              <a:t>20 </a:t>
            </a:r>
            <a:r>
              <a:rPr lang="el-GR" sz="2000" dirty="0" smtClean="0">
                <a:latin typeface="Calibri"/>
              </a:rPr>
              <a:t>Ω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                                                                                                     D  </a:t>
            </a:r>
            <a:r>
              <a:rPr lang="cs-CZ" sz="2000" dirty="0" smtClean="0">
                <a:latin typeface="Calibri"/>
              </a:rPr>
              <a:t>48 </a:t>
            </a:r>
            <a:r>
              <a:rPr lang="el-GR" sz="2000" dirty="0" smtClean="0">
                <a:latin typeface="Calibri"/>
              </a:rPr>
              <a:t>Ω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                             </a:t>
            </a:r>
            <a:endParaRPr lang="cs-CZ" sz="36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endParaRPr lang="cs-CZ" dirty="0">
              <a:latin typeface="Calibri"/>
            </a:endParaRPr>
          </a:p>
        </p:txBody>
      </p:sp>
      <p:cxnSp>
        <p:nvCxnSpPr>
          <p:cNvPr id="23" name="Přímá spojnice 22"/>
          <p:cNvCxnSpPr/>
          <p:nvPr/>
        </p:nvCxnSpPr>
        <p:spPr>
          <a:xfrm>
            <a:off x="6012160" y="2420888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1" name="Přímá spojnice 120"/>
          <p:cNvCxnSpPr>
            <a:endCxn id="144" idx="0"/>
          </p:cNvCxnSpPr>
          <p:nvPr/>
        </p:nvCxnSpPr>
        <p:spPr>
          <a:xfrm>
            <a:off x="5300463" y="3114402"/>
            <a:ext cx="0" cy="18243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6" name="Skupina 15"/>
          <p:cNvGrpSpPr/>
          <p:nvPr/>
        </p:nvGrpSpPr>
        <p:grpSpPr>
          <a:xfrm>
            <a:off x="1346154" y="2261796"/>
            <a:ext cx="4128155" cy="2016224"/>
            <a:chOff x="1346154" y="1871604"/>
            <a:chExt cx="4128155" cy="2016224"/>
          </a:xfrm>
        </p:grpSpPr>
        <p:sp>
          <p:nvSpPr>
            <p:cNvPr id="138" name="Ovál 137"/>
            <p:cNvSpPr/>
            <p:nvPr/>
          </p:nvSpPr>
          <p:spPr>
            <a:xfrm flipH="1">
              <a:off x="4701502" y="2721186"/>
              <a:ext cx="45719" cy="45719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5" name="Skupina 14"/>
            <p:cNvGrpSpPr/>
            <p:nvPr/>
          </p:nvGrpSpPr>
          <p:grpSpPr>
            <a:xfrm>
              <a:off x="1346154" y="1871604"/>
              <a:ext cx="4128155" cy="2016224"/>
              <a:chOff x="1346154" y="2132856"/>
              <a:chExt cx="4128155" cy="2016224"/>
            </a:xfrm>
          </p:grpSpPr>
          <p:sp>
            <p:nvSpPr>
              <p:cNvPr id="176" name="TextovéPole 175"/>
              <p:cNvSpPr txBox="1"/>
              <p:nvPr/>
            </p:nvSpPr>
            <p:spPr>
              <a:xfrm flipH="1">
                <a:off x="2290906" y="3779748"/>
                <a:ext cx="69748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24 </a:t>
                </a:r>
                <a:r>
                  <a:rPr lang="cs-CZ" dirty="0"/>
                  <a:t>V</a:t>
                </a:r>
                <a:r>
                  <a:rPr lang="cs-CZ" dirty="0" smtClean="0"/>
                  <a:t> </a:t>
                </a:r>
                <a:endParaRPr lang="cs-CZ" dirty="0"/>
              </a:p>
            </p:txBody>
          </p:sp>
          <p:grpSp>
            <p:nvGrpSpPr>
              <p:cNvPr id="11" name="Skupina 10"/>
              <p:cNvGrpSpPr/>
              <p:nvPr/>
            </p:nvGrpSpPr>
            <p:grpSpPr>
              <a:xfrm>
                <a:off x="1346154" y="2132856"/>
                <a:ext cx="4128155" cy="1656184"/>
                <a:chOff x="1346154" y="2132856"/>
                <a:chExt cx="4128155" cy="1656184"/>
              </a:xfrm>
            </p:grpSpPr>
            <p:sp>
              <p:nvSpPr>
                <p:cNvPr id="159" name="TextovéPole 158"/>
                <p:cNvSpPr txBox="1"/>
                <p:nvPr/>
              </p:nvSpPr>
              <p:spPr>
                <a:xfrm flipH="1">
                  <a:off x="3670664" y="3086448"/>
                  <a:ext cx="697480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dirty="0" smtClean="0"/>
                    <a:t>20 </a:t>
                  </a:r>
                  <a:r>
                    <a:rPr lang="el-GR" dirty="0" smtClean="0"/>
                    <a:t>Ω</a:t>
                  </a:r>
                  <a:r>
                    <a:rPr lang="cs-CZ" dirty="0" smtClean="0"/>
                    <a:t> </a:t>
                  </a:r>
                  <a:endParaRPr lang="cs-CZ" dirty="0"/>
                </a:p>
              </p:txBody>
            </p:sp>
            <p:sp>
              <p:nvSpPr>
                <p:cNvPr id="188" name="TextovéPole 187"/>
                <p:cNvSpPr txBox="1"/>
                <p:nvPr/>
              </p:nvSpPr>
              <p:spPr>
                <a:xfrm flipH="1">
                  <a:off x="4177066" y="2132856"/>
                  <a:ext cx="697480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dirty="0" smtClean="0"/>
                    <a:t>10 V </a:t>
                  </a:r>
                  <a:endParaRPr lang="cs-CZ" dirty="0"/>
                </a:p>
              </p:txBody>
            </p:sp>
            <p:grpSp>
              <p:nvGrpSpPr>
                <p:cNvPr id="10" name="Skupina 9"/>
                <p:cNvGrpSpPr/>
                <p:nvPr/>
              </p:nvGrpSpPr>
              <p:grpSpPr>
                <a:xfrm>
                  <a:off x="1346154" y="2333778"/>
                  <a:ext cx="4128155" cy="1455262"/>
                  <a:chOff x="1346154" y="2333778"/>
                  <a:chExt cx="4128155" cy="1455262"/>
                </a:xfrm>
              </p:grpSpPr>
              <p:sp>
                <p:nvSpPr>
                  <p:cNvPr id="158" name="Obdélník 157"/>
                  <p:cNvSpPr/>
                  <p:nvPr/>
                </p:nvSpPr>
                <p:spPr>
                  <a:xfrm flipH="1">
                    <a:off x="3496137" y="2879716"/>
                    <a:ext cx="944015" cy="233650"/>
                  </a:xfrm>
                  <a:prstGeom prst="rect">
                    <a:avLst/>
                  </a:prstGeom>
                  <a:noFill/>
                  <a:ln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grpSp>
                <p:nvGrpSpPr>
                  <p:cNvPr id="8" name="Skupina 7"/>
                  <p:cNvGrpSpPr/>
                  <p:nvPr/>
                </p:nvGrpSpPr>
                <p:grpSpPr>
                  <a:xfrm>
                    <a:off x="1346154" y="2333778"/>
                    <a:ext cx="4128155" cy="1455262"/>
                    <a:chOff x="1346154" y="2325116"/>
                    <a:chExt cx="4128155" cy="1455262"/>
                  </a:xfrm>
                </p:grpSpPr>
                <p:cxnSp>
                  <p:nvCxnSpPr>
                    <p:cNvPr id="91" name="Přímá spojnice 90"/>
                    <p:cNvCxnSpPr/>
                    <p:nvPr/>
                  </p:nvCxnSpPr>
                  <p:spPr>
                    <a:xfrm flipH="1">
                      <a:off x="4185659" y="2505573"/>
                      <a:ext cx="532690" cy="0"/>
                    </a:xfrm>
                    <a:prstGeom prst="line">
                      <a:avLst/>
                    </a:prstGeom>
                    <a:ln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grpSp>
                  <p:nvGrpSpPr>
                    <p:cNvPr id="107" name="Skupina 106"/>
                    <p:cNvGrpSpPr/>
                    <p:nvPr/>
                  </p:nvGrpSpPr>
                  <p:grpSpPr>
                    <a:xfrm>
                      <a:off x="2381581" y="3458047"/>
                      <a:ext cx="456097" cy="318165"/>
                      <a:chOff x="2221690" y="3110254"/>
                      <a:chExt cx="456097" cy="318165"/>
                    </a:xfrm>
                  </p:grpSpPr>
                  <p:cxnSp>
                    <p:nvCxnSpPr>
                      <p:cNvPr id="146" name="Přímá spojnice 145"/>
                      <p:cNvCxnSpPr/>
                      <p:nvPr/>
                    </p:nvCxnSpPr>
                    <p:spPr>
                      <a:xfrm flipH="1">
                        <a:off x="2221690" y="3206422"/>
                        <a:ext cx="157061" cy="0"/>
                      </a:xfrm>
                      <a:prstGeom prst="line">
                        <a:avLst/>
                      </a:prstGeom>
                      <a:ln w="12700">
                        <a:solidFill>
                          <a:schemeClr val="tx1"/>
                        </a:solidFill>
                      </a:ln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</p:cxnSp>
                  <p:grpSp>
                    <p:nvGrpSpPr>
                      <p:cNvPr id="148" name="Skupina 147"/>
                      <p:cNvGrpSpPr/>
                      <p:nvPr/>
                    </p:nvGrpSpPr>
                    <p:grpSpPr>
                      <a:xfrm>
                        <a:off x="2247377" y="3110254"/>
                        <a:ext cx="430410" cy="318165"/>
                        <a:chOff x="2247377" y="2703596"/>
                        <a:chExt cx="430410" cy="318165"/>
                      </a:xfrm>
                    </p:grpSpPr>
                    <p:sp>
                      <p:nvSpPr>
                        <p:cNvPr id="149" name="Ovál 148"/>
                        <p:cNvSpPr/>
                        <p:nvPr/>
                      </p:nvSpPr>
                      <p:spPr>
                        <a:xfrm flipH="1">
                          <a:off x="2538694" y="2913749"/>
                          <a:ext cx="108012" cy="108012"/>
                        </a:xfrm>
                        <a:prstGeom prst="ellipse">
                          <a:avLst/>
                        </a:prstGeom>
                        <a:solidFill>
                          <a:schemeClr val="bg1"/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cs-CZ"/>
                        </a:p>
                      </p:txBody>
                    </p:sp>
                    <p:sp>
                      <p:nvSpPr>
                        <p:cNvPr id="151" name="Ovál 150"/>
                        <p:cNvSpPr/>
                        <p:nvPr/>
                      </p:nvSpPr>
                      <p:spPr>
                        <a:xfrm flipH="1">
                          <a:off x="2247377" y="2913749"/>
                          <a:ext cx="108012" cy="108012"/>
                        </a:xfrm>
                        <a:prstGeom prst="ellipse">
                          <a:avLst/>
                        </a:prstGeom>
                        <a:solidFill>
                          <a:schemeClr val="bg1"/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cs-CZ"/>
                        </a:p>
                      </p:txBody>
                    </p:sp>
                    <p:grpSp>
                      <p:nvGrpSpPr>
                        <p:cNvPr id="152" name="Skupina 151"/>
                        <p:cNvGrpSpPr/>
                        <p:nvPr/>
                      </p:nvGrpSpPr>
                      <p:grpSpPr>
                        <a:xfrm flipH="1">
                          <a:off x="2300220" y="2703596"/>
                          <a:ext cx="377567" cy="166611"/>
                          <a:chOff x="5995831" y="1426471"/>
                          <a:chExt cx="377567" cy="166611"/>
                        </a:xfrm>
                      </p:grpSpPr>
                      <p:cxnSp>
                        <p:nvCxnSpPr>
                          <p:cNvPr id="153" name="Přímá spojnice 152"/>
                          <p:cNvCxnSpPr/>
                          <p:nvPr/>
                        </p:nvCxnSpPr>
                        <p:spPr>
                          <a:xfrm>
                            <a:off x="5995831" y="1513460"/>
                            <a:ext cx="125649" cy="0"/>
                          </a:xfrm>
                          <a:prstGeom prst="line">
                            <a:avLst/>
                          </a:prstGeom>
                          <a:ln w="12700">
                            <a:solidFill>
                              <a:schemeClr val="tx1"/>
                            </a:solidFill>
                          </a:ln>
                        </p:spPr>
                        <p:style>
                          <a:lnRef idx="1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tx1"/>
                          </a:fontRef>
                        </p:style>
                      </p:cxnSp>
                      <p:cxnSp>
                        <p:nvCxnSpPr>
                          <p:cNvPr id="154" name="Přímá spojnice 153"/>
                          <p:cNvCxnSpPr/>
                          <p:nvPr/>
                        </p:nvCxnSpPr>
                        <p:spPr>
                          <a:xfrm>
                            <a:off x="6373398" y="1426471"/>
                            <a:ext cx="0" cy="166611"/>
                          </a:xfrm>
                          <a:prstGeom prst="line">
                            <a:avLst/>
                          </a:prstGeom>
                          <a:ln w="12700">
                            <a:solidFill>
                              <a:schemeClr val="tx1"/>
                            </a:solidFill>
                          </a:ln>
                        </p:spPr>
                        <p:style>
                          <a:lnRef idx="1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tx1"/>
                          </a:fontRef>
                        </p:style>
                      </p:cxnSp>
                    </p:grpSp>
                  </p:grpSp>
                </p:grpSp>
                <p:grpSp>
                  <p:nvGrpSpPr>
                    <p:cNvPr id="109" name="Skupina 108"/>
                    <p:cNvGrpSpPr/>
                    <p:nvPr/>
                  </p:nvGrpSpPr>
                  <p:grpSpPr>
                    <a:xfrm flipH="1">
                      <a:off x="5126618" y="3153098"/>
                      <a:ext cx="347691" cy="383804"/>
                      <a:chOff x="4860032" y="3421748"/>
                      <a:chExt cx="347691" cy="383804"/>
                    </a:xfrm>
                  </p:grpSpPr>
                  <p:sp>
                    <p:nvSpPr>
                      <p:cNvPr id="144" name="Ovál 143"/>
                      <p:cNvSpPr/>
                      <p:nvPr/>
                    </p:nvSpPr>
                    <p:spPr>
                      <a:xfrm>
                        <a:off x="4860032" y="3427886"/>
                        <a:ext cx="347691" cy="377666"/>
                      </a:xfrm>
                      <a:prstGeom prst="ellipse">
                        <a:avLst/>
                      </a:prstGeom>
                      <a:noFill/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cs-CZ"/>
                      </a:p>
                    </p:txBody>
                  </p:sp>
                  <p:sp>
                    <p:nvSpPr>
                      <p:cNvPr id="145" name="TextovéPole 144"/>
                      <p:cNvSpPr txBox="1"/>
                      <p:nvPr/>
                    </p:nvSpPr>
                    <p:spPr>
                      <a:xfrm>
                        <a:off x="4873889" y="3421748"/>
                        <a:ext cx="317716" cy="369332"/>
                      </a:xfrm>
                      <a:prstGeom prst="rect">
                        <a:avLst/>
                      </a:prstGeom>
                      <a:noFill/>
                    </p:spPr>
                    <p:txBody>
                      <a:bodyPr wrap="none" rtlCol="0">
                        <a:spAutoFit/>
                      </a:bodyPr>
                      <a:lstStyle/>
                      <a:p>
                        <a:r>
                          <a:rPr lang="cs-CZ" dirty="0"/>
                          <a:t>A</a:t>
                        </a:r>
                      </a:p>
                    </p:txBody>
                  </p:sp>
                </p:grpSp>
                <p:cxnSp>
                  <p:nvCxnSpPr>
                    <p:cNvPr id="119" name="Přímá spojnice 118"/>
                    <p:cNvCxnSpPr/>
                    <p:nvPr/>
                  </p:nvCxnSpPr>
                  <p:spPr>
                    <a:xfrm flipH="1">
                      <a:off x="4439903" y="2989107"/>
                      <a:ext cx="861691" cy="0"/>
                    </a:xfrm>
                    <a:prstGeom prst="line">
                      <a:avLst/>
                    </a:prstGeom>
                    <a:ln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122" name="Přímá spojnice 121"/>
                    <p:cNvCxnSpPr>
                      <a:endCxn id="144" idx="4"/>
                    </p:cNvCxnSpPr>
                    <p:nvPr/>
                  </p:nvCxnSpPr>
                  <p:spPr>
                    <a:xfrm flipV="1">
                      <a:off x="5300463" y="3536902"/>
                      <a:ext cx="0" cy="180130"/>
                    </a:xfrm>
                    <a:prstGeom prst="line">
                      <a:avLst/>
                    </a:prstGeom>
                    <a:ln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127" name="Přímá spojnice 126"/>
                    <p:cNvCxnSpPr>
                      <a:stCxn id="151" idx="6"/>
                    </p:cNvCxnSpPr>
                    <p:nvPr/>
                  </p:nvCxnSpPr>
                  <p:spPr>
                    <a:xfrm flipH="1">
                      <a:off x="1346154" y="3722206"/>
                      <a:ext cx="1061114" cy="0"/>
                    </a:xfrm>
                    <a:prstGeom prst="line">
                      <a:avLst/>
                    </a:prstGeom>
                    <a:ln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grpSp>
                  <p:nvGrpSpPr>
                    <p:cNvPr id="155" name="Skupina 154"/>
                    <p:cNvGrpSpPr/>
                    <p:nvPr/>
                  </p:nvGrpSpPr>
                  <p:grpSpPr>
                    <a:xfrm flipH="1">
                      <a:off x="3837968" y="2325116"/>
                      <a:ext cx="347691" cy="383804"/>
                      <a:chOff x="4860032" y="3421748"/>
                      <a:chExt cx="347691" cy="383804"/>
                    </a:xfrm>
                  </p:grpSpPr>
                  <p:sp>
                    <p:nvSpPr>
                      <p:cNvPr id="156" name="Ovál 155"/>
                      <p:cNvSpPr/>
                      <p:nvPr/>
                    </p:nvSpPr>
                    <p:spPr>
                      <a:xfrm>
                        <a:off x="4860032" y="3427886"/>
                        <a:ext cx="347691" cy="377666"/>
                      </a:xfrm>
                      <a:prstGeom prst="ellipse">
                        <a:avLst/>
                      </a:prstGeom>
                      <a:noFill/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cs-CZ"/>
                      </a:p>
                    </p:txBody>
                  </p:sp>
                  <p:sp>
                    <p:nvSpPr>
                      <p:cNvPr id="157" name="TextovéPole 156"/>
                      <p:cNvSpPr txBox="1"/>
                      <p:nvPr/>
                    </p:nvSpPr>
                    <p:spPr>
                      <a:xfrm>
                        <a:off x="4875493" y="3421748"/>
                        <a:ext cx="316112" cy="369332"/>
                      </a:xfrm>
                      <a:prstGeom prst="rect">
                        <a:avLst/>
                      </a:prstGeom>
                      <a:noFill/>
                    </p:spPr>
                    <p:txBody>
                      <a:bodyPr wrap="none" rtlCol="0">
                        <a:spAutoFit/>
                      </a:bodyPr>
                      <a:lstStyle/>
                      <a:p>
                        <a:r>
                          <a:rPr lang="cs-CZ" dirty="0"/>
                          <a:t>V</a:t>
                        </a:r>
                      </a:p>
                    </p:txBody>
                  </p:sp>
                </p:grpSp>
                <p:sp>
                  <p:nvSpPr>
                    <p:cNvPr id="160" name="Obdélník 159"/>
                    <p:cNvSpPr/>
                    <p:nvPr/>
                  </p:nvSpPr>
                  <p:spPr>
                    <a:xfrm flipH="1">
                      <a:off x="1883037" y="2880840"/>
                      <a:ext cx="944015" cy="233650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grpSp>
                  <p:nvGrpSpPr>
                    <p:cNvPr id="42" name="Skupina 41"/>
                    <p:cNvGrpSpPr/>
                    <p:nvPr/>
                  </p:nvGrpSpPr>
                  <p:grpSpPr>
                    <a:xfrm>
                      <a:off x="2816833" y="3657852"/>
                      <a:ext cx="2483630" cy="122526"/>
                      <a:chOff x="2802319" y="6424308"/>
                      <a:chExt cx="2483630" cy="122526"/>
                    </a:xfrm>
                  </p:grpSpPr>
                  <p:grpSp>
                    <p:nvGrpSpPr>
                      <p:cNvPr id="255" name="Skupina 254"/>
                      <p:cNvGrpSpPr/>
                      <p:nvPr/>
                    </p:nvGrpSpPr>
                    <p:grpSpPr>
                      <a:xfrm>
                        <a:off x="3740623" y="6424308"/>
                        <a:ext cx="399329" cy="122526"/>
                        <a:chOff x="4006520" y="5321620"/>
                        <a:chExt cx="399329" cy="122526"/>
                      </a:xfrm>
                    </p:grpSpPr>
                    <p:grpSp>
                      <p:nvGrpSpPr>
                        <p:cNvPr id="120" name="Skupina 119"/>
                        <p:cNvGrpSpPr/>
                        <p:nvPr/>
                      </p:nvGrpSpPr>
                      <p:grpSpPr>
                        <a:xfrm>
                          <a:off x="4006520" y="5336134"/>
                          <a:ext cx="399329" cy="108012"/>
                          <a:chOff x="2247377" y="2913749"/>
                          <a:chExt cx="399329" cy="108012"/>
                        </a:xfrm>
                      </p:grpSpPr>
                      <p:sp>
                        <p:nvSpPr>
                          <p:cNvPr id="128" name="Ovál 127"/>
                          <p:cNvSpPr/>
                          <p:nvPr/>
                        </p:nvSpPr>
                        <p:spPr>
                          <a:xfrm flipH="1">
                            <a:off x="2538694" y="2913749"/>
                            <a:ext cx="108012" cy="108012"/>
                          </a:xfrm>
                          <a:prstGeom prst="ellipse">
                            <a:avLst/>
                          </a:prstGeom>
                          <a:solidFill>
                            <a:schemeClr val="bg1"/>
                          </a:solidFill>
                          <a:ln>
                            <a:solidFill>
                              <a:schemeClr val="tx1"/>
                            </a:solidFill>
                          </a:ln>
                        </p:spPr>
                        <p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p:style>
                        <p:txBody>
                          <a:bodyPr rtlCol="0" anchor="ctr"/>
                          <a:lstStyle/>
                          <a:p>
                            <a:pPr algn="ctr"/>
                            <a:endParaRPr lang="cs-CZ"/>
                          </a:p>
                        </p:txBody>
                      </p:sp>
                      <p:sp>
                        <p:nvSpPr>
                          <p:cNvPr id="129" name="Ovál 128"/>
                          <p:cNvSpPr/>
                          <p:nvPr/>
                        </p:nvSpPr>
                        <p:spPr>
                          <a:xfrm flipH="1">
                            <a:off x="2247377" y="2913749"/>
                            <a:ext cx="108012" cy="108012"/>
                          </a:xfrm>
                          <a:prstGeom prst="ellipse">
                            <a:avLst/>
                          </a:prstGeom>
                          <a:solidFill>
                            <a:schemeClr val="bg1"/>
                          </a:solidFill>
                          <a:ln>
                            <a:solidFill>
                              <a:schemeClr val="tx1"/>
                            </a:solidFill>
                          </a:ln>
                        </p:spPr>
                        <p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p:style>
                        <p:txBody>
                          <a:bodyPr rtlCol="0" anchor="ctr"/>
                          <a:lstStyle/>
                          <a:p>
                            <a:pPr algn="ctr"/>
                            <a:endParaRPr lang="cs-CZ"/>
                          </a:p>
                        </p:txBody>
                      </p:sp>
                    </p:grpSp>
                    <p:cxnSp>
                      <p:nvCxnSpPr>
                        <p:cNvPr id="123" name="Přímá spojnice 122"/>
                        <p:cNvCxnSpPr/>
                        <p:nvPr/>
                      </p:nvCxnSpPr>
                      <p:spPr>
                        <a:xfrm>
                          <a:off x="4060526" y="5321620"/>
                          <a:ext cx="291317" cy="0"/>
                        </a:xfrm>
                        <a:prstGeom prst="line">
                          <a:avLst/>
                        </a:prstGeom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1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tx1"/>
                        </a:fontRef>
                      </p:style>
                    </p:cxnSp>
                  </p:grpSp>
                  <p:cxnSp>
                    <p:nvCxnSpPr>
                      <p:cNvPr id="124" name="Přímá spojnice 123"/>
                      <p:cNvCxnSpPr>
                        <a:stCxn id="129" idx="6"/>
                      </p:cNvCxnSpPr>
                      <p:nvPr/>
                    </p:nvCxnSpPr>
                    <p:spPr>
                      <a:xfrm flipH="1">
                        <a:off x="2802319" y="6492828"/>
                        <a:ext cx="938304" cy="0"/>
                      </a:xfrm>
                      <a:prstGeom prst="line">
                        <a:avLst/>
                      </a:prstGeom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</p:cxnSp>
                  <p:cxnSp>
                    <p:nvCxnSpPr>
                      <p:cNvPr id="38" name="Přímá spojnice 37"/>
                      <p:cNvCxnSpPr>
                        <a:endCxn id="128" idx="2"/>
                      </p:cNvCxnSpPr>
                      <p:nvPr/>
                    </p:nvCxnSpPr>
                    <p:spPr>
                      <a:xfrm flipH="1">
                        <a:off x="4139952" y="6492828"/>
                        <a:ext cx="1145997" cy="0"/>
                      </a:xfrm>
                      <a:prstGeom prst="line">
                        <a:avLst/>
                      </a:prstGeom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</p:cxnSp>
                </p:grpSp>
                <p:cxnSp>
                  <p:nvCxnSpPr>
                    <p:cNvPr id="60" name="Přímá spojnice 59"/>
                    <p:cNvCxnSpPr>
                      <a:stCxn id="160" idx="1"/>
                      <a:endCxn id="158" idx="3"/>
                    </p:cNvCxnSpPr>
                    <p:nvPr/>
                  </p:nvCxnSpPr>
                  <p:spPr>
                    <a:xfrm flipV="1">
                      <a:off x="2827052" y="2996541"/>
                      <a:ext cx="669085" cy="1124"/>
                    </a:xfrm>
                    <a:prstGeom prst="line">
                      <a:avLst/>
                    </a:prstGeom>
                    <a:ln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75" name="Přímá spojnice 74"/>
                    <p:cNvCxnSpPr/>
                    <p:nvPr/>
                  </p:nvCxnSpPr>
                  <p:spPr>
                    <a:xfrm flipV="1">
                      <a:off x="1346154" y="2996541"/>
                      <a:ext cx="0" cy="725665"/>
                    </a:xfrm>
                    <a:prstGeom prst="line">
                      <a:avLst/>
                    </a:prstGeom>
                    <a:ln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85" name="Přímá spojnice 84"/>
                    <p:cNvCxnSpPr>
                      <a:endCxn id="160" idx="3"/>
                    </p:cNvCxnSpPr>
                    <p:nvPr/>
                  </p:nvCxnSpPr>
                  <p:spPr>
                    <a:xfrm>
                      <a:off x="1346154" y="2996541"/>
                      <a:ext cx="536883" cy="1124"/>
                    </a:xfrm>
                    <a:prstGeom prst="line">
                      <a:avLst/>
                    </a:prstGeom>
                    <a:ln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87" name="Přímá spojnice 86"/>
                    <p:cNvCxnSpPr/>
                    <p:nvPr/>
                  </p:nvCxnSpPr>
                  <p:spPr>
                    <a:xfrm flipV="1">
                      <a:off x="4716016" y="2505724"/>
                      <a:ext cx="0" cy="489347"/>
                    </a:xfrm>
                    <a:prstGeom prst="line">
                      <a:avLst/>
                    </a:prstGeom>
                    <a:ln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96" name="Přímá spojnice 95"/>
                    <p:cNvCxnSpPr/>
                    <p:nvPr/>
                  </p:nvCxnSpPr>
                  <p:spPr>
                    <a:xfrm flipH="1">
                      <a:off x="3267510" y="2505573"/>
                      <a:ext cx="570458" cy="0"/>
                    </a:xfrm>
                    <a:prstGeom prst="line">
                      <a:avLst/>
                    </a:prstGeom>
                    <a:ln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99" name="Přímá spojnice 98"/>
                    <p:cNvCxnSpPr/>
                    <p:nvPr/>
                  </p:nvCxnSpPr>
                  <p:spPr>
                    <a:xfrm flipV="1">
                      <a:off x="3275856" y="2517042"/>
                      <a:ext cx="0" cy="489347"/>
                    </a:xfrm>
                    <a:prstGeom prst="line">
                      <a:avLst/>
                    </a:prstGeom>
                    <a:ln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sp>
                  <p:nvSpPr>
                    <p:cNvPr id="100" name="Ovál 99"/>
                    <p:cNvSpPr/>
                    <p:nvPr/>
                  </p:nvSpPr>
                  <p:spPr>
                    <a:xfrm flipH="1">
                      <a:off x="3259165" y="2977451"/>
                      <a:ext cx="45719" cy="45719"/>
                    </a:xfrm>
                    <a:prstGeom prst="ellipse">
                      <a:avLst/>
                    </a:prstGeom>
                    <a:solidFill>
                      <a:schemeClr val="tx1"/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</p:grpSp>
            </p:grpSp>
          </p:grpSp>
        </p:grpSp>
      </p:grpSp>
    </p:spTree>
    <p:extLst>
      <p:ext uri="{BB962C8B-B14F-4D97-AF65-F5344CB8AC3E}">
        <p14:creationId xmlns:p14="http://schemas.microsoft.com/office/powerpoint/2010/main" val="319954849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827747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>
                <a:solidFill>
                  <a:srgbClr val="0000FF"/>
                </a:solidFill>
              </a:rPr>
              <a:t>Zákony elektrického proudu v obvodech, test – List </a:t>
            </a:r>
            <a:r>
              <a:rPr lang="cs-CZ" sz="2000" b="1" u="sng" dirty="0" smtClean="0">
                <a:solidFill>
                  <a:srgbClr val="0000FF"/>
                </a:solidFill>
              </a:rPr>
              <a:t>6 </a:t>
            </a:r>
            <a:endParaRPr lang="cs-CZ" sz="2000" b="1" u="sng" dirty="0">
              <a:solidFill>
                <a:srgbClr val="0000FF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1052736"/>
            <a:ext cx="8229600" cy="5616624"/>
          </a:xfrm>
          <a:ln>
            <a:solidFill>
              <a:schemeClr val="bg1"/>
            </a:solidFill>
          </a:ln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  Zadání                                                                                       Nabídka odpovědí</a:t>
            </a:r>
            <a:r>
              <a:rPr lang="cs-CZ" sz="2000" dirty="0" smtClean="0">
                <a:latin typeface="Calibri"/>
              </a:rPr>
              <a:t>                                          </a:t>
            </a:r>
            <a:endParaRPr lang="cs-CZ" sz="2000" dirty="0">
              <a:latin typeface="Calibri"/>
            </a:endParaRPr>
          </a:p>
          <a:p>
            <a:pPr marL="0" lvl="0" indent="0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11.          </a:t>
            </a:r>
            <a:r>
              <a:rPr lang="cs-CZ" sz="1800" dirty="0" smtClean="0">
                <a:latin typeface="Calibri"/>
              </a:rPr>
              <a:t>Voltmetr  V</a:t>
            </a:r>
            <a:r>
              <a:rPr lang="cs-CZ" sz="1050" dirty="0" smtClean="0">
                <a:latin typeface="Calibri"/>
              </a:rPr>
              <a:t>2</a:t>
            </a:r>
            <a:r>
              <a:rPr lang="cs-CZ" sz="1800" dirty="0" smtClean="0">
                <a:latin typeface="Calibri"/>
              </a:rPr>
              <a:t> ukazuje v následujícím</a:t>
            </a:r>
          </a:p>
          <a:p>
            <a:pPr marL="343082" lvl="0" indent="-343082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b="1" dirty="0" smtClean="0">
                <a:latin typeface="Calibri"/>
              </a:rPr>
              <a:t>                  </a:t>
            </a:r>
            <a:r>
              <a:rPr lang="cs-CZ" sz="1800" dirty="0" smtClean="0">
                <a:latin typeface="Calibri"/>
              </a:rPr>
              <a:t>elektrickém obvodu hodnotu</a:t>
            </a:r>
            <a:r>
              <a:rPr lang="cs-CZ" sz="2000" dirty="0" smtClean="0">
                <a:latin typeface="Calibri"/>
              </a:rPr>
              <a:t>                                          </a:t>
            </a:r>
            <a:r>
              <a:rPr lang="cs-CZ" sz="2000" b="1" dirty="0" smtClean="0">
                <a:latin typeface="Calibri"/>
              </a:rPr>
              <a:t>A  </a:t>
            </a:r>
            <a:r>
              <a:rPr lang="cs-CZ" sz="2000" dirty="0" smtClean="0">
                <a:latin typeface="Calibri"/>
              </a:rPr>
              <a:t>12 V                  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                                                                                                        </a:t>
            </a:r>
            <a:r>
              <a:rPr lang="cs-CZ" sz="2000" b="1" dirty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B    </a:t>
            </a:r>
            <a:r>
              <a:rPr lang="cs-CZ" sz="2000" dirty="0" smtClean="0">
                <a:latin typeface="Calibri"/>
              </a:rPr>
              <a:t>4 V</a:t>
            </a:r>
            <a:r>
              <a:rPr lang="cs-CZ" sz="2000" b="1" dirty="0" smtClean="0">
                <a:latin typeface="Calibri"/>
              </a:rPr>
              <a:t>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                       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C     </a:t>
            </a:r>
            <a:r>
              <a:rPr lang="cs-CZ" sz="2000" dirty="0" smtClean="0">
                <a:latin typeface="Calibri"/>
              </a:rPr>
              <a:t>6 V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                       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D</a:t>
            </a:r>
            <a:r>
              <a:rPr lang="cs-CZ" sz="2000" dirty="0" smtClean="0">
                <a:latin typeface="Calibri"/>
              </a:rPr>
              <a:t>     2 V                                     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b="1" dirty="0">
              <a:latin typeface="Calibri"/>
            </a:endParaRPr>
          </a:p>
          <a:p>
            <a:pPr marL="343082" lvl="0" indent="-343082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                                                                          </a:t>
            </a:r>
          </a:p>
          <a:p>
            <a:pPr marL="343082" lvl="0" indent="-343082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1800" dirty="0">
              <a:latin typeface="Calibri"/>
            </a:endParaRPr>
          </a:p>
          <a:p>
            <a:pPr marL="343082" lvl="0" indent="-343082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------------------------------------------------------------------------------------------------------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12.</a:t>
            </a:r>
            <a:r>
              <a:rPr lang="cs-CZ" sz="1800" dirty="0" smtClean="0">
                <a:latin typeface="Calibri"/>
              </a:rPr>
              <a:t>       V zapojení podle schématu se žárovka  3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přepálí         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A</a:t>
            </a:r>
            <a:r>
              <a:rPr lang="cs-CZ" sz="2000" dirty="0" smtClean="0">
                <a:latin typeface="Calibri"/>
              </a:rPr>
              <a:t>  2, 4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>
                <a:latin typeface="Calibri"/>
              </a:rPr>
              <a:t> </a:t>
            </a:r>
            <a:r>
              <a:rPr lang="cs-CZ" sz="1800" dirty="0" smtClean="0">
                <a:latin typeface="Calibri"/>
              </a:rPr>
              <a:t>                                                                                                                  </a:t>
            </a:r>
            <a:r>
              <a:rPr lang="cs-CZ" sz="1800" b="1" dirty="0" smtClean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B </a:t>
            </a:r>
            <a:r>
              <a:rPr lang="cs-CZ" sz="2000" dirty="0" smtClean="0">
                <a:latin typeface="Calibri"/>
              </a:rPr>
              <a:t>1, 2, 4                                           </a:t>
            </a:r>
            <a:endParaRPr lang="cs-CZ" sz="2000" dirty="0"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</a:t>
            </a:r>
            <a:r>
              <a:rPr lang="cs-CZ" sz="2000" b="1" dirty="0" smtClean="0">
                <a:latin typeface="Calibri"/>
              </a:rPr>
              <a:t>                                           C  </a:t>
            </a:r>
            <a:r>
              <a:rPr lang="cs-CZ" sz="2000" dirty="0" smtClean="0">
                <a:latin typeface="Calibri"/>
              </a:rPr>
              <a:t>žádná žárovka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D  </a:t>
            </a:r>
            <a:r>
              <a:rPr lang="cs-CZ" sz="2000" dirty="0" smtClean="0">
                <a:latin typeface="Calibri"/>
              </a:rPr>
              <a:t>1, 4</a:t>
            </a:r>
            <a:endParaRPr lang="cs-CZ" sz="2000" dirty="0">
              <a:latin typeface="Calibri"/>
            </a:endParaRPr>
          </a:p>
        </p:txBody>
      </p:sp>
      <p:cxnSp>
        <p:nvCxnSpPr>
          <p:cNvPr id="23" name="Přímá spojnice 22"/>
          <p:cNvCxnSpPr/>
          <p:nvPr/>
        </p:nvCxnSpPr>
        <p:spPr>
          <a:xfrm>
            <a:off x="6012160" y="2420888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/>
          <p:cNvCxnSpPr>
            <a:stCxn id="63" idx="1"/>
            <a:endCxn id="48" idx="3"/>
          </p:cNvCxnSpPr>
          <p:nvPr/>
        </p:nvCxnSpPr>
        <p:spPr>
          <a:xfrm>
            <a:off x="3189902" y="2817645"/>
            <a:ext cx="669085" cy="47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1" name="Skupina 10"/>
          <p:cNvGrpSpPr/>
          <p:nvPr/>
        </p:nvGrpSpPr>
        <p:grpSpPr>
          <a:xfrm>
            <a:off x="1709004" y="1929660"/>
            <a:ext cx="3974616" cy="1873894"/>
            <a:chOff x="1505808" y="1958688"/>
            <a:chExt cx="3974616" cy="1873894"/>
          </a:xfrm>
        </p:grpSpPr>
        <p:sp>
          <p:nvSpPr>
            <p:cNvPr id="36" name="Ovál 35"/>
            <p:cNvSpPr/>
            <p:nvPr/>
          </p:nvSpPr>
          <p:spPr>
            <a:xfrm flipH="1">
              <a:off x="4875670" y="2822784"/>
              <a:ext cx="45719" cy="45719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0" name="Skupina 9"/>
            <p:cNvGrpSpPr/>
            <p:nvPr/>
          </p:nvGrpSpPr>
          <p:grpSpPr>
            <a:xfrm>
              <a:off x="1505808" y="1958688"/>
              <a:ext cx="3974616" cy="1873894"/>
              <a:chOff x="1505808" y="1958688"/>
              <a:chExt cx="3974616" cy="1873894"/>
            </a:xfrm>
          </p:grpSpPr>
          <p:sp>
            <p:nvSpPr>
              <p:cNvPr id="73" name="Ovál 72"/>
              <p:cNvSpPr/>
              <p:nvPr/>
            </p:nvSpPr>
            <p:spPr>
              <a:xfrm flipH="1">
                <a:off x="3431647" y="2826459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pSp>
            <p:nvGrpSpPr>
              <p:cNvPr id="6" name="Skupina 5"/>
              <p:cNvGrpSpPr/>
              <p:nvPr/>
            </p:nvGrpSpPr>
            <p:grpSpPr>
              <a:xfrm>
                <a:off x="1505808" y="1958688"/>
                <a:ext cx="3974616" cy="1873894"/>
                <a:chOff x="1346154" y="2118342"/>
                <a:chExt cx="3974616" cy="1873894"/>
              </a:xfrm>
            </p:grpSpPr>
            <p:sp>
              <p:nvSpPr>
                <p:cNvPr id="48" name="Obdélník 47"/>
                <p:cNvSpPr/>
                <p:nvPr/>
              </p:nvSpPr>
              <p:spPr>
                <a:xfrm flipH="1">
                  <a:off x="3496137" y="2894230"/>
                  <a:ext cx="944015" cy="233650"/>
                </a:xfrm>
                <a:prstGeom prst="rect">
                  <a:avLst/>
                </a:prstGeom>
                <a:no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grpSp>
              <p:nvGrpSpPr>
                <p:cNvPr id="4" name="Skupina 3"/>
                <p:cNvGrpSpPr/>
                <p:nvPr/>
              </p:nvGrpSpPr>
              <p:grpSpPr>
                <a:xfrm>
                  <a:off x="1346154" y="2118342"/>
                  <a:ext cx="3974616" cy="1873894"/>
                  <a:chOff x="1346154" y="2132856"/>
                  <a:chExt cx="3974616" cy="1873894"/>
                </a:xfrm>
              </p:grpSpPr>
              <p:sp>
                <p:nvSpPr>
                  <p:cNvPr id="41" name="TextovéPole 40"/>
                  <p:cNvSpPr txBox="1"/>
                  <p:nvPr/>
                </p:nvSpPr>
                <p:spPr>
                  <a:xfrm flipH="1">
                    <a:off x="3670664" y="3086448"/>
                    <a:ext cx="697480" cy="36933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r>
                      <a:rPr lang="cs-CZ" dirty="0" smtClean="0"/>
                      <a:t>2 </a:t>
                    </a:r>
                    <a:r>
                      <a:rPr lang="el-GR" dirty="0" smtClean="0"/>
                      <a:t>Ω</a:t>
                    </a:r>
                    <a:r>
                      <a:rPr lang="cs-CZ" dirty="0" smtClean="0"/>
                      <a:t> </a:t>
                    </a:r>
                    <a:endParaRPr lang="cs-CZ" dirty="0"/>
                  </a:p>
                </p:txBody>
              </p:sp>
              <p:sp>
                <p:nvSpPr>
                  <p:cNvPr id="45" name="TextovéPole 44"/>
                  <p:cNvSpPr txBox="1"/>
                  <p:nvPr/>
                </p:nvSpPr>
                <p:spPr>
                  <a:xfrm flipH="1">
                    <a:off x="4365748" y="2132856"/>
                    <a:ext cx="955022" cy="36933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r>
                      <a:rPr lang="cs-CZ" dirty="0" smtClean="0"/>
                      <a:t>U</a:t>
                    </a:r>
                    <a:r>
                      <a:rPr lang="cs-CZ" sz="1050" dirty="0" smtClean="0"/>
                      <a:t>1</a:t>
                    </a:r>
                    <a:r>
                      <a:rPr lang="cs-CZ" dirty="0" smtClean="0"/>
                      <a:t>=12 V </a:t>
                    </a:r>
                    <a:endParaRPr lang="cs-CZ" dirty="0"/>
                  </a:p>
                </p:txBody>
              </p:sp>
              <p:sp>
                <p:nvSpPr>
                  <p:cNvPr id="98" name="TextovéPole 97"/>
                  <p:cNvSpPr txBox="1"/>
                  <p:nvPr/>
                </p:nvSpPr>
                <p:spPr>
                  <a:xfrm flipH="1">
                    <a:off x="1979712" y="3094316"/>
                    <a:ext cx="697480" cy="36933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r>
                      <a:rPr lang="cs-CZ" dirty="0"/>
                      <a:t>6</a:t>
                    </a:r>
                    <a:r>
                      <a:rPr lang="cs-CZ" dirty="0" smtClean="0"/>
                      <a:t> </a:t>
                    </a:r>
                    <a:r>
                      <a:rPr lang="el-GR" dirty="0" smtClean="0"/>
                      <a:t>Ω</a:t>
                    </a:r>
                    <a:r>
                      <a:rPr lang="cs-CZ" dirty="0" smtClean="0"/>
                      <a:t> </a:t>
                    </a:r>
                    <a:endParaRPr lang="cs-CZ" dirty="0"/>
                  </a:p>
                </p:txBody>
              </p:sp>
              <p:grpSp>
                <p:nvGrpSpPr>
                  <p:cNvPr id="52" name="Skupina 51"/>
                  <p:cNvGrpSpPr/>
                  <p:nvPr/>
                </p:nvGrpSpPr>
                <p:grpSpPr>
                  <a:xfrm>
                    <a:off x="2381581" y="3684419"/>
                    <a:ext cx="456097" cy="318165"/>
                    <a:chOff x="2221690" y="3110254"/>
                    <a:chExt cx="456097" cy="318165"/>
                  </a:xfrm>
                </p:grpSpPr>
                <p:cxnSp>
                  <p:nvCxnSpPr>
                    <p:cNvPr id="90" name="Přímá spojnice 89"/>
                    <p:cNvCxnSpPr/>
                    <p:nvPr/>
                  </p:nvCxnSpPr>
                  <p:spPr>
                    <a:xfrm flipH="1">
                      <a:off x="2221690" y="3206422"/>
                      <a:ext cx="157061" cy="0"/>
                    </a:xfrm>
                    <a:prstGeom prst="line">
                      <a:avLst/>
                    </a:prstGeom>
                    <a:ln w="12700"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grpSp>
                  <p:nvGrpSpPr>
                    <p:cNvPr id="92" name="Skupina 91"/>
                    <p:cNvGrpSpPr/>
                    <p:nvPr/>
                  </p:nvGrpSpPr>
                  <p:grpSpPr>
                    <a:xfrm>
                      <a:off x="2247377" y="3110254"/>
                      <a:ext cx="430410" cy="318165"/>
                      <a:chOff x="2247377" y="2703596"/>
                      <a:chExt cx="430410" cy="318165"/>
                    </a:xfrm>
                  </p:grpSpPr>
                  <p:sp>
                    <p:nvSpPr>
                      <p:cNvPr id="93" name="Ovál 92"/>
                      <p:cNvSpPr/>
                      <p:nvPr/>
                    </p:nvSpPr>
                    <p:spPr>
                      <a:xfrm flipH="1">
                        <a:off x="2538694" y="2913749"/>
                        <a:ext cx="108012" cy="108012"/>
                      </a:xfrm>
                      <a:prstGeom prst="ellipse">
                        <a:avLst/>
                      </a:prstGeom>
                      <a:solidFill>
                        <a:schemeClr val="bg1"/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cs-CZ"/>
                      </a:p>
                    </p:txBody>
                  </p:sp>
                  <p:sp>
                    <p:nvSpPr>
                      <p:cNvPr id="94" name="Ovál 93"/>
                      <p:cNvSpPr/>
                      <p:nvPr/>
                    </p:nvSpPr>
                    <p:spPr>
                      <a:xfrm flipH="1">
                        <a:off x="2247377" y="2913749"/>
                        <a:ext cx="108012" cy="108012"/>
                      </a:xfrm>
                      <a:prstGeom prst="ellipse">
                        <a:avLst/>
                      </a:prstGeom>
                      <a:solidFill>
                        <a:schemeClr val="bg1"/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cs-CZ"/>
                      </a:p>
                    </p:txBody>
                  </p:sp>
                  <p:grpSp>
                    <p:nvGrpSpPr>
                      <p:cNvPr id="95" name="Skupina 94"/>
                      <p:cNvGrpSpPr/>
                      <p:nvPr/>
                    </p:nvGrpSpPr>
                    <p:grpSpPr>
                      <a:xfrm flipH="1">
                        <a:off x="2300220" y="2703596"/>
                        <a:ext cx="377567" cy="166611"/>
                        <a:chOff x="5995831" y="1426471"/>
                        <a:chExt cx="377567" cy="166611"/>
                      </a:xfrm>
                    </p:grpSpPr>
                    <p:cxnSp>
                      <p:nvCxnSpPr>
                        <p:cNvPr id="96" name="Přímá spojnice 95"/>
                        <p:cNvCxnSpPr/>
                        <p:nvPr/>
                      </p:nvCxnSpPr>
                      <p:spPr>
                        <a:xfrm>
                          <a:off x="5995831" y="1513460"/>
                          <a:ext cx="125649" cy="0"/>
                        </a:xfrm>
                        <a:prstGeom prst="line">
                          <a:avLst/>
                        </a:prstGeom>
                        <a:ln w="12700">
                          <a:solidFill>
                            <a:schemeClr val="tx1"/>
                          </a:solidFill>
                        </a:ln>
                      </p:spPr>
                      <p:style>
                        <a:lnRef idx="1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tx1"/>
                        </a:fontRef>
                      </p:style>
                    </p:cxnSp>
                    <p:cxnSp>
                      <p:nvCxnSpPr>
                        <p:cNvPr id="97" name="Přímá spojnice 96"/>
                        <p:cNvCxnSpPr/>
                        <p:nvPr/>
                      </p:nvCxnSpPr>
                      <p:spPr>
                        <a:xfrm>
                          <a:off x="6373398" y="1426471"/>
                          <a:ext cx="0" cy="166611"/>
                        </a:xfrm>
                        <a:prstGeom prst="line">
                          <a:avLst/>
                        </a:prstGeom>
                        <a:ln w="12700">
                          <a:solidFill>
                            <a:schemeClr val="tx1"/>
                          </a:solidFill>
                        </a:ln>
                      </p:spPr>
                      <p:style>
                        <a:lnRef idx="1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tx1"/>
                        </a:fontRef>
                      </p:style>
                    </p:cxnSp>
                  </p:grpSp>
                </p:grpSp>
              </p:grpSp>
              <p:cxnSp>
                <p:nvCxnSpPr>
                  <p:cNvPr id="55" name="Přímá spojnice 54"/>
                  <p:cNvCxnSpPr/>
                  <p:nvPr/>
                </p:nvCxnSpPr>
                <p:spPr>
                  <a:xfrm flipH="1">
                    <a:off x="4439903" y="3012283"/>
                    <a:ext cx="861691" cy="0"/>
                  </a:xfrm>
                  <a:prstGeom prst="line">
                    <a:avLst/>
                  </a:prstGeom>
                  <a:ln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59" name="Přímá spojnice 58"/>
                  <p:cNvCxnSpPr>
                    <a:stCxn id="94" idx="6"/>
                  </p:cNvCxnSpPr>
                  <p:nvPr/>
                </p:nvCxnSpPr>
                <p:spPr>
                  <a:xfrm flipH="1">
                    <a:off x="1346154" y="3948578"/>
                    <a:ext cx="1061114" cy="0"/>
                  </a:xfrm>
                  <a:prstGeom prst="line">
                    <a:avLst/>
                  </a:prstGeom>
                  <a:ln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sp>
                <p:nvSpPr>
                  <p:cNvPr id="63" name="Obdélník 62"/>
                  <p:cNvSpPr/>
                  <p:nvPr/>
                </p:nvSpPr>
                <p:spPr>
                  <a:xfrm flipH="1">
                    <a:off x="1883037" y="2904016"/>
                    <a:ext cx="944015" cy="233650"/>
                  </a:xfrm>
                  <a:prstGeom prst="rect">
                    <a:avLst/>
                  </a:prstGeom>
                  <a:noFill/>
                  <a:ln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grpSp>
                <p:nvGrpSpPr>
                  <p:cNvPr id="64" name="Skupina 63"/>
                  <p:cNvGrpSpPr/>
                  <p:nvPr/>
                </p:nvGrpSpPr>
                <p:grpSpPr>
                  <a:xfrm>
                    <a:off x="2816833" y="3884224"/>
                    <a:ext cx="2483630" cy="122526"/>
                    <a:chOff x="2802319" y="6424308"/>
                    <a:chExt cx="2483630" cy="122526"/>
                  </a:xfrm>
                </p:grpSpPr>
                <p:grpSp>
                  <p:nvGrpSpPr>
                    <p:cNvPr id="74" name="Skupina 73"/>
                    <p:cNvGrpSpPr/>
                    <p:nvPr/>
                  </p:nvGrpSpPr>
                  <p:grpSpPr>
                    <a:xfrm>
                      <a:off x="3740623" y="6424308"/>
                      <a:ext cx="399329" cy="122526"/>
                      <a:chOff x="4006520" y="5321620"/>
                      <a:chExt cx="399329" cy="122526"/>
                    </a:xfrm>
                  </p:grpSpPr>
                  <p:grpSp>
                    <p:nvGrpSpPr>
                      <p:cNvPr id="78" name="Skupina 77"/>
                      <p:cNvGrpSpPr/>
                      <p:nvPr/>
                    </p:nvGrpSpPr>
                    <p:grpSpPr>
                      <a:xfrm>
                        <a:off x="4006520" y="5336134"/>
                        <a:ext cx="399329" cy="108012"/>
                        <a:chOff x="2247377" y="2913749"/>
                        <a:chExt cx="399329" cy="108012"/>
                      </a:xfrm>
                    </p:grpSpPr>
                    <p:sp>
                      <p:nvSpPr>
                        <p:cNvPr id="80" name="Ovál 79"/>
                        <p:cNvSpPr/>
                        <p:nvPr/>
                      </p:nvSpPr>
                      <p:spPr>
                        <a:xfrm flipH="1">
                          <a:off x="2538694" y="2913749"/>
                          <a:ext cx="108012" cy="108012"/>
                        </a:xfrm>
                        <a:prstGeom prst="ellipse">
                          <a:avLst/>
                        </a:prstGeom>
                        <a:solidFill>
                          <a:schemeClr val="bg1"/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cs-CZ"/>
                        </a:p>
                      </p:txBody>
                    </p:sp>
                    <p:sp>
                      <p:nvSpPr>
                        <p:cNvPr id="82" name="Ovál 81"/>
                        <p:cNvSpPr/>
                        <p:nvPr/>
                      </p:nvSpPr>
                      <p:spPr>
                        <a:xfrm flipH="1">
                          <a:off x="2247377" y="2913749"/>
                          <a:ext cx="108012" cy="108012"/>
                        </a:xfrm>
                        <a:prstGeom prst="ellipse">
                          <a:avLst/>
                        </a:prstGeom>
                        <a:solidFill>
                          <a:schemeClr val="bg1"/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cs-CZ"/>
                        </a:p>
                      </p:txBody>
                    </p:sp>
                  </p:grpSp>
                  <p:cxnSp>
                    <p:nvCxnSpPr>
                      <p:cNvPr id="79" name="Přímá spojnice 78"/>
                      <p:cNvCxnSpPr/>
                      <p:nvPr/>
                    </p:nvCxnSpPr>
                    <p:spPr>
                      <a:xfrm>
                        <a:off x="4060526" y="5321620"/>
                        <a:ext cx="291317" cy="0"/>
                      </a:xfrm>
                      <a:prstGeom prst="line">
                        <a:avLst/>
                      </a:prstGeom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</p:cxnSp>
                </p:grpSp>
                <p:cxnSp>
                  <p:nvCxnSpPr>
                    <p:cNvPr id="76" name="Přímá spojnice 75"/>
                    <p:cNvCxnSpPr>
                      <a:stCxn id="82" idx="6"/>
                    </p:cNvCxnSpPr>
                    <p:nvPr/>
                  </p:nvCxnSpPr>
                  <p:spPr>
                    <a:xfrm flipH="1">
                      <a:off x="2802319" y="6492828"/>
                      <a:ext cx="938304" cy="0"/>
                    </a:xfrm>
                    <a:prstGeom prst="line">
                      <a:avLst/>
                    </a:prstGeom>
                    <a:ln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77" name="Přímá spojnice 76"/>
                    <p:cNvCxnSpPr>
                      <a:endCxn id="80" idx="2"/>
                    </p:cNvCxnSpPr>
                    <p:nvPr/>
                  </p:nvCxnSpPr>
                  <p:spPr>
                    <a:xfrm flipH="1">
                      <a:off x="4139952" y="6492828"/>
                      <a:ext cx="1145997" cy="0"/>
                    </a:xfrm>
                    <a:prstGeom prst="line">
                      <a:avLst/>
                    </a:prstGeom>
                    <a:ln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</p:grpSp>
              <p:cxnSp>
                <p:nvCxnSpPr>
                  <p:cNvPr id="67" name="Přímá spojnice 66"/>
                  <p:cNvCxnSpPr/>
                  <p:nvPr/>
                </p:nvCxnSpPr>
                <p:spPr>
                  <a:xfrm flipV="1">
                    <a:off x="1346154" y="3019718"/>
                    <a:ext cx="0" cy="928860"/>
                  </a:xfrm>
                  <a:prstGeom prst="line">
                    <a:avLst/>
                  </a:prstGeom>
                  <a:ln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68" name="Přímá spojnice 67"/>
                  <p:cNvCxnSpPr>
                    <a:endCxn id="63" idx="3"/>
                  </p:cNvCxnSpPr>
                  <p:nvPr/>
                </p:nvCxnSpPr>
                <p:spPr>
                  <a:xfrm>
                    <a:off x="1346154" y="3019717"/>
                    <a:ext cx="536883" cy="1124"/>
                  </a:xfrm>
                  <a:prstGeom prst="line">
                    <a:avLst/>
                  </a:prstGeom>
                  <a:ln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grpSp>
                <p:nvGrpSpPr>
                  <p:cNvPr id="9" name="Skupina 8"/>
                  <p:cNvGrpSpPr/>
                  <p:nvPr/>
                </p:nvGrpSpPr>
                <p:grpSpPr>
                  <a:xfrm>
                    <a:off x="3267510" y="2348292"/>
                    <a:ext cx="1450839" cy="681273"/>
                    <a:chOff x="3267510" y="1751532"/>
                    <a:chExt cx="1450839" cy="681273"/>
                  </a:xfrm>
                </p:grpSpPr>
                <p:cxnSp>
                  <p:nvCxnSpPr>
                    <p:cNvPr id="51" name="Přímá spojnice 50"/>
                    <p:cNvCxnSpPr/>
                    <p:nvPr/>
                  </p:nvCxnSpPr>
                  <p:spPr>
                    <a:xfrm flipH="1">
                      <a:off x="4185659" y="1931989"/>
                      <a:ext cx="532690" cy="0"/>
                    </a:xfrm>
                    <a:prstGeom prst="line">
                      <a:avLst/>
                    </a:prstGeom>
                    <a:ln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grpSp>
                  <p:nvGrpSpPr>
                    <p:cNvPr id="61" name="Skupina 60"/>
                    <p:cNvGrpSpPr/>
                    <p:nvPr/>
                  </p:nvGrpSpPr>
                  <p:grpSpPr>
                    <a:xfrm flipH="1">
                      <a:off x="3837968" y="1751532"/>
                      <a:ext cx="401160" cy="383804"/>
                      <a:chOff x="4806563" y="3421748"/>
                      <a:chExt cx="401160" cy="383804"/>
                    </a:xfrm>
                  </p:grpSpPr>
                  <p:sp>
                    <p:nvSpPr>
                      <p:cNvPr id="83" name="Ovál 82"/>
                      <p:cNvSpPr/>
                      <p:nvPr/>
                    </p:nvSpPr>
                    <p:spPr>
                      <a:xfrm>
                        <a:off x="4860032" y="3427886"/>
                        <a:ext cx="347691" cy="377666"/>
                      </a:xfrm>
                      <a:prstGeom prst="ellipse">
                        <a:avLst/>
                      </a:prstGeom>
                      <a:noFill/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cs-CZ"/>
                      </a:p>
                    </p:txBody>
                  </p:sp>
                  <p:sp>
                    <p:nvSpPr>
                      <p:cNvPr id="85" name="TextovéPole 84"/>
                      <p:cNvSpPr txBox="1"/>
                      <p:nvPr/>
                    </p:nvSpPr>
                    <p:spPr>
                      <a:xfrm>
                        <a:off x="4806563" y="3421748"/>
                        <a:ext cx="385042" cy="369332"/>
                      </a:xfrm>
                      <a:prstGeom prst="rect">
                        <a:avLst/>
                      </a:prstGeom>
                      <a:noFill/>
                    </p:spPr>
                    <p:txBody>
                      <a:bodyPr wrap="none" rtlCol="0">
                        <a:spAutoFit/>
                      </a:bodyPr>
                      <a:lstStyle/>
                      <a:p>
                        <a:r>
                          <a:rPr lang="cs-CZ" dirty="0" smtClean="0"/>
                          <a:t>V</a:t>
                        </a:r>
                        <a:r>
                          <a:rPr lang="cs-CZ" sz="1050" dirty="0" smtClean="0"/>
                          <a:t>2</a:t>
                        </a:r>
                        <a:endParaRPr lang="cs-CZ" dirty="0"/>
                      </a:p>
                    </p:txBody>
                  </p:sp>
                </p:grpSp>
                <p:cxnSp>
                  <p:nvCxnSpPr>
                    <p:cNvPr id="69" name="Přímá spojnice 68"/>
                    <p:cNvCxnSpPr/>
                    <p:nvPr/>
                  </p:nvCxnSpPr>
                  <p:spPr>
                    <a:xfrm flipV="1">
                      <a:off x="4716016" y="1932140"/>
                      <a:ext cx="0" cy="489347"/>
                    </a:xfrm>
                    <a:prstGeom prst="line">
                      <a:avLst/>
                    </a:prstGeom>
                    <a:ln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70" name="Přímá spojnice 69"/>
                    <p:cNvCxnSpPr/>
                    <p:nvPr/>
                  </p:nvCxnSpPr>
                  <p:spPr>
                    <a:xfrm flipH="1">
                      <a:off x="3267510" y="1931989"/>
                      <a:ext cx="570458" cy="0"/>
                    </a:xfrm>
                    <a:prstGeom prst="line">
                      <a:avLst/>
                    </a:prstGeom>
                    <a:ln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71" name="Přímá spojnice 70"/>
                    <p:cNvCxnSpPr/>
                    <p:nvPr/>
                  </p:nvCxnSpPr>
                  <p:spPr>
                    <a:xfrm flipV="1">
                      <a:off x="3275856" y="1943458"/>
                      <a:ext cx="0" cy="489347"/>
                    </a:xfrm>
                    <a:prstGeom prst="line">
                      <a:avLst/>
                    </a:prstGeom>
                    <a:ln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</p:grpSp>
              <p:cxnSp>
                <p:nvCxnSpPr>
                  <p:cNvPr id="7" name="Přímá spojnice 6"/>
                  <p:cNvCxnSpPr/>
                  <p:nvPr/>
                </p:nvCxnSpPr>
                <p:spPr>
                  <a:xfrm>
                    <a:off x="5303618" y="3011055"/>
                    <a:ext cx="0" cy="937523"/>
                  </a:xfrm>
                  <a:prstGeom prst="line">
                    <a:avLst/>
                  </a:prstGeom>
                  <a:ln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grpSp>
                <p:nvGrpSpPr>
                  <p:cNvPr id="99" name="Skupina 98"/>
                  <p:cNvGrpSpPr/>
                  <p:nvPr/>
                </p:nvGrpSpPr>
                <p:grpSpPr>
                  <a:xfrm>
                    <a:off x="1620174" y="2341038"/>
                    <a:ext cx="1450839" cy="681273"/>
                    <a:chOff x="3267510" y="1751532"/>
                    <a:chExt cx="1450839" cy="681273"/>
                  </a:xfrm>
                </p:grpSpPr>
                <p:cxnSp>
                  <p:nvCxnSpPr>
                    <p:cNvPr id="100" name="Přímá spojnice 99"/>
                    <p:cNvCxnSpPr/>
                    <p:nvPr/>
                  </p:nvCxnSpPr>
                  <p:spPr>
                    <a:xfrm flipH="1">
                      <a:off x="4185659" y="1931989"/>
                      <a:ext cx="532690" cy="0"/>
                    </a:xfrm>
                    <a:prstGeom prst="line">
                      <a:avLst/>
                    </a:prstGeom>
                    <a:ln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grpSp>
                  <p:nvGrpSpPr>
                    <p:cNvPr id="102" name="Skupina 101"/>
                    <p:cNvGrpSpPr/>
                    <p:nvPr/>
                  </p:nvGrpSpPr>
                  <p:grpSpPr>
                    <a:xfrm flipH="1">
                      <a:off x="3837968" y="1751532"/>
                      <a:ext cx="401160" cy="383804"/>
                      <a:chOff x="4806563" y="3421748"/>
                      <a:chExt cx="401160" cy="383804"/>
                    </a:xfrm>
                  </p:grpSpPr>
                  <p:sp>
                    <p:nvSpPr>
                      <p:cNvPr id="106" name="Ovál 105"/>
                      <p:cNvSpPr/>
                      <p:nvPr/>
                    </p:nvSpPr>
                    <p:spPr>
                      <a:xfrm>
                        <a:off x="4860032" y="3427886"/>
                        <a:ext cx="347691" cy="377666"/>
                      </a:xfrm>
                      <a:prstGeom prst="ellipse">
                        <a:avLst/>
                      </a:prstGeom>
                      <a:noFill/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cs-CZ"/>
                      </a:p>
                    </p:txBody>
                  </p:sp>
                  <p:sp>
                    <p:nvSpPr>
                      <p:cNvPr id="107" name="TextovéPole 106"/>
                      <p:cNvSpPr txBox="1"/>
                      <p:nvPr/>
                    </p:nvSpPr>
                    <p:spPr>
                      <a:xfrm>
                        <a:off x="4806563" y="3421748"/>
                        <a:ext cx="385042" cy="369332"/>
                      </a:xfrm>
                      <a:prstGeom prst="rect">
                        <a:avLst/>
                      </a:prstGeom>
                      <a:noFill/>
                    </p:spPr>
                    <p:txBody>
                      <a:bodyPr wrap="none" rtlCol="0">
                        <a:spAutoFit/>
                      </a:bodyPr>
                      <a:lstStyle/>
                      <a:p>
                        <a:r>
                          <a:rPr lang="cs-CZ" dirty="0" smtClean="0"/>
                          <a:t>V</a:t>
                        </a:r>
                        <a:r>
                          <a:rPr lang="cs-CZ" sz="1050" dirty="0"/>
                          <a:t>1</a:t>
                        </a:r>
                        <a:endParaRPr lang="cs-CZ" dirty="0"/>
                      </a:p>
                    </p:txBody>
                  </p:sp>
                </p:grpSp>
                <p:cxnSp>
                  <p:nvCxnSpPr>
                    <p:cNvPr id="103" name="Přímá spojnice 102"/>
                    <p:cNvCxnSpPr/>
                    <p:nvPr/>
                  </p:nvCxnSpPr>
                  <p:spPr>
                    <a:xfrm flipV="1">
                      <a:off x="4716016" y="1932140"/>
                      <a:ext cx="0" cy="489347"/>
                    </a:xfrm>
                    <a:prstGeom prst="line">
                      <a:avLst/>
                    </a:prstGeom>
                    <a:ln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104" name="Přímá spojnice 103"/>
                    <p:cNvCxnSpPr/>
                    <p:nvPr/>
                  </p:nvCxnSpPr>
                  <p:spPr>
                    <a:xfrm flipH="1">
                      <a:off x="3267510" y="1931989"/>
                      <a:ext cx="570458" cy="0"/>
                    </a:xfrm>
                    <a:prstGeom prst="line">
                      <a:avLst/>
                    </a:prstGeom>
                    <a:ln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105" name="Přímá spojnice 104"/>
                    <p:cNvCxnSpPr/>
                    <p:nvPr/>
                  </p:nvCxnSpPr>
                  <p:spPr>
                    <a:xfrm flipV="1">
                      <a:off x="3275856" y="1943458"/>
                      <a:ext cx="0" cy="489347"/>
                    </a:xfrm>
                    <a:prstGeom prst="line">
                      <a:avLst/>
                    </a:prstGeom>
                    <a:ln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</p:grpSp>
              <p:sp>
                <p:nvSpPr>
                  <p:cNvPr id="108" name="Ovál 107"/>
                  <p:cNvSpPr/>
                  <p:nvPr/>
                </p:nvSpPr>
                <p:spPr>
                  <a:xfrm flipH="1">
                    <a:off x="1611829" y="2993373"/>
                    <a:ext cx="45719" cy="45719"/>
                  </a:xfrm>
                  <a:prstGeom prst="ellipse">
                    <a:avLst/>
                  </a:prstGeom>
                  <a:solidFill>
                    <a:schemeClr val="tx1"/>
                  </a:solidFill>
                  <a:ln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</p:grpSp>
            <p:sp>
              <p:nvSpPr>
                <p:cNvPr id="109" name="Ovál 108"/>
                <p:cNvSpPr/>
                <p:nvPr/>
              </p:nvSpPr>
              <p:spPr>
                <a:xfrm flipH="1">
                  <a:off x="3045318" y="2986119"/>
                  <a:ext cx="45719" cy="45719"/>
                </a:xfrm>
                <a:prstGeom prst="ellipse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</p:grpSp>
      </p:grpSp>
      <p:cxnSp>
        <p:nvCxnSpPr>
          <p:cNvPr id="5" name="Přímá spojnice 4"/>
          <p:cNvCxnSpPr>
            <a:stCxn id="110" idx="2"/>
          </p:cNvCxnSpPr>
          <p:nvPr/>
        </p:nvCxnSpPr>
        <p:spPr>
          <a:xfrm flipH="1">
            <a:off x="3173417" y="5329525"/>
            <a:ext cx="41028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7" name="Skupina 16"/>
          <p:cNvGrpSpPr/>
          <p:nvPr/>
        </p:nvGrpSpPr>
        <p:grpSpPr>
          <a:xfrm>
            <a:off x="2894021" y="4653136"/>
            <a:ext cx="2614083" cy="1874617"/>
            <a:chOff x="1597315" y="4794743"/>
            <a:chExt cx="2614083" cy="1874617"/>
          </a:xfrm>
        </p:grpSpPr>
        <p:grpSp>
          <p:nvGrpSpPr>
            <p:cNvPr id="16" name="Skupina 15"/>
            <p:cNvGrpSpPr/>
            <p:nvPr/>
          </p:nvGrpSpPr>
          <p:grpSpPr>
            <a:xfrm>
              <a:off x="2609671" y="5478392"/>
              <a:ext cx="424807" cy="1059528"/>
              <a:chOff x="2609671" y="5478392"/>
              <a:chExt cx="424807" cy="1059528"/>
            </a:xfrm>
          </p:grpSpPr>
          <p:cxnSp>
            <p:nvCxnSpPr>
              <p:cNvPr id="62" name="Přímá spojnice 61"/>
              <p:cNvCxnSpPr/>
              <p:nvPr/>
            </p:nvCxnSpPr>
            <p:spPr>
              <a:xfrm flipH="1">
                <a:off x="2609671" y="5478392"/>
                <a:ext cx="410287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2" name="Přímá spojnice 71"/>
              <p:cNvCxnSpPr/>
              <p:nvPr/>
            </p:nvCxnSpPr>
            <p:spPr>
              <a:xfrm flipH="1">
                <a:off x="2624191" y="6537920"/>
                <a:ext cx="410287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5" name="Skupina 14"/>
            <p:cNvGrpSpPr/>
            <p:nvPr/>
          </p:nvGrpSpPr>
          <p:grpSpPr>
            <a:xfrm>
              <a:off x="1597315" y="4794743"/>
              <a:ext cx="2614083" cy="1874617"/>
              <a:chOff x="1597315" y="4794743"/>
              <a:chExt cx="2614083" cy="1874617"/>
            </a:xfrm>
          </p:grpSpPr>
          <p:cxnSp>
            <p:nvCxnSpPr>
              <p:cNvPr id="28" name="Přímá spojnice 27"/>
              <p:cNvCxnSpPr/>
              <p:nvPr/>
            </p:nvCxnSpPr>
            <p:spPr>
              <a:xfrm flipH="1" flipV="1">
                <a:off x="1597315" y="5070108"/>
                <a:ext cx="16691" cy="968078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13" name="Skupina 12"/>
              <p:cNvGrpSpPr/>
              <p:nvPr/>
            </p:nvGrpSpPr>
            <p:grpSpPr>
              <a:xfrm>
                <a:off x="1597315" y="4794743"/>
                <a:ext cx="2614083" cy="1874617"/>
                <a:chOff x="1597315" y="4794743"/>
                <a:chExt cx="2614083" cy="1874617"/>
              </a:xfrm>
            </p:grpSpPr>
            <p:sp>
              <p:nvSpPr>
                <p:cNvPr id="42" name="Vývojový diagram: sumační spojení 41"/>
                <p:cNvSpPr/>
                <p:nvPr/>
              </p:nvSpPr>
              <p:spPr>
                <a:xfrm>
                  <a:off x="2304607" y="6381328"/>
                  <a:ext cx="311008" cy="288032"/>
                </a:xfrm>
                <a:prstGeom prst="flowChartSummingJunction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10" name="Vývojový diagram: sumační spojení 109"/>
                <p:cNvSpPr/>
                <p:nvPr/>
              </p:nvSpPr>
              <p:spPr>
                <a:xfrm>
                  <a:off x="2286998" y="5327116"/>
                  <a:ext cx="311008" cy="288032"/>
                </a:xfrm>
                <a:prstGeom prst="flowChartSummingJunction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11" name="Vývojový diagram: sumační spojení 110"/>
                <p:cNvSpPr/>
                <p:nvPr/>
              </p:nvSpPr>
              <p:spPr>
                <a:xfrm>
                  <a:off x="2296988" y="5898174"/>
                  <a:ext cx="311008" cy="288032"/>
                </a:xfrm>
                <a:prstGeom prst="flowChartSummingJunction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12" name="Vývojový diagram: sumační spojení 111"/>
                <p:cNvSpPr/>
                <p:nvPr/>
              </p:nvSpPr>
              <p:spPr>
                <a:xfrm>
                  <a:off x="3472348" y="5890167"/>
                  <a:ext cx="311008" cy="288032"/>
                </a:xfrm>
                <a:prstGeom prst="flowChartSummingJunction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cxnSp>
              <p:nvCxnSpPr>
                <p:cNvPr id="66" name="Přímá spojnice 65"/>
                <p:cNvCxnSpPr/>
                <p:nvPr/>
              </p:nvCxnSpPr>
              <p:spPr>
                <a:xfrm flipH="1">
                  <a:off x="1891231" y="6530660"/>
                  <a:ext cx="410287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8" name="Přímá spojnice 7"/>
                <p:cNvCxnSpPr>
                  <a:stCxn id="111" idx="6"/>
                  <a:endCxn id="112" idx="2"/>
                </p:cNvCxnSpPr>
                <p:nvPr/>
              </p:nvCxnSpPr>
              <p:spPr>
                <a:xfrm flipV="1">
                  <a:off x="2607996" y="6034183"/>
                  <a:ext cx="864352" cy="8007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2" name="Přímá spojnice 11"/>
                <p:cNvCxnSpPr/>
                <p:nvPr/>
              </p:nvCxnSpPr>
              <p:spPr>
                <a:xfrm>
                  <a:off x="3034472" y="5471132"/>
                  <a:ext cx="0" cy="1054212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75" name="Přímá spojnice 74"/>
                <p:cNvCxnSpPr/>
                <p:nvPr/>
              </p:nvCxnSpPr>
              <p:spPr>
                <a:xfrm>
                  <a:off x="1879238" y="5478392"/>
                  <a:ext cx="0" cy="1054212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4" name="Přímá spojnice 13"/>
                <p:cNvCxnSpPr>
                  <a:stCxn id="111" idx="2"/>
                </p:cNvCxnSpPr>
                <p:nvPr/>
              </p:nvCxnSpPr>
              <p:spPr>
                <a:xfrm flipH="1" flipV="1">
                  <a:off x="1611829" y="6038186"/>
                  <a:ext cx="685159" cy="4004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8" name="Přímá spojnice 17"/>
                <p:cNvCxnSpPr>
                  <a:stCxn id="112" idx="6"/>
                </p:cNvCxnSpPr>
                <p:nvPr/>
              </p:nvCxnSpPr>
              <p:spPr>
                <a:xfrm>
                  <a:off x="3783356" y="6034183"/>
                  <a:ext cx="402303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0" name="Přímá spojnice 19"/>
                <p:cNvCxnSpPr/>
                <p:nvPr/>
              </p:nvCxnSpPr>
              <p:spPr>
                <a:xfrm flipH="1" flipV="1">
                  <a:off x="4200173" y="5070108"/>
                  <a:ext cx="11225" cy="968078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2" name="Přímá spojnice 21"/>
                <p:cNvCxnSpPr/>
                <p:nvPr/>
              </p:nvCxnSpPr>
              <p:spPr>
                <a:xfrm flipH="1">
                  <a:off x="3685178" y="5070108"/>
                  <a:ext cx="514995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grpSp>
              <p:nvGrpSpPr>
                <p:cNvPr id="84" name="Skupina 83"/>
                <p:cNvGrpSpPr/>
                <p:nvPr/>
              </p:nvGrpSpPr>
              <p:grpSpPr>
                <a:xfrm>
                  <a:off x="3290224" y="5012614"/>
                  <a:ext cx="399329" cy="122526"/>
                  <a:chOff x="4006520" y="5321620"/>
                  <a:chExt cx="399329" cy="122526"/>
                </a:xfrm>
              </p:grpSpPr>
              <p:grpSp>
                <p:nvGrpSpPr>
                  <p:cNvPr id="88" name="Skupina 87"/>
                  <p:cNvGrpSpPr/>
                  <p:nvPr/>
                </p:nvGrpSpPr>
                <p:grpSpPr>
                  <a:xfrm>
                    <a:off x="4006520" y="5336134"/>
                    <a:ext cx="399329" cy="108012"/>
                    <a:chOff x="2247377" y="2913749"/>
                    <a:chExt cx="399329" cy="108012"/>
                  </a:xfrm>
                </p:grpSpPr>
                <p:sp>
                  <p:nvSpPr>
                    <p:cNvPr id="91" name="Ovál 90"/>
                    <p:cNvSpPr/>
                    <p:nvPr/>
                  </p:nvSpPr>
                  <p:spPr>
                    <a:xfrm flipH="1">
                      <a:off x="2538694" y="2913749"/>
                      <a:ext cx="108012" cy="108012"/>
                    </a:xfrm>
                    <a:prstGeom prst="ellipse">
                      <a:avLst/>
                    </a:prstGeom>
                    <a:solidFill>
                      <a:schemeClr val="bg1"/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101" name="Ovál 100"/>
                    <p:cNvSpPr/>
                    <p:nvPr/>
                  </p:nvSpPr>
                  <p:spPr>
                    <a:xfrm flipH="1">
                      <a:off x="2247377" y="2913749"/>
                      <a:ext cx="108012" cy="108012"/>
                    </a:xfrm>
                    <a:prstGeom prst="ellipse">
                      <a:avLst/>
                    </a:prstGeom>
                    <a:solidFill>
                      <a:schemeClr val="bg1"/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</p:grpSp>
              <p:cxnSp>
                <p:nvCxnSpPr>
                  <p:cNvPr id="89" name="Přímá spojnice 88"/>
                  <p:cNvCxnSpPr/>
                  <p:nvPr/>
                </p:nvCxnSpPr>
                <p:spPr>
                  <a:xfrm>
                    <a:off x="4060526" y="5321620"/>
                    <a:ext cx="291317" cy="0"/>
                  </a:xfrm>
                  <a:prstGeom prst="line">
                    <a:avLst/>
                  </a:prstGeom>
                  <a:ln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grpSp>
              <p:nvGrpSpPr>
                <p:cNvPr id="113" name="Skupina 112"/>
                <p:cNvGrpSpPr/>
                <p:nvPr/>
              </p:nvGrpSpPr>
              <p:grpSpPr>
                <a:xfrm>
                  <a:off x="2214673" y="4794743"/>
                  <a:ext cx="456097" cy="318165"/>
                  <a:chOff x="2221690" y="3110254"/>
                  <a:chExt cx="456097" cy="318165"/>
                </a:xfrm>
              </p:grpSpPr>
              <p:cxnSp>
                <p:nvCxnSpPr>
                  <p:cNvPr id="114" name="Přímá spojnice 113"/>
                  <p:cNvCxnSpPr/>
                  <p:nvPr/>
                </p:nvCxnSpPr>
                <p:spPr>
                  <a:xfrm flipH="1">
                    <a:off x="2221690" y="3206422"/>
                    <a:ext cx="157061" cy="0"/>
                  </a:xfrm>
                  <a:prstGeom prst="line">
                    <a:avLst/>
                  </a:prstGeom>
                  <a:ln w="12700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grpSp>
                <p:nvGrpSpPr>
                  <p:cNvPr id="115" name="Skupina 114"/>
                  <p:cNvGrpSpPr/>
                  <p:nvPr/>
                </p:nvGrpSpPr>
                <p:grpSpPr>
                  <a:xfrm>
                    <a:off x="2247377" y="3110254"/>
                    <a:ext cx="430410" cy="318165"/>
                    <a:chOff x="2247377" y="2703596"/>
                    <a:chExt cx="430410" cy="318165"/>
                  </a:xfrm>
                </p:grpSpPr>
                <p:sp>
                  <p:nvSpPr>
                    <p:cNvPr id="116" name="Ovál 115"/>
                    <p:cNvSpPr/>
                    <p:nvPr/>
                  </p:nvSpPr>
                  <p:spPr>
                    <a:xfrm flipH="1">
                      <a:off x="2538694" y="2913749"/>
                      <a:ext cx="108012" cy="108012"/>
                    </a:xfrm>
                    <a:prstGeom prst="ellipse">
                      <a:avLst/>
                    </a:prstGeom>
                    <a:solidFill>
                      <a:schemeClr val="bg1"/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117" name="Ovál 116"/>
                    <p:cNvSpPr/>
                    <p:nvPr/>
                  </p:nvSpPr>
                  <p:spPr>
                    <a:xfrm flipH="1">
                      <a:off x="2247377" y="2913749"/>
                      <a:ext cx="108012" cy="108012"/>
                    </a:xfrm>
                    <a:prstGeom prst="ellipse">
                      <a:avLst/>
                    </a:prstGeom>
                    <a:solidFill>
                      <a:schemeClr val="bg1"/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grpSp>
                  <p:nvGrpSpPr>
                    <p:cNvPr id="118" name="Skupina 117"/>
                    <p:cNvGrpSpPr/>
                    <p:nvPr/>
                  </p:nvGrpSpPr>
                  <p:grpSpPr>
                    <a:xfrm flipH="1">
                      <a:off x="2300220" y="2703596"/>
                      <a:ext cx="377567" cy="166611"/>
                      <a:chOff x="5995831" y="1426471"/>
                      <a:chExt cx="377567" cy="166611"/>
                    </a:xfrm>
                  </p:grpSpPr>
                  <p:cxnSp>
                    <p:nvCxnSpPr>
                      <p:cNvPr id="119" name="Přímá spojnice 118"/>
                      <p:cNvCxnSpPr/>
                      <p:nvPr/>
                    </p:nvCxnSpPr>
                    <p:spPr>
                      <a:xfrm>
                        <a:off x="5995831" y="1513460"/>
                        <a:ext cx="125649" cy="0"/>
                      </a:xfrm>
                      <a:prstGeom prst="line">
                        <a:avLst/>
                      </a:prstGeom>
                      <a:ln w="12700">
                        <a:solidFill>
                          <a:schemeClr val="tx1"/>
                        </a:solidFill>
                      </a:ln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</p:cxnSp>
                  <p:cxnSp>
                    <p:nvCxnSpPr>
                      <p:cNvPr id="120" name="Přímá spojnice 119"/>
                      <p:cNvCxnSpPr/>
                      <p:nvPr/>
                    </p:nvCxnSpPr>
                    <p:spPr>
                      <a:xfrm>
                        <a:off x="6373398" y="1426471"/>
                        <a:ext cx="0" cy="166611"/>
                      </a:xfrm>
                      <a:prstGeom prst="line">
                        <a:avLst/>
                      </a:prstGeom>
                      <a:ln w="12700">
                        <a:solidFill>
                          <a:schemeClr val="tx1"/>
                        </a:solidFill>
                      </a:ln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</p:cxnSp>
                </p:grpSp>
              </p:grpSp>
            </p:grpSp>
            <p:cxnSp>
              <p:nvCxnSpPr>
                <p:cNvPr id="25" name="Přímá spojnice 24"/>
                <p:cNvCxnSpPr>
                  <a:stCxn id="116" idx="2"/>
                </p:cNvCxnSpPr>
                <p:nvPr/>
              </p:nvCxnSpPr>
              <p:spPr>
                <a:xfrm>
                  <a:off x="2639689" y="5058902"/>
                  <a:ext cx="650535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0" name="Přímá spojnice 29"/>
                <p:cNvCxnSpPr/>
                <p:nvPr/>
              </p:nvCxnSpPr>
              <p:spPr>
                <a:xfrm flipH="1">
                  <a:off x="1597315" y="5064256"/>
                  <a:ext cx="658863" cy="6414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121" name="Ovál 120"/>
                <p:cNvSpPr/>
                <p:nvPr/>
              </p:nvSpPr>
              <p:spPr>
                <a:xfrm flipH="1">
                  <a:off x="3014113" y="6021288"/>
                  <a:ext cx="45719" cy="45719"/>
                </a:xfrm>
                <a:prstGeom prst="ellipse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22" name="Ovál 121"/>
                <p:cNvSpPr/>
                <p:nvPr/>
              </p:nvSpPr>
              <p:spPr>
                <a:xfrm flipH="1">
                  <a:off x="1861985" y="6021288"/>
                  <a:ext cx="45719" cy="45719"/>
                </a:xfrm>
                <a:prstGeom prst="ellipse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86" name="TextovéPole 85"/>
                <p:cNvSpPr txBox="1"/>
                <p:nvPr/>
              </p:nvSpPr>
              <p:spPr>
                <a:xfrm flipH="1">
                  <a:off x="2555776" y="5723964"/>
                  <a:ext cx="348156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dirty="0"/>
                    <a:t>3</a:t>
                  </a:r>
                  <a:r>
                    <a:rPr lang="cs-CZ" dirty="0" smtClean="0"/>
                    <a:t>  </a:t>
                  </a:r>
                  <a:endParaRPr lang="cs-CZ" dirty="0"/>
                </a:p>
              </p:txBody>
            </p:sp>
            <p:sp>
              <p:nvSpPr>
                <p:cNvPr id="87" name="TextovéPole 86"/>
                <p:cNvSpPr txBox="1"/>
                <p:nvPr/>
              </p:nvSpPr>
              <p:spPr>
                <a:xfrm flipH="1">
                  <a:off x="2555776" y="6228020"/>
                  <a:ext cx="348156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dirty="0"/>
                    <a:t>4</a:t>
                  </a:r>
                  <a:r>
                    <a:rPr lang="cs-CZ" dirty="0" smtClean="0"/>
                    <a:t>  </a:t>
                  </a:r>
                  <a:endParaRPr lang="cs-CZ" dirty="0"/>
                </a:p>
              </p:txBody>
            </p:sp>
            <p:sp>
              <p:nvSpPr>
                <p:cNvPr id="123" name="TextovéPole 122"/>
                <p:cNvSpPr txBox="1"/>
                <p:nvPr/>
              </p:nvSpPr>
              <p:spPr>
                <a:xfrm flipH="1">
                  <a:off x="3733740" y="5723964"/>
                  <a:ext cx="348156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dirty="0"/>
                    <a:t>1</a:t>
                  </a:r>
                  <a:r>
                    <a:rPr lang="cs-CZ" dirty="0" smtClean="0"/>
                    <a:t>  </a:t>
                  </a:r>
                  <a:endParaRPr lang="cs-CZ" dirty="0"/>
                </a:p>
              </p:txBody>
            </p:sp>
            <p:sp>
              <p:nvSpPr>
                <p:cNvPr id="124" name="TextovéPole 123"/>
                <p:cNvSpPr txBox="1"/>
                <p:nvPr/>
              </p:nvSpPr>
              <p:spPr>
                <a:xfrm flipH="1">
                  <a:off x="2570290" y="5186220"/>
                  <a:ext cx="348156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dirty="0" smtClean="0"/>
                    <a:t>2  </a:t>
                  </a:r>
                  <a:endParaRPr lang="cs-CZ" dirty="0"/>
                </a:p>
              </p:txBody>
            </p:sp>
          </p:grpSp>
        </p:grpSp>
      </p:grpSp>
    </p:spTree>
    <p:extLst>
      <p:ext uri="{BB962C8B-B14F-4D97-AF65-F5344CB8AC3E}">
        <p14:creationId xmlns:p14="http://schemas.microsoft.com/office/powerpoint/2010/main" val="255251989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827747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>
                <a:solidFill>
                  <a:srgbClr val="FF0000"/>
                </a:solidFill>
              </a:rPr>
              <a:t>Zákony elektrického proudu v obvodech</a:t>
            </a:r>
            <a:r>
              <a:rPr lang="cs-CZ" sz="2000" b="1" u="sng" dirty="0" smtClean="0">
                <a:solidFill>
                  <a:srgbClr val="FF0000"/>
                </a:solidFill>
              </a:rPr>
              <a:t>, test – řešení</a:t>
            </a:r>
            <a:endParaRPr lang="cs-CZ" sz="2000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67544" y="1052736"/>
            <a:ext cx="8229600" cy="5616624"/>
          </a:xfrm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b="1" u="sng" dirty="0" smtClean="0">
                <a:latin typeface="Calibri"/>
              </a:rPr>
              <a:t>Úkol    Správná odpověď                                                                  </a:t>
            </a:r>
          </a:p>
          <a:p>
            <a:pPr marL="457200" lvl="0" indent="-45720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</a:t>
            </a:r>
            <a:r>
              <a:rPr lang="cs-CZ" sz="1800" dirty="0" smtClean="0">
                <a:latin typeface="Calibri"/>
              </a:rPr>
              <a:t>1.         </a:t>
            </a:r>
            <a:r>
              <a:rPr lang="cs-CZ" sz="1800" b="1" dirty="0">
                <a:latin typeface="Calibri"/>
              </a:rPr>
              <a:t>C</a:t>
            </a:r>
            <a:r>
              <a:rPr lang="cs-CZ" sz="1800" dirty="0" smtClean="0">
                <a:latin typeface="Calibri"/>
              </a:rPr>
              <a:t>   1 b.                                                                    </a:t>
            </a:r>
            <a:endParaRPr lang="cs-CZ" sz="1800" b="1" u="sng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2.   </a:t>
            </a:r>
            <a:r>
              <a:rPr lang="cs-CZ" sz="1800" b="1" dirty="0" smtClean="0">
                <a:latin typeface="Calibri"/>
              </a:rPr>
              <a:t>     D</a:t>
            </a:r>
            <a:r>
              <a:rPr lang="cs-CZ" sz="1800" dirty="0" smtClean="0">
                <a:latin typeface="Calibri"/>
              </a:rPr>
              <a:t>   1 b.                                                                    </a:t>
            </a:r>
            <a:endParaRPr lang="cs-CZ" sz="1800" dirty="0" smtClean="0">
              <a:solidFill>
                <a:srgbClr val="00B0F0"/>
              </a:solidFill>
              <a:latin typeface="Calibri"/>
            </a:endParaRPr>
          </a:p>
          <a:p>
            <a:pPr marL="343082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3.        </a:t>
            </a:r>
            <a:r>
              <a:rPr lang="cs-CZ" sz="1800" b="1" dirty="0" smtClean="0">
                <a:latin typeface="Calibri"/>
              </a:rPr>
              <a:t>A</a:t>
            </a:r>
            <a:r>
              <a:rPr lang="cs-CZ" sz="1800" dirty="0" smtClean="0">
                <a:latin typeface="Calibri"/>
              </a:rPr>
              <a:t>   1 b.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4.       </a:t>
            </a:r>
            <a:r>
              <a:rPr lang="cs-CZ" sz="1800" b="1" dirty="0" smtClean="0">
                <a:latin typeface="Calibri"/>
              </a:rPr>
              <a:t> </a:t>
            </a:r>
            <a:r>
              <a:rPr lang="cs-CZ" sz="1800" b="1" dirty="0">
                <a:latin typeface="Calibri"/>
              </a:rPr>
              <a:t>C</a:t>
            </a:r>
            <a:r>
              <a:rPr lang="cs-CZ" sz="1800" b="1" dirty="0" smtClean="0">
                <a:latin typeface="Calibri"/>
              </a:rPr>
              <a:t>   </a:t>
            </a:r>
            <a:r>
              <a:rPr lang="cs-CZ" sz="1800" dirty="0" smtClean="0">
                <a:latin typeface="Calibri"/>
              </a:rPr>
              <a:t>1 b.</a:t>
            </a:r>
            <a:r>
              <a:rPr lang="cs-CZ" sz="1800" b="1" dirty="0" smtClean="0">
                <a:latin typeface="Calibri"/>
              </a:rPr>
              <a:t>                                                   </a:t>
            </a:r>
            <a:endParaRPr lang="cs-CZ" sz="1800" b="1" dirty="0" smtClean="0">
              <a:solidFill>
                <a:srgbClr val="00B0F0"/>
              </a:solidFill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5.        </a:t>
            </a:r>
            <a:r>
              <a:rPr lang="cs-CZ" sz="1800" b="1" dirty="0" smtClean="0">
                <a:latin typeface="Calibri"/>
              </a:rPr>
              <a:t>D</a:t>
            </a:r>
            <a:r>
              <a:rPr lang="cs-CZ" sz="1800" dirty="0" smtClean="0">
                <a:latin typeface="Calibri"/>
              </a:rPr>
              <a:t>   1 </a:t>
            </a:r>
            <a:r>
              <a:rPr lang="cs-CZ" sz="1800" dirty="0" smtClean="0">
                <a:latin typeface="Calibri"/>
              </a:rPr>
              <a:t>b.</a:t>
            </a:r>
            <a:r>
              <a:rPr lang="cs-CZ" sz="1800" b="1" dirty="0" smtClean="0">
                <a:latin typeface="Calibri"/>
              </a:rPr>
              <a:t>                                                </a:t>
            </a:r>
            <a:endParaRPr lang="cs-CZ" sz="1800" b="1" dirty="0" smtClean="0">
              <a:solidFill>
                <a:srgbClr val="00B0F0"/>
              </a:solidFill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6.        </a:t>
            </a:r>
            <a:r>
              <a:rPr lang="cs-CZ" sz="1800" b="1" dirty="0">
                <a:latin typeface="Calibri"/>
              </a:rPr>
              <a:t>A</a:t>
            </a:r>
            <a:r>
              <a:rPr lang="cs-CZ" sz="1800" b="1" dirty="0" smtClean="0">
                <a:latin typeface="Calibri"/>
              </a:rPr>
              <a:t>   </a:t>
            </a:r>
            <a:r>
              <a:rPr lang="cs-CZ" sz="1800" dirty="0" smtClean="0">
                <a:latin typeface="Calibri"/>
              </a:rPr>
              <a:t>1 b.</a:t>
            </a:r>
            <a:r>
              <a:rPr lang="cs-CZ" sz="1800" b="1" dirty="0" smtClean="0">
                <a:latin typeface="Calibri"/>
              </a:rPr>
              <a:t>                                                  </a:t>
            </a:r>
            <a:endParaRPr lang="cs-CZ" sz="1800" b="1" dirty="0" smtClean="0">
              <a:solidFill>
                <a:srgbClr val="00B0F0"/>
              </a:solidFill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7.        </a:t>
            </a:r>
            <a:r>
              <a:rPr lang="cs-CZ" sz="1800" b="1" dirty="0" smtClean="0">
                <a:latin typeface="Calibri"/>
              </a:rPr>
              <a:t>C  </a:t>
            </a:r>
            <a:r>
              <a:rPr lang="cs-CZ" sz="1800" dirty="0" smtClean="0">
                <a:latin typeface="Calibri"/>
              </a:rPr>
              <a:t> </a:t>
            </a:r>
            <a:r>
              <a:rPr lang="cs-CZ" sz="1800" dirty="0" smtClean="0">
                <a:latin typeface="Calibri"/>
              </a:rPr>
              <a:t>1 b.</a:t>
            </a:r>
            <a:r>
              <a:rPr lang="cs-CZ" sz="1800" b="1" dirty="0" smtClean="0">
                <a:latin typeface="Calibri"/>
              </a:rPr>
              <a:t>  </a:t>
            </a:r>
            <a:endParaRPr lang="cs-CZ" sz="1800" dirty="0" smtClean="0"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>
                <a:latin typeface="Calibri"/>
              </a:rPr>
              <a:t> </a:t>
            </a:r>
            <a:r>
              <a:rPr lang="cs-CZ" sz="1800" dirty="0" smtClean="0">
                <a:latin typeface="Calibri"/>
              </a:rPr>
              <a:t>   8.        </a:t>
            </a:r>
            <a:r>
              <a:rPr lang="cs-CZ" sz="1800" b="1" dirty="0">
                <a:latin typeface="Calibri"/>
              </a:rPr>
              <a:t>A</a:t>
            </a:r>
            <a:r>
              <a:rPr lang="cs-CZ" sz="1800" dirty="0" smtClean="0">
                <a:latin typeface="Calibri"/>
              </a:rPr>
              <a:t>   1 b.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9.        </a:t>
            </a:r>
            <a:r>
              <a:rPr lang="cs-CZ" sz="1800" b="1" dirty="0" smtClean="0">
                <a:latin typeface="Calibri"/>
              </a:rPr>
              <a:t>D</a:t>
            </a:r>
            <a:r>
              <a:rPr lang="cs-CZ" sz="1800" dirty="0" smtClean="0">
                <a:latin typeface="Calibri"/>
              </a:rPr>
              <a:t>   </a:t>
            </a:r>
            <a:r>
              <a:rPr lang="cs-CZ" sz="1800" dirty="0" smtClean="0">
                <a:latin typeface="Calibri"/>
              </a:rPr>
              <a:t>1 </a:t>
            </a:r>
            <a:r>
              <a:rPr lang="cs-CZ" sz="1800" dirty="0" smtClean="0">
                <a:latin typeface="Calibri"/>
              </a:rPr>
              <a:t>b.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>
                <a:latin typeface="Calibri"/>
              </a:rPr>
              <a:t> </a:t>
            </a:r>
            <a:r>
              <a:rPr lang="cs-CZ" sz="1800" dirty="0" smtClean="0">
                <a:latin typeface="Calibri"/>
              </a:rPr>
              <a:t> 10.        </a:t>
            </a:r>
            <a:r>
              <a:rPr lang="cs-CZ" sz="1800" b="1" dirty="0" smtClean="0">
                <a:latin typeface="Calibri"/>
              </a:rPr>
              <a:t>D</a:t>
            </a:r>
            <a:r>
              <a:rPr lang="cs-CZ" sz="1800" dirty="0" smtClean="0">
                <a:latin typeface="Calibri"/>
              </a:rPr>
              <a:t>   1 </a:t>
            </a:r>
            <a:r>
              <a:rPr lang="cs-CZ" sz="1800" dirty="0" smtClean="0">
                <a:latin typeface="Calibri"/>
              </a:rPr>
              <a:t>b.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>
                <a:latin typeface="Calibri"/>
              </a:rPr>
              <a:t> </a:t>
            </a:r>
            <a:r>
              <a:rPr lang="cs-CZ" sz="1800" dirty="0" smtClean="0">
                <a:latin typeface="Calibri"/>
              </a:rPr>
              <a:t> 11.        </a:t>
            </a:r>
            <a:r>
              <a:rPr lang="cs-CZ" sz="1800" b="1" dirty="0" smtClean="0">
                <a:latin typeface="Calibri"/>
              </a:rPr>
              <a:t>B</a:t>
            </a:r>
            <a:r>
              <a:rPr lang="cs-CZ" sz="1800" dirty="0" smtClean="0">
                <a:latin typeface="Calibri"/>
              </a:rPr>
              <a:t>   1 b.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12.        </a:t>
            </a:r>
            <a:r>
              <a:rPr lang="cs-CZ" sz="1800" b="1" dirty="0">
                <a:latin typeface="Calibri"/>
              </a:rPr>
              <a:t>B</a:t>
            </a:r>
            <a:r>
              <a:rPr lang="cs-CZ" sz="1800" dirty="0" smtClean="0">
                <a:latin typeface="Calibri"/>
              </a:rPr>
              <a:t>    1 b.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</a:t>
            </a:r>
            <a:r>
              <a:rPr lang="cs-CZ" sz="2000" dirty="0" smtClean="0">
                <a:latin typeface="Calibri"/>
              </a:rPr>
              <a:t>                                                 </a:t>
            </a:r>
            <a:endParaRPr lang="cs-CZ" sz="2000" dirty="0"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79023511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827747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>
                <a:solidFill>
                  <a:srgbClr val="FF0000"/>
                </a:solidFill>
              </a:rPr>
              <a:t>Zákony elektrického proudu v obvodech, </a:t>
            </a:r>
            <a:r>
              <a:rPr lang="cs-CZ" sz="2000" b="1" u="sng" dirty="0" smtClean="0">
                <a:solidFill>
                  <a:srgbClr val="FF0000"/>
                </a:solidFill>
              </a:rPr>
              <a:t>test – návrh hodnocení</a:t>
            </a:r>
            <a:endParaRPr lang="cs-CZ" sz="2000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67544" y="1196752"/>
            <a:ext cx="8229600" cy="5472608"/>
          </a:xfrm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u="sng" dirty="0">
                <a:latin typeface="Calibri"/>
              </a:rPr>
              <a:t> </a:t>
            </a:r>
            <a:r>
              <a:rPr lang="cs-CZ" sz="2000" b="1" u="sng" dirty="0" smtClean="0">
                <a:latin typeface="Calibri"/>
              </a:rPr>
              <a:t>          Počet bodů            známka                                                  </a:t>
            </a:r>
            <a:endParaRPr lang="cs-CZ" sz="2000" b="1" u="sng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</a:t>
            </a:r>
            <a:r>
              <a:rPr lang="cs-CZ" sz="2000" u="sng" dirty="0">
                <a:solidFill>
                  <a:schemeClr val="tx1"/>
                </a:solidFill>
                <a:latin typeface="Calibri"/>
              </a:rPr>
              <a:t> </a:t>
            </a:r>
            <a:r>
              <a:rPr lang="cs-CZ" sz="2000" u="sng" dirty="0" smtClean="0">
                <a:solidFill>
                  <a:schemeClr val="tx1"/>
                </a:solidFill>
                <a:latin typeface="Calibri"/>
              </a:rPr>
              <a:t>            12 </a:t>
            </a:r>
            <a:r>
              <a:rPr lang="cs-CZ" sz="2000" u="sng" dirty="0">
                <a:solidFill>
                  <a:schemeClr val="tx1"/>
                </a:solidFill>
                <a:latin typeface="Calibri"/>
              </a:rPr>
              <a:t>b. – 11 </a:t>
            </a:r>
            <a:r>
              <a:rPr lang="cs-CZ" sz="2000" u="sng" dirty="0">
                <a:latin typeface="Calibri"/>
              </a:rPr>
              <a:t> b.             </a:t>
            </a:r>
            <a:r>
              <a:rPr lang="cs-CZ" sz="2000" u="sng" dirty="0" smtClean="0">
                <a:latin typeface="Calibri"/>
              </a:rPr>
              <a:t> </a:t>
            </a:r>
            <a:r>
              <a:rPr lang="cs-CZ" sz="2000" b="1" u="sng" dirty="0">
                <a:solidFill>
                  <a:srgbClr val="00B0F0"/>
                </a:solidFill>
                <a:latin typeface="Calibri"/>
              </a:rPr>
              <a:t>1</a:t>
            </a:r>
          </a:p>
          <a:p>
            <a:pPr marL="343082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u="sng" dirty="0">
                <a:latin typeface="Calibri"/>
              </a:rPr>
              <a:t>            </a:t>
            </a:r>
            <a:r>
              <a:rPr lang="cs-CZ" sz="2000" b="1" u="sng" dirty="0">
                <a:latin typeface="Calibri"/>
              </a:rPr>
              <a:t> </a:t>
            </a:r>
            <a:r>
              <a:rPr lang="cs-CZ" sz="2000" u="sng" dirty="0">
                <a:latin typeface="Calibri"/>
              </a:rPr>
              <a:t>10 b. –   8 b. </a:t>
            </a:r>
            <a:r>
              <a:rPr lang="cs-CZ" sz="2000" b="1" u="sng" dirty="0">
                <a:latin typeface="Calibri"/>
              </a:rPr>
              <a:t>               </a:t>
            </a:r>
            <a:r>
              <a:rPr lang="cs-CZ" sz="2000" b="1" u="sng" dirty="0" smtClean="0">
                <a:solidFill>
                  <a:srgbClr val="00B0F0"/>
                </a:solidFill>
                <a:latin typeface="Calibri"/>
              </a:rPr>
              <a:t>2  </a:t>
            </a:r>
            <a:r>
              <a:rPr lang="cs-CZ" sz="2000" b="1" u="sng" dirty="0" smtClean="0">
                <a:latin typeface="Calibri"/>
              </a:rPr>
              <a:t>             </a:t>
            </a:r>
            <a:endParaRPr lang="cs-CZ" sz="2000" u="sng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u="sng" dirty="0">
                <a:latin typeface="Calibri"/>
              </a:rPr>
              <a:t>              7 b. –    5 b.</a:t>
            </a:r>
            <a:r>
              <a:rPr lang="cs-CZ" sz="2000" b="1" u="sng" dirty="0">
                <a:latin typeface="Calibri"/>
              </a:rPr>
              <a:t>                </a:t>
            </a:r>
            <a:r>
              <a:rPr lang="cs-CZ" sz="2000" b="1" u="sng" dirty="0">
                <a:solidFill>
                  <a:srgbClr val="00B0F0"/>
                </a:solidFill>
                <a:latin typeface="Calibri"/>
              </a:rPr>
              <a:t>3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u="sng" dirty="0">
                <a:latin typeface="Calibri"/>
              </a:rPr>
              <a:t>              4 b. –    2 b.                </a:t>
            </a:r>
            <a:r>
              <a:rPr lang="cs-CZ" sz="2000" b="1" u="sng" dirty="0">
                <a:solidFill>
                  <a:srgbClr val="00B0F0"/>
                </a:solidFill>
                <a:latin typeface="Calibri"/>
              </a:rPr>
              <a:t>4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u="sng" dirty="0">
                <a:latin typeface="Calibri"/>
              </a:rPr>
              <a:t>               1 b. –   0  b.  </a:t>
            </a:r>
            <a:r>
              <a:rPr lang="cs-CZ" sz="2000" b="1" u="sng" dirty="0">
                <a:latin typeface="Calibri"/>
              </a:rPr>
              <a:t>             </a:t>
            </a:r>
            <a:r>
              <a:rPr lang="cs-CZ" sz="2000" b="1" u="sng" dirty="0">
                <a:solidFill>
                  <a:srgbClr val="00B0F0"/>
                </a:solidFill>
                <a:latin typeface="Calibri"/>
              </a:rPr>
              <a:t>5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u="sng" dirty="0">
                <a:latin typeface="Calibri"/>
              </a:rPr>
              <a:t>                            </a:t>
            </a:r>
            <a:r>
              <a:rPr lang="cs-CZ" sz="2000" dirty="0" smtClean="0">
                <a:latin typeface="Calibri"/>
              </a:rPr>
              <a:t>                                      </a:t>
            </a:r>
            <a:endParaRPr lang="cs-CZ" sz="2000" dirty="0" smtClean="0"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                                             </a:t>
            </a:r>
            <a:endParaRPr lang="cs-CZ" sz="2000" b="1" dirty="0" smtClean="0"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endParaRPr lang="cs-CZ" dirty="0"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40848168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108000" indent="0">
              <a:buNone/>
            </a:pPr>
            <a:r>
              <a:rPr lang="cs-CZ" dirty="0" smtClean="0"/>
              <a:t>   </a:t>
            </a:r>
          </a:p>
          <a:p>
            <a:r>
              <a:rPr lang="cs-CZ" sz="2800" dirty="0" smtClean="0"/>
              <a:t>Archiv autora</a:t>
            </a:r>
          </a:p>
          <a:p>
            <a:pPr marL="108000" indent="0">
              <a:buNone/>
            </a:pPr>
            <a:endParaRPr lang="cs-CZ" sz="2800" dirty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1380995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1656</TotalTime>
  <Words>899</Words>
  <Application>Microsoft Office PowerPoint</Application>
  <PresentationFormat>Předvádění na obrazovce (4:3)</PresentationFormat>
  <Paragraphs>198</Paragraphs>
  <Slides>11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Anotace</vt:lpstr>
      <vt:lpstr>Zákony elektrického proudu v obvodech, test – List 1 </vt:lpstr>
      <vt:lpstr>Zákony elektrického proudu v obvodech, test – List 2 </vt:lpstr>
      <vt:lpstr>Zákony elektrického proudu v obvodech, test – List 3</vt:lpstr>
      <vt:lpstr>Zákony elektrického proudu v obvodech, test – List 4 </vt:lpstr>
      <vt:lpstr>Zákony elektrického proudu v obvodech, test – List 5 </vt:lpstr>
      <vt:lpstr>Zákony elektrického proudu v obvodech, test – List 6 </vt:lpstr>
      <vt:lpstr>Zákony elektrického proudu v obvodech, test – řešení</vt:lpstr>
      <vt:lpstr>Zákony elektrického proudu v obvodech, test – návrh hodnocení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 A S</dc:title>
  <dc:creator>Škola</dc:creator>
  <cp:lastModifiedBy>Nedvědice</cp:lastModifiedBy>
  <cp:revision>156</cp:revision>
  <dcterms:created xsi:type="dcterms:W3CDTF">2012-06-01T22:10:47Z</dcterms:created>
  <dcterms:modified xsi:type="dcterms:W3CDTF">2013-05-29T12:11:24Z</dcterms:modified>
</cp:coreProperties>
</file>