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6" r:id="rId3"/>
    <p:sldId id="257" r:id="rId4"/>
    <p:sldId id="258" r:id="rId5"/>
    <p:sldId id="275" r:id="rId6"/>
    <p:sldId id="280" r:id="rId7"/>
    <p:sldId id="276" r:id="rId8"/>
    <p:sldId id="277" r:id="rId9"/>
    <p:sldId id="278" r:id="rId10"/>
    <p:sldId id="274" r:id="rId11"/>
    <p:sldId id="279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655" autoAdjust="0"/>
    <p:restoredTop sz="94660"/>
  </p:normalViewPr>
  <p:slideViewPr>
    <p:cSldViewPr showGuides="1">
      <p:cViewPr>
        <p:scale>
          <a:sx n="70" d="100"/>
          <a:sy n="70" d="100"/>
        </p:scale>
        <p:origin x="-1338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A2066A-537B-4EE2-9507-B630F90544F1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8FE3E5-661F-437C-B772-E5CB74AC8D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wmf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gif"/><Relationship Id="rId7" Type="http://schemas.openxmlformats.org/officeDocument/2006/relationships/image" Target="../media/image21.w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gi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55063" t="23250" r="9518" b="7371"/>
          <a:stretch>
            <a:fillRect/>
          </a:stretch>
        </p:blipFill>
        <p:spPr bwMode="auto">
          <a:xfrm>
            <a:off x="1763688" y="332656"/>
            <a:ext cx="5688632" cy="626469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" y="404664"/>
            <a:ext cx="9143999" cy="40011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Ruské impérium za Romanovců</a:t>
            </a:r>
            <a:endParaRPr lang="cs-CZ" sz="20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2292" name="Picture 4" descr="Soubor:Lesser Coat of Arms of Russian Empire.sv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1052736"/>
            <a:ext cx="3515461" cy="42484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" y="5661248"/>
            <a:ext cx="9143999" cy="83099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Kateřina II. Veliká</a:t>
            </a:r>
            <a:endParaRPr lang="cs-CZ" sz="48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467544" y="980728"/>
            <a:ext cx="54504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Jaké byly hlavní problémy Ruska v 17. a 18. století?</a:t>
            </a:r>
            <a:endParaRPr lang="cs-CZ" sz="2000" i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1916832"/>
            <a:ext cx="496725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Který z carů se snažil tyto problémy překonat?</a:t>
            </a:r>
            <a:endParaRPr lang="cs-CZ" sz="2000" i="1" dirty="0"/>
          </a:p>
        </p:txBody>
      </p:sp>
      <p:pic>
        <p:nvPicPr>
          <p:cNvPr id="12" name="Picture 4" descr="File:Peter der-Grosse 183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764704"/>
            <a:ext cx="2304256" cy="3012815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67544" y="2852936"/>
            <a:ext cx="48667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Jaké reformy provedl v Rusku car Petr Veliký?</a:t>
            </a:r>
            <a:endParaRPr lang="cs-CZ" sz="2000" i="1" dirty="0"/>
          </a:p>
        </p:txBody>
      </p:sp>
      <p:pic>
        <p:nvPicPr>
          <p:cNvPr id="14" name="Picture 4" descr="File:Russian grenadier in 1732.PNG"/>
          <p:cNvPicPr>
            <a:picLocks noChangeAspect="1"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83768" y="3645024"/>
            <a:ext cx="2537631" cy="2808312"/>
          </a:xfrm>
          <a:prstGeom prst="rect">
            <a:avLst/>
          </a:prstGeom>
          <a:noFill/>
        </p:spPr>
      </p:pic>
      <p:pic>
        <p:nvPicPr>
          <p:cNvPr id="15" name="Picture 10" descr="C:\Users\Zdenek\AppData\Local\Microsoft\Windows\Temporary Internet Files\Content.IE5\RMYIVI9F\MC9002952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3573016"/>
            <a:ext cx="1296144" cy="950224"/>
          </a:xfrm>
          <a:prstGeom prst="rect">
            <a:avLst/>
          </a:prstGeom>
          <a:noFill/>
        </p:spPr>
      </p:pic>
      <p:pic>
        <p:nvPicPr>
          <p:cNvPr id="16" name="Picture 2" descr="C:\Users\Zdenek\AppData\Local\Microsoft\Windows\Temporary Internet Files\Content.IE5\Y0DBC8LZ\MC90029005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3968" y="5445224"/>
            <a:ext cx="1022955" cy="1154410"/>
          </a:xfrm>
          <a:prstGeom prst="rect">
            <a:avLst/>
          </a:prstGeom>
          <a:noFill/>
        </p:spPr>
      </p:pic>
      <p:pic>
        <p:nvPicPr>
          <p:cNvPr id="17" name="Picture 2" descr="File:Winter Palace and Hermitag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92080" y="4005064"/>
            <a:ext cx="3240360" cy="2489393"/>
          </a:xfrm>
          <a:prstGeom prst="rect">
            <a:avLst/>
          </a:prstGeom>
          <a:noFill/>
        </p:spPr>
      </p:pic>
      <p:pic>
        <p:nvPicPr>
          <p:cNvPr id="2" name="Picture 2" descr="C:\Users\Zdenek\AppData\Local\Microsoft\Windows\Temporary Internet Files\Content.IE5\Q1H1UFPL\MC90019850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1560" y="5013176"/>
            <a:ext cx="1764357" cy="129230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ovéPole 9"/>
          <p:cNvSpPr txBox="1"/>
          <p:nvPr/>
        </p:nvSpPr>
        <p:spPr>
          <a:xfrm>
            <a:off x="611560" y="404664"/>
            <a:ext cx="530260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Dalším, kdo prováděl reformy v Rusku byla žena…</a:t>
            </a:r>
            <a:endParaRPr lang="cs-CZ" sz="2000" dirty="0"/>
          </a:p>
        </p:txBody>
      </p:sp>
      <p:pic>
        <p:nvPicPr>
          <p:cNvPr id="5122" name="Picture 2" descr="File:Argunov Ekaterina Alekseev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908720"/>
            <a:ext cx="4581525" cy="5705476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228184" y="4293096"/>
            <a:ext cx="13038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Kateřina II.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548680"/>
            <a:ext cx="64196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původem princezna jednoho malého německého knížectví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052736"/>
            <a:ext cx="54556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vybrána jako nevěsta ruského careviče – </a:t>
            </a:r>
            <a:r>
              <a:rPr lang="cs-CZ" sz="2000" dirty="0" smtClean="0">
                <a:solidFill>
                  <a:srgbClr val="FF0000"/>
                </a:solidFill>
              </a:rPr>
              <a:t>Petra III.</a:t>
            </a:r>
            <a:endParaRPr lang="cs-CZ" sz="2000" dirty="0">
              <a:solidFill>
                <a:srgbClr val="FF0000"/>
              </a:solidFill>
            </a:endParaRPr>
          </a:p>
        </p:txBody>
      </p:sp>
      <p:pic>
        <p:nvPicPr>
          <p:cNvPr id="19458" name="Picture 2" descr="Soubor:Coronation portrait of Peter III of Russia -1761.JPG"/>
          <p:cNvPicPr>
            <a:picLocks noChangeAspect="1" noChangeArrowheads="1"/>
          </p:cNvPicPr>
          <p:nvPr/>
        </p:nvPicPr>
        <p:blipFill>
          <a:blip r:embed="rId2" cstate="print"/>
          <a:srcRect t="14148" r="3582" b="5724"/>
          <a:stretch>
            <a:fillRect/>
          </a:stretch>
        </p:blipFill>
        <p:spPr bwMode="auto">
          <a:xfrm>
            <a:off x="5220072" y="1484784"/>
            <a:ext cx="3718127" cy="4032448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683568" y="1916832"/>
            <a:ext cx="30886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nepříliš šťastné manželství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2708920"/>
            <a:ext cx="4464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/>
            <a:r>
              <a:rPr lang="cs-CZ" sz="2000" dirty="0" smtClean="0"/>
              <a:t>- Petr III. si hrál s vojáčky a později dokonce propadl alkoholu</a:t>
            </a:r>
            <a:endParaRPr lang="cs-CZ" sz="2000" dirty="0"/>
          </a:p>
        </p:txBody>
      </p:sp>
      <p:pic>
        <p:nvPicPr>
          <p:cNvPr id="19460" name="Picture 4" descr="C:\Users\Zdenek\AppData\Local\Microsoft\Windows\Temporary Internet Files\Content.IE5\Q1H1UFPL\MC9003314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3501007"/>
            <a:ext cx="422934" cy="1247983"/>
          </a:xfrm>
          <a:prstGeom prst="rect">
            <a:avLst/>
          </a:prstGeom>
          <a:noFill/>
        </p:spPr>
      </p:pic>
      <p:pic>
        <p:nvPicPr>
          <p:cNvPr id="11" name="Picture 4" descr="C:\Users\Zdenek\AppData\Local\Microsoft\Windows\Temporary Internet Files\Content.IE5\Q1H1UFPL\MC9003314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3" y="3501007"/>
            <a:ext cx="422934" cy="1247983"/>
          </a:xfrm>
          <a:prstGeom prst="rect">
            <a:avLst/>
          </a:prstGeom>
          <a:noFill/>
        </p:spPr>
      </p:pic>
      <p:pic>
        <p:nvPicPr>
          <p:cNvPr id="12" name="Picture 4" descr="C:\Users\Zdenek\AppData\Local\Microsoft\Windows\Temporary Internet Files\Content.IE5\Q1H1UFPL\MC90033143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191775">
            <a:off x="1949552" y="3648313"/>
            <a:ext cx="422934" cy="1247983"/>
          </a:xfrm>
          <a:prstGeom prst="rect">
            <a:avLst/>
          </a:prstGeom>
          <a:noFill/>
        </p:spPr>
      </p:pic>
      <p:pic>
        <p:nvPicPr>
          <p:cNvPr id="19462" name="Picture 6" descr="C:\Users\Zdenek\AppData\Local\Microsoft\Windows\Temporary Internet Files\Content.IE5\Y0DBC8LZ\MC9001123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9832" y="3501008"/>
            <a:ext cx="576063" cy="1192788"/>
          </a:xfrm>
          <a:prstGeom prst="rect">
            <a:avLst/>
          </a:prstGeom>
          <a:noFill/>
        </p:spPr>
      </p:pic>
      <p:pic>
        <p:nvPicPr>
          <p:cNvPr id="15" name="Picture 6" descr="C:\Users\Zdenek\AppData\Local\Microsoft\Windows\Temporary Internet Files\Content.IE5\Y0DBC8LZ\MC9001123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491880" y="3501008"/>
            <a:ext cx="576063" cy="1192788"/>
          </a:xfrm>
          <a:prstGeom prst="rect">
            <a:avLst/>
          </a:prstGeom>
          <a:noFill/>
        </p:spPr>
      </p:pic>
      <p:pic>
        <p:nvPicPr>
          <p:cNvPr id="16" name="Picture 6" descr="C:\Users\Zdenek\AppData\Local\Microsoft\Windows\Temporary Internet Files\Content.IE5\Y0DBC8LZ\MC90011239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3501008"/>
            <a:ext cx="576063" cy="1192788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683568" y="5085184"/>
            <a:ext cx="43204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5250" indent="-95250"/>
            <a:r>
              <a:rPr lang="cs-CZ" sz="2000" dirty="0" smtClean="0"/>
              <a:t>- díky nechuti ke svému muži měla Kateřina mnoho milenců</a:t>
            </a:r>
            <a:endParaRPr lang="cs-CZ" sz="2000" dirty="0"/>
          </a:p>
        </p:txBody>
      </p:sp>
      <p:sp>
        <p:nvSpPr>
          <p:cNvPr id="18" name="Oválný popisek 17"/>
          <p:cNvSpPr/>
          <p:nvPr/>
        </p:nvSpPr>
        <p:spPr>
          <a:xfrm>
            <a:off x="4572000" y="1484784"/>
            <a:ext cx="2088232" cy="1512168"/>
          </a:xfrm>
          <a:prstGeom prst="wedgeEllipseCallout">
            <a:avLst>
              <a:gd name="adj1" fmla="val 69140"/>
              <a:gd name="adj2" fmla="val 18276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tx1"/>
                </a:solidFill>
              </a:rPr>
              <a:t>Nevím, kde má žena ta těhotenství bere</a:t>
            </a:r>
            <a:endParaRPr lang="cs-CZ" sz="2000" i="1" dirty="0">
              <a:solidFill>
                <a:schemeClr val="tx1"/>
              </a:solidFill>
            </a:endParaRPr>
          </a:p>
        </p:txBody>
      </p:sp>
      <p:pic>
        <p:nvPicPr>
          <p:cNvPr id="19464" name="Picture 8" descr="C:\Users\Zdenek\AppData\Local\Microsoft\Windows\Temporary Internet Files\Content.IE5\Y0DBC8LZ\MC90021654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5373216"/>
            <a:ext cx="1273694" cy="10508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194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500"/>
                            </p:stCondLst>
                            <p:childTnLst>
                              <p:par>
                                <p:cTn id="46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94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00"/>
                            </p:stCondLst>
                            <p:childTnLst>
                              <p:par>
                                <p:cTn id="52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500"/>
                            </p:stCondLst>
                            <p:childTnLst>
                              <p:par>
                                <p:cTn id="58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94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9" grpId="0"/>
      <p:bldP spid="17" grpId="0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683568" y="692696"/>
            <a:ext cx="45053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byl dobrý panovník – mnoho </a:t>
            </a:r>
            <a:r>
              <a:rPr lang="cs-CZ" sz="2000" dirty="0" smtClean="0">
                <a:solidFill>
                  <a:srgbClr val="FF0000"/>
                </a:solidFill>
              </a:rPr>
              <a:t>reforem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83568" y="4581128"/>
            <a:ext cx="43924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/>
            <a:r>
              <a:rPr lang="cs-CZ" sz="2000" dirty="0" smtClean="0"/>
              <a:t>- odstraněn </a:t>
            </a:r>
            <a:r>
              <a:rPr lang="cs-CZ" sz="2000" dirty="0" smtClean="0">
                <a:solidFill>
                  <a:srgbClr val="FF0000"/>
                </a:solidFill>
              </a:rPr>
              <a:t>převratem</a:t>
            </a:r>
            <a:r>
              <a:rPr lang="cs-CZ" sz="2000" dirty="0" smtClean="0"/>
              <a:t> pod taktovkou Kateřiny II.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475656" y="1196752"/>
            <a:ext cx="22050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zrušení daně ze soli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331640" y="1628800"/>
            <a:ext cx="28922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zákaz mučení při výsleších</a:t>
            </a:r>
            <a:endParaRPr lang="cs-CZ" sz="20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331640" y="2060848"/>
            <a:ext cx="23337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náboženská svoboda</a:t>
            </a:r>
            <a:endParaRPr lang="cs-CZ" sz="20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03648" y="2492896"/>
            <a:ext cx="24401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svoboda pro šlechtice</a:t>
            </a:r>
            <a:endParaRPr lang="cs-CZ" sz="20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83568" y="3789040"/>
            <a:ext cx="169796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vzor = Prusko</a:t>
            </a:r>
            <a:endParaRPr lang="cs-CZ" sz="20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131840" y="3789040"/>
            <a:ext cx="13805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odpor Rusů</a:t>
            </a:r>
            <a:endParaRPr lang="cs-CZ" sz="20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55576" y="5589240"/>
            <a:ext cx="439889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zemřel ve vězení po hádce se strážnými</a:t>
            </a:r>
            <a:endParaRPr lang="cs-CZ" sz="2000" dirty="0"/>
          </a:p>
        </p:txBody>
      </p:sp>
      <p:sp>
        <p:nvSpPr>
          <p:cNvPr id="29" name="Šipka doprava 28"/>
          <p:cNvSpPr/>
          <p:nvPr/>
        </p:nvSpPr>
        <p:spPr>
          <a:xfrm>
            <a:off x="2411760" y="3861048"/>
            <a:ext cx="648072" cy="288032"/>
          </a:xfrm>
          <a:prstGeom prst="right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043608" y="2924944"/>
            <a:ext cx="326506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plánované zrušení nevolnictví</a:t>
            </a:r>
            <a:endParaRPr lang="cs-CZ" sz="2000" dirty="0"/>
          </a:p>
        </p:txBody>
      </p:sp>
      <p:pic>
        <p:nvPicPr>
          <p:cNvPr id="31" name="Picture 2" descr="Soubor:Coronation portrait of Peter III of Russia -1761.JPG"/>
          <p:cNvPicPr>
            <a:picLocks noChangeAspect="1" noChangeArrowheads="1"/>
          </p:cNvPicPr>
          <p:nvPr/>
        </p:nvPicPr>
        <p:blipFill>
          <a:blip r:embed="rId2" cstate="print"/>
          <a:srcRect t="14148" r="3582" b="5724"/>
          <a:stretch>
            <a:fillRect/>
          </a:stretch>
        </p:blipFill>
        <p:spPr bwMode="auto">
          <a:xfrm>
            <a:off x="5220072" y="1484784"/>
            <a:ext cx="3718127" cy="403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 animBg="1"/>
      <p:bldP spid="3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17556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Reformy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96752"/>
            <a:ext cx="412414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Kateřina se označovala za </a:t>
            </a:r>
            <a:r>
              <a:rPr lang="cs-CZ" sz="2000" dirty="0" smtClean="0">
                <a:solidFill>
                  <a:srgbClr val="FF0000"/>
                </a:solidFill>
              </a:rPr>
              <a:t>osvícenou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  panovnici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708920"/>
            <a:ext cx="42552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dopisovala si s největšími evropskými </a:t>
            </a:r>
          </a:p>
          <a:p>
            <a:r>
              <a:rPr lang="cs-CZ" sz="2000" dirty="0" smtClean="0"/>
              <a:t>   filosofy doby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3501008"/>
            <a:ext cx="4464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5250" indent="-95250"/>
            <a:r>
              <a:rPr lang="cs-CZ" sz="2000" dirty="0" smtClean="0"/>
              <a:t>- ve skutečnosti však většina reforem zůstala jen na papíře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 rot="314826">
            <a:off x="2570175" y="4737317"/>
            <a:ext cx="185935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tuhé nevolnictví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 rot="21315852">
            <a:off x="1344422" y="5390846"/>
            <a:ext cx="21879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97% negramotných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 rot="20851861">
            <a:off x="784345" y="4708448"/>
            <a:ext cx="12230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zaostalost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5536" y="6093296"/>
            <a:ext cx="27911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žádné významné změny</a:t>
            </a:r>
            <a:endParaRPr lang="cs-CZ" sz="2000" dirty="0"/>
          </a:p>
        </p:txBody>
      </p:sp>
      <p:pic>
        <p:nvPicPr>
          <p:cNvPr id="10" name="Picture 2" descr="File:Rokotov Portrait Catherine II.jpg"/>
          <p:cNvPicPr>
            <a:picLocks noChangeAspect="1" noChangeArrowheads="1"/>
          </p:cNvPicPr>
          <p:nvPr/>
        </p:nvPicPr>
        <p:blipFill>
          <a:blip r:embed="rId2" cstate="print"/>
          <a:srcRect l="4726" t="19444" r="16295"/>
          <a:stretch>
            <a:fillRect/>
          </a:stretch>
        </p:blipFill>
        <p:spPr bwMode="auto">
          <a:xfrm>
            <a:off x="4860032" y="908720"/>
            <a:ext cx="3983629" cy="4608512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115616" y="1988840"/>
            <a:ext cx="18589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Co to znamená?</a:t>
            </a:r>
            <a:endParaRPr lang="cs-CZ" sz="20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00"/>
                            </p:stCondLst>
                            <p:childTnLst>
                              <p:par>
                                <p:cTn id="32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41148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Potěmkinovy vesnice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2924944"/>
            <a:ext cx="46805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5250" indent="-95250">
              <a:tabLst>
                <a:tab pos="177800" algn="l"/>
              </a:tabLst>
            </a:pPr>
            <a:r>
              <a:rPr lang="cs-CZ" sz="2000" dirty="0" smtClean="0"/>
              <a:t>- snaha ukázat pokrok a dobrou životní úroveň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1340768"/>
            <a:ext cx="42435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i="1" dirty="0" smtClean="0"/>
              <a:t>Znáte tento termín? Pro co se používá?</a:t>
            </a:r>
            <a:endParaRPr lang="cs-CZ" sz="2000" i="1" dirty="0"/>
          </a:p>
        </p:txBody>
      </p:sp>
      <p:sp>
        <p:nvSpPr>
          <p:cNvPr id="8" name="TextovéPole 7"/>
          <p:cNvSpPr txBox="1"/>
          <p:nvPr/>
        </p:nvSpPr>
        <p:spPr>
          <a:xfrm rot="21420502">
            <a:off x="5373525" y="4691301"/>
            <a:ext cx="14730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oprava silnic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 rot="21026562">
            <a:off x="4355976" y="3861048"/>
            <a:ext cx="25242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paláce na přenocování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 rot="411906">
            <a:off x="6804248" y="4365104"/>
            <a:ext cx="15065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oprava fasád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995936" y="5301208"/>
            <a:ext cx="35243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díky omezeným prostředkům…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300192" y="6021288"/>
            <a:ext cx="259769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… malování kulis vesnic</a:t>
            </a:r>
            <a:endParaRPr lang="cs-CZ" sz="2000" dirty="0"/>
          </a:p>
        </p:txBody>
      </p:sp>
      <p:pic>
        <p:nvPicPr>
          <p:cNvPr id="21510" name="Picture 6" descr="File:Grigorij Potiomkin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772816"/>
            <a:ext cx="3453859" cy="4392488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4139952" y="1916832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95250" indent="-95250"/>
            <a:r>
              <a:rPr lang="cs-CZ" sz="2000" dirty="0" smtClean="0"/>
              <a:t>- úředník zodpovědný za rozvoj nově připojených oblastí (Krym)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07704" y="6165304"/>
            <a:ext cx="200728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solidFill>
                  <a:srgbClr val="FF0000"/>
                </a:solidFill>
              </a:rPr>
              <a:t>Grigorij</a:t>
            </a:r>
            <a:r>
              <a:rPr lang="cs-CZ" sz="2000" dirty="0" smtClean="0">
                <a:solidFill>
                  <a:srgbClr val="FF0000"/>
                </a:solidFill>
              </a:rPr>
              <a:t> Potěmkin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15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500"/>
                            </p:stCondLst>
                            <p:childTnLst>
                              <p:par>
                                <p:cTn id="43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  <p:bldP spid="10" grpId="0"/>
      <p:bldP spid="11" grpId="0"/>
      <p:bldP spid="12" grpId="0"/>
      <p:bldP spid="16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496944" cy="5324535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</p:spPr>
        <p:txBody>
          <a:bodyPr wrap="square">
            <a:spAutoFit/>
          </a:bodyPr>
          <a:lstStyle/>
          <a:p>
            <a:pPr indent="177800"/>
            <a:r>
              <a:rPr lang="cs-CZ" sz="2000" i="1" dirty="0" smtClean="0"/>
              <a:t>Aby vytvořil iluzi skvělého rozmachu nedávno k Rusku připojených oblastí, pozval Potěmkin z Petrohradu na čtyřicet malířů, zběhlých v perspektivní malbě. Ti pak podél Dněpru, po němž pluli koráby s carskou suitou, namalovali kulisy vesnic, kolem nichž se pásl dobytek, svátečně oblečení venkované mávali a zpívali písně.</a:t>
            </a:r>
          </a:p>
          <a:p>
            <a:pPr indent="177800"/>
            <a:r>
              <a:rPr lang="cs-CZ" sz="2000" i="1" dirty="0" smtClean="0"/>
              <a:t>Z dálky nebylo vidět, že dobytek sotva stojí na nohou, neboť carevně ukazovali pětkrát či šestkrát totéž stádo, které v noci hnali vždy na nové místo. Podobně bylo vidět i několik pluků, které se pro větší efekt přesunovaly a defilovaly tak před panovnicí několikrát. Po cestách jely vozy naložené pytli s obilím (ve skutečnosti se však jednalo o písek), před dekoracemi vesnic stáli jako vesničané opět převlečení vojáci Potěmkinových pluků.</a:t>
            </a:r>
          </a:p>
          <a:p>
            <a:pPr indent="177800"/>
            <a:r>
              <a:rPr lang="cs-CZ" sz="2000" i="1" dirty="0" smtClean="0"/>
              <a:t>Ve vsích nebo městech, kudy průvod přímo projížděl, byly „pravé“ jen hlavní ulice, v průčelí bočních ulic stály opět jen kulisy. Ve vesnických chalupách se pak carevna a její doprovod nestačily divit tomu, že na stole vždy stála pečená husa. Byla to opět jedna a táž pečeně dle potřeby přenášená přes zadní dvorky. Při námořní přehlídce v Sevastopolu obstály jen první řady válečných lodí, v posledních řadách byly již jen lodě obchodní „upravené“ na bitevní koráby…</a:t>
            </a:r>
            <a:endParaRPr lang="cs-CZ" sz="2000" i="1" dirty="0"/>
          </a:p>
        </p:txBody>
      </p:sp>
      <p:pic>
        <p:nvPicPr>
          <p:cNvPr id="9" name="Picture 3" descr="C:\Users\Zdenek\AppData\Local\Microsoft\Windows\Temporary Internet Files\Content.IE5\RMYIVI9F\MM900283926[1].gif"/>
          <p:cNvPicPr>
            <a:picLocks noChangeAspect="1" noChangeArrowheads="1" noCrop="1"/>
          </p:cNvPicPr>
          <p:nvPr/>
        </p:nvPicPr>
        <p:blipFill>
          <a:blip r:embed="rId3" cstate="print">
            <a:lum bright="-100000"/>
          </a:blip>
          <a:srcRect/>
          <a:stretch>
            <a:fillRect/>
          </a:stretch>
        </p:blipFill>
        <p:spPr bwMode="auto">
          <a:xfrm>
            <a:off x="3131840" y="5705872"/>
            <a:ext cx="969708" cy="1152128"/>
          </a:xfrm>
          <a:prstGeom prst="rect">
            <a:avLst/>
          </a:prstGeom>
          <a:noFill/>
        </p:spPr>
      </p:pic>
      <p:pic>
        <p:nvPicPr>
          <p:cNvPr id="20485" name="Picture 5" descr="C:\Users\Zdenek\AppData\Local\Microsoft\Windows\Temporary Internet Files\Content.IE5\Q1H1UFPL\MC90015592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5805264"/>
            <a:ext cx="864096" cy="668537"/>
          </a:xfrm>
          <a:prstGeom prst="rect">
            <a:avLst/>
          </a:prstGeom>
          <a:noFill/>
        </p:spPr>
      </p:pic>
      <p:pic>
        <p:nvPicPr>
          <p:cNvPr id="12" name="Picture 3" descr="C:\Users\Zdenek\AppData\Local\Microsoft\Windows\Temporary Internet Files\Content.IE5\RMYIVI9F\MM900283926[1].gif"/>
          <p:cNvPicPr>
            <a:picLocks noChangeAspect="1" noChangeArrowheads="1" noCrop="1"/>
          </p:cNvPicPr>
          <p:nvPr/>
        </p:nvPicPr>
        <p:blipFill>
          <a:blip r:embed="rId3" cstate="print">
            <a:lum bright="-100000"/>
          </a:blip>
          <a:srcRect/>
          <a:stretch>
            <a:fillRect/>
          </a:stretch>
        </p:blipFill>
        <p:spPr bwMode="auto">
          <a:xfrm>
            <a:off x="1043608" y="5733256"/>
            <a:ext cx="750329" cy="891480"/>
          </a:xfrm>
          <a:prstGeom prst="rect">
            <a:avLst/>
          </a:prstGeom>
          <a:noFill/>
        </p:spPr>
      </p:pic>
      <p:pic>
        <p:nvPicPr>
          <p:cNvPr id="13" name="Picture 3" descr="C:\Users\Zdenek\AppData\Local\Microsoft\Windows\Temporary Internet Files\Content.IE5\RMYIVI9F\MM900283926[1].gif"/>
          <p:cNvPicPr>
            <a:picLocks noChangeAspect="1" noChangeArrowheads="1" noCrop="1"/>
          </p:cNvPicPr>
          <p:nvPr/>
        </p:nvPicPr>
        <p:blipFill>
          <a:blip r:embed="rId3" cstate="print">
            <a:lum bright="-100000"/>
          </a:blip>
          <a:srcRect/>
          <a:stretch>
            <a:fillRect/>
          </a:stretch>
        </p:blipFill>
        <p:spPr bwMode="auto">
          <a:xfrm>
            <a:off x="3563888" y="5805264"/>
            <a:ext cx="666674" cy="792088"/>
          </a:xfrm>
          <a:prstGeom prst="rect">
            <a:avLst/>
          </a:prstGeom>
          <a:noFill/>
        </p:spPr>
      </p:pic>
      <p:pic>
        <p:nvPicPr>
          <p:cNvPr id="20486" name="Picture 6" descr="C:\Users\Zdenek\AppData\Local\Microsoft\Windows\Temporary Internet Files\Content.IE5\RMYIVI9F\MC9001558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051720" y="5805264"/>
            <a:ext cx="736607" cy="432048"/>
          </a:xfrm>
          <a:prstGeom prst="rect">
            <a:avLst/>
          </a:prstGeom>
          <a:noFill/>
        </p:spPr>
      </p:pic>
      <p:pic>
        <p:nvPicPr>
          <p:cNvPr id="20487" name="Picture 7" descr="C:\Users\Zdenek\AppData\Local\Microsoft\Windows\Temporary Internet Files\Content.IE5\L27VVAY0\MM900283930[1].gif"/>
          <p:cNvPicPr>
            <a:picLocks noChangeAspect="1" noChangeArrowheads="1" noCrop="1"/>
          </p:cNvPicPr>
          <p:nvPr/>
        </p:nvPicPr>
        <p:blipFill>
          <a:blip r:embed="rId6" cstate="print">
            <a:duotone>
              <a:prstClr val="black"/>
              <a:srgbClr val="D9C3A5">
                <a:tint val="50000"/>
                <a:satMod val="180000"/>
              </a:srgbClr>
            </a:duotone>
          </a:blip>
          <a:srcRect/>
          <a:stretch>
            <a:fillRect/>
          </a:stretch>
        </p:blipFill>
        <p:spPr bwMode="auto">
          <a:xfrm>
            <a:off x="7380312" y="5877272"/>
            <a:ext cx="1144928" cy="720080"/>
          </a:xfrm>
          <a:prstGeom prst="rect">
            <a:avLst/>
          </a:prstGeom>
          <a:noFill/>
        </p:spPr>
      </p:pic>
      <p:pic>
        <p:nvPicPr>
          <p:cNvPr id="20488" name="Picture 8" descr="C:\Users\Zdenek\AppData\Local\Microsoft\Windows\Temporary Internet Files\Content.IE5\Y0DBC8LZ\MC90032966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228184" y="6093296"/>
            <a:ext cx="749537" cy="576064"/>
          </a:xfrm>
          <a:prstGeom prst="rect">
            <a:avLst/>
          </a:prstGeom>
          <a:noFill/>
        </p:spPr>
      </p:pic>
      <p:pic>
        <p:nvPicPr>
          <p:cNvPr id="20490" name="Picture 10" descr="C:\Users\Zdenek\AppData\Local\Microsoft\Windows\Temporary Internet Files\Content.IE5\Q1H1UFPL\MC900329499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83968" y="5733256"/>
            <a:ext cx="945306" cy="934450"/>
          </a:xfrm>
          <a:prstGeom prst="rect">
            <a:avLst/>
          </a:prstGeom>
          <a:noFill/>
        </p:spPr>
      </p:pic>
      <p:pic>
        <p:nvPicPr>
          <p:cNvPr id="20" name="Picture 8" descr="C:\Users\Zdenek\AppData\Local\Microsoft\Windows\Temporary Internet Files\Content.IE5\Y0DBC8LZ\MC90032966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5877272"/>
            <a:ext cx="749537" cy="576064"/>
          </a:xfrm>
          <a:prstGeom prst="rect">
            <a:avLst/>
          </a:prstGeom>
          <a:noFill/>
        </p:spPr>
      </p:pic>
      <p:pic>
        <p:nvPicPr>
          <p:cNvPr id="21" name="Picture 8" descr="C:\Users\Zdenek\AppData\Local\Microsoft\Windows\Temporary Internet Files\Content.IE5\Y0DBC8LZ\MC90032966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84168" y="5733256"/>
            <a:ext cx="655845" cy="504056"/>
          </a:xfrm>
          <a:prstGeom prst="rect">
            <a:avLst/>
          </a:prstGeom>
          <a:noFill/>
        </p:spPr>
      </p:pic>
      <p:pic>
        <p:nvPicPr>
          <p:cNvPr id="22" name="Picture 8" descr="C:\Users\Zdenek\AppData\Local\Microsoft\Windows\Temporary Internet Files\Content.IE5\Y0DBC8LZ\MC900329668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>
            <a:off x="539552" y="6021288"/>
            <a:ext cx="654111" cy="576064"/>
          </a:xfrm>
          <a:prstGeom prst="rect">
            <a:avLst/>
          </a:prstGeom>
          <a:noFill/>
        </p:spPr>
      </p:pic>
      <p:pic>
        <p:nvPicPr>
          <p:cNvPr id="23" name="Picture 6" descr="C:\Users\Zdenek\AppData\Local\Microsoft\Windows\Temporary Internet Files\Content.IE5\RMYIVI9F\MC9001558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6093296"/>
            <a:ext cx="969415" cy="56859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980728"/>
            <a:ext cx="8784976" cy="4708981"/>
          </a:xfrm>
          <a:prstGeom prst="rect">
            <a:avLst/>
          </a:prstGeom>
          <a:solidFill>
            <a:schemeClr val="bg1"/>
          </a:solidFill>
          <a:ln>
            <a:solidFill>
              <a:schemeClr val="tx1">
                <a:lumMod val="75000"/>
                <a:lumOff val="2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000" b="1" dirty="0" smtClean="0"/>
          </a:p>
          <a:p>
            <a:r>
              <a:rPr lang="cs-CZ" sz="2000" u="sng" dirty="0" smtClean="0"/>
              <a:t>Kateřina II.</a:t>
            </a:r>
          </a:p>
          <a:p>
            <a:endParaRPr lang="cs-CZ" sz="2000" dirty="0" smtClean="0"/>
          </a:p>
          <a:p>
            <a:r>
              <a:rPr lang="cs-CZ" sz="2000" dirty="0" smtClean="0"/>
              <a:t>- původem z Německa</a:t>
            </a:r>
          </a:p>
          <a:p>
            <a:r>
              <a:rPr lang="cs-CZ" sz="2000" dirty="0" smtClean="0"/>
              <a:t>- manželka pro cara </a:t>
            </a:r>
            <a:r>
              <a:rPr lang="cs-CZ" sz="2000" u="sng" dirty="0" smtClean="0"/>
              <a:t>Petra III. </a:t>
            </a:r>
          </a:p>
          <a:p>
            <a:r>
              <a:rPr lang="cs-CZ" sz="2000" dirty="0" smtClean="0"/>
              <a:t>- nešťastné manželství (nerozumí si, Petr je infantilní)</a:t>
            </a:r>
          </a:p>
          <a:p>
            <a:pPr marL="177800" indent="-177800"/>
            <a:r>
              <a:rPr lang="cs-CZ" sz="2000" dirty="0" smtClean="0"/>
              <a:t>- Petr III. – mnoho reforem (</a:t>
            </a:r>
            <a:r>
              <a:rPr lang="cs-CZ" sz="2000" dirty="0" err="1" smtClean="0"/>
              <a:t>náb</a:t>
            </a:r>
            <a:r>
              <a:rPr lang="cs-CZ" sz="2000" dirty="0" smtClean="0"/>
              <a:t>. svoboda, plánuje zrušení nevolnictví) – vzor = Prusko – odpor Rusů</a:t>
            </a:r>
          </a:p>
          <a:p>
            <a:pPr marL="177800" indent="-177800"/>
            <a:r>
              <a:rPr lang="cs-CZ" sz="2000" dirty="0" smtClean="0"/>
              <a:t>- převrat pod vedením Kateřiny – Petr uvězněn (později smrt) a Kateřina vládne sama</a:t>
            </a:r>
          </a:p>
          <a:p>
            <a:r>
              <a:rPr lang="cs-CZ" sz="2000" dirty="0" smtClean="0"/>
              <a:t>- vnímala se jako reformátorka, ale většina reforem neuskutečněna </a:t>
            </a:r>
          </a:p>
          <a:p>
            <a:r>
              <a:rPr lang="cs-CZ" sz="2000" dirty="0" smtClean="0"/>
              <a:t>- Potěmkinovy vesnice – na inspekční cestě po Krymu iluze bohatství kraje (kulisy)</a:t>
            </a:r>
          </a:p>
          <a:p>
            <a:pPr marL="2333625" indent="-177800">
              <a:buFontTx/>
              <a:buChar char="-"/>
            </a:pPr>
            <a:r>
              <a:rPr lang="cs-CZ" sz="2000" dirty="0" smtClean="0"/>
              <a:t>dnes – označení něčeho, co vypadá na první pohled dobře, ale ve skutečnosti tomu tak není</a:t>
            </a:r>
          </a:p>
          <a:p>
            <a:pPr marL="2333625" indent="-177800">
              <a:buFontTx/>
              <a:buChar char="-"/>
            </a:pPr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33495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Co si pamatuješ?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71600" y="1556792"/>
            <a:ext cx="36917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Odkud pocházela Kateřina Veliká?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348880"/>
            <a:ext cx="34124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Proč neměla ráda svého muže?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2996952"/>
            <a:ext cx="56287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Čím si Petr III. proti sobě popudil ruskou společnost?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3717032"/>
            <a:ext cx="79825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Můžeme o Kateřině Veliké prohlásit, že byla skutečně osvícenou panovnicí?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4437112"/>
            <a:ext cx="55747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Kdo měl na starosti správu nově připojených území?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5157192"/>
            <a:ext cx="71970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Co označuje termín „Potěmkinova vesnice“? Dokážeš uvést příklad?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849694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b="1" dirty="0" smtClean="0"/>
              <a:t>Metodika materiálu:</a:t>
            </a:r>
          </a:p>
          <a:p>
            <a:pPr marL="95250" indent="-95250">
              <a:buFontTx/>
              <a:buChar char="-"/>
            </a:pPr>
            <a:r>
              <a:rPr lang="cs-CZ" sz="1200" dirty="0" smtClean="0"/>
              <a:t>výkladová prezentace se závěrečným shrnutím, které lze využít jako zápis pro žáky a opakováním, které lze využít jako nástroj klasifikace žáků</a:t>
            </a:r>
          </a:p>
          <a:p>
            <a:pPr marL="95250" indent="-95250">
              <a:buFontTx/>
              <a:buChar char="-"/>
            </a:pPr>
            <a:endParaRPr lang="cs-CZ" sz="1200" b="1" dirty="0" smtClean="0"/>
          </a:p>
          <a:p>
            <a:r>
              <a:rPr lang="cs-CZ" sz="1200" b="1" dirty="0" smtClean="0"/>
              <a:t>Zdroje:</a:t>
            </a:r>
          </a:p>
          <a:p>
            <a:r>
              <a:rPr lang="cs-CZ" sz="1200" dirty="0" smtClean="0"/>
              <a:t>KOEHNE, </a:t>
            </a:r>
            <a:r>
              <a:rPr lang="cs-CZ" sz="1200" dirty="0" err="1" smtClean="0"/>
              <a:t>Bernhard</a:t>
            </a:r>
            <a:r>
              <a:rPr lang="cs-CZ" sz="1200" dirty="0" smtClean="0"/>
              <a:t> Karl </a:t>
            </a:r>
            <a:r>
              <a:rPr lang="cs-CZ" sz="1200" dirty="0" err="1" smtClean="0"/>
              <a:t>Von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Lesser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Coat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of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Arms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of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Russian</a:t>
            </a:r>
            <a:r>
              <a:rPr lang="cs-CZ" sz="1200" i="1" dirty="0" smtClean="0"/>
              <a:t> Empire.</a:t>
            </a:r>
            <a:r>
              <a:rPr lang="cs-CZ" sz="1200" i="1" dirty="0" err="1" smtClean="0"/>
              <a:t>svg</a:t>
            </a:r>
            <a:r>
              <a:rPr lang="cs-CZ" sz="1200" dirty="0" smtClean="0"/>
              <a:t> [online]. [cit. 9.10.2012]. Dostupný na WWW: &lt;http://upload.wikimedia.org/wikipedia/commons/a/ae/Lesser_Coat_of_Arms_of_Russian_Empire.svg&gt;.</a:t>
            </a:r>
          </a:p>
          <a:p>
            <a:r>
              <a:rPr lang="cs-CZ" sz="1200" dirty="0" smtClean="0"/>
              <a:t>DELAROCHE, Paul. </a:t>
            </a:r>
            <a:r>
              <a:rPr lang="cs-CZ" sz="1200" i="1" dirty="0" smtClean="0"/>
              <a:t>Peter der-Grosse 1838.jpg</a:t>
            </a:r>
            <a:r>
              <a:rPr lang="cs-CZ" sz="1200" dirty="0" smtClean="0"/>
              <a:t> [online]. [cit. 9.10.2012]. Dostupný na WWW: &lt;http://upload.wikimedia.org/wikipedia/commons/7/72/Peter_der-Grosse_1838.jpg&gt;.</a:t>
            </a:r>
          </a:p>
          <a:p>
            <a:r>
              <a:rPr lang="cs-CZ" sz="1200" dirty="0" smtClean="0"/>
              <a:t>NEZNÁMÝ. </a:t>
            </a:r>
            <a:r>
              <a:rPr lang="cs-CZ" sz="1200" i="1" dirty="0" err="1" smtClean="0"/>
              <a:t>Russian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grenadier</a:t>
            </a:r>
            <a:r>
              <a:rPr lang="cs-CZ" sz="1200" i="1" dirty="0" smtClean="0"/>
              <a:t> in 1732.PNG</a:t>
            </a:r>
            <a:r>
              <a:rPr lang="cs-CZ" sz="1200" dirty="0" smtClean="0"/>
              <a:t> [online]. [cit. 10.10.2012]. Dostupný na WWW: &lt;http://upload.wikimedia.org/wikipedia/commons/b/b9/Russian_grenadier_in_1732.PNG&gt;.</a:t>
            </a:r>
          </a:p>
          <a:p>
            <a:r>
              <a:rPr lang="cs-CZ" sz="1200" dirty="0" smtClean="0"/>
              <a:t>BOYER, </a:t>
            </a:r>
            <a:r>
              <a:rPr lang="cs-CZ" sz="1200" dirty="0" err="1" smtClean="0"/>
              <a:t>Jennifer</a:t>
            </a:r>
            <a:r>
              <a:rPr lang="cs-CZ" sz="1200" dirty="0" smtClean="0"/>
              <a:t>. </a:t>
            </a:r>
            <a:r>
              <a:rPr lang="cs-CZ" sz="1200" i="1" dirty="0" smtClean="0"/>
              <a:t>Winter </a:t>
            </a:r>
            <a:r>
              <a:rPr lang="cs-CZ" sz="1200" i="1" dirty="0" err="1" smtClean="0"/>
              <a:t>Palace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and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Hermitage.jpg</a:t>
            </a:r>
            <a:r>
              <a:rPr lang="cs-CZ" sz="1200" dirty="0" smtClean="0"/>
              <a:t> [online]. [cit. 10.10.2012]. Dostupný na WWW: &lt;http://upload.wikimedia.org/wikipedia/commons/f/f2/Winter_Palace_and_Hermitage.jpg&gt;.</a:t>
            </a:r>
          </a:p>
          <a:p>
            <a:r>
              <a:rPr lang="cs-CZ" sz="1200" dirty="0" smtClean="0"/>
              <a:t>ARGUNOV, Ivan. </a:t>
            </a:r>
            <a:r>
              <a:rPr lang="cs-CZ" sz="1200" i="1" dirty="0" err="1" smtClean="0"/>
              <a:t>Argunov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Ekaterina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Alekseevna.jpg</a:t>
            </a:r>
            <a:r>
              <a:rPr lang="cs-CZ" sz="1200" dirty="0" smtClean="0"/>
              <a:t> [online]. [cit. 25.10.2012]. Dostupný na WWW: &lt;http://upload.wikimedia.org/wikipedia/commons/3/3f/Argunov_Ekaterina_Alekseevna.jpg&gt;.</a:t>
            </a:r>
          </a:p>
          <a:p>
            <a:r>
              <a:rPr lang="cs-CZ" sz="1200" dirty="0" smtClean="0"/>
              <a:t>PFANDZELT, </a:t>
            </a:r>
            <a:r>
              <a:rPr lang="cs-CZ" sz="1200" dirty="0" err="1" smtClean="0"/>
              <a:t>Lucas</a:t>
            </a:r>
            <a:r>
              <a:rPr lang="cs-CZ" sz="1200" dirty="0" smtClean="0"/>
              <a:t> </a:t>
            </a:r>
            <a:r>
              <a:rPr lang="cs-CZ" sz="1200" dirty="0" err="1" smtClean="0"/>
              <a:t>Conrad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Coronation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portrait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of</a:t>
            </a:r>
            <a:r>
              <a:rPr lang="cs-CZ" sz="1200" i="1" dirty="0" smtClean="0"/>
              <a:t> Peter III </a:t>
            </a:r>
            <a:r>
              <a:rPr lang="cs-CZ" sz="1200" i="1" dirty="0" err="1" smtClean="0"/>
              <a:t>of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Russia</a:t>
            </a:r>
            <a:r>
              <a:rPr lang="cs-CZ" sz="1200" i="1" dirty="0" smtClean="0"/>
              <a:t> -1761.JPG</a:t>
            </a:r>
            <a:r>
              <a:rPr lang="cs-CZ" sz="1200" dirty="0" smtClean="0"/>
              <a:t> [online]. [cit. 25.10.2012]. Dostupný na WWW: &lt;http://upload.wikimedia.org/wikipedia/commons/0/08/Coronation_portrait_of_Peter_III_of_Russia_-1761.JPG&gt;.</a:t>
            </a:r>
          </a:p>
          <a:p>
            <a:r>
              <a:rPr lang="az-Cyrl-AZ" sz="1200" dirty="0" smtClean="0"/>
              <a:t>РОКОТОВ, Ф. С.. </a:t>
            </a:r>
            <a:r>
              <a:rPr lang="cs-CZ" sz="1200" i="1" dirty="0" err="1" smtClean="0"/>
              <a:t>Rokotov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Portrait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Catherine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II.jpg</a:t>
            </a:r>
            <a:r>
              <a:rPr lang="cs-CZ" sz="1200" dirty="0" smtClean="0"/>
              <a:t> [online]. [cit. 25.10.2012]. Dostupný na WWW: &lt;http://upload.wikimedia.org/wikipedia/commons/c/cd/Rokotov_Portrait_Catherine_II.jpg&gt;.</a:t>
            </a:r>
          </a:p>
          <a:p>
            <a:r>
              <a:rPr lang="cs-CZ" sz="1200" dirty="0" smtClean="0"/>
              <a:t>LAMPI, </a:t>
            </a:r>
            <a:r>
              <a:rPr lang="cs-CZ" sz="1200" dirty="0" err="1" smtClean="0"/>
              <a:t>Johann</a:t>
            </a:r>
            <a:r>
              <a:rPr lang="cs-CZ" sz="1200" dirty="0" smtClean="0"/>
              <a:t>-</a:t>
            </a:r>
            <a:r>
              <a:rPr lang="cs-CZ" sz="1200" dirty="0" err="1" smtClean="0"/>
              <a:t>Baptist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Grigorij</a:t>
            </a:r>
            <a:r>
              <a:rPr lang="cs-CZ" sz="1200" i="1" dirty="0" smtClean="0"/>
              <a:t> </a:t>
            </a:r>
            <a:r>
              <a:rPr lang="cs-CZ" sz="1200" i="1" dirty="0" err="1" smtClean="0"/>
              <a:t>Potiomkin.jpeg</a:t>
            </a:r>
            <a:r>
              <a:rPr lang="cs-CZ" sz="1200" dirty="0" smtClean="0"/>
              <a:t> [online]. [cit. 25.10.2012]. Dostupný na WWW: &lt;http://upload.wikimedia.org/wikipedia/commons/6/68/Grigorij_Potiomkin.jpeg&gt;.</a:t>
            </a:r>
          </a:p>
          <a:p>
            <a:r>
              <a:rPr lang="cs-CZ" sz="1200" i="1" dirty="0" err="1" smtClean="0"/>
              <a:t>Wikipedie</a:t>
            </a:r>
            <a:r>
              <a:rPr lang="cs-CZ" sz="1200" i="1" dirty="0" smtClean="0"/>
              <a:t>: Otevřená encyklopedie: Potěmkinova vesnice</a:t>
            </a:r>
            <a:r>
              <a:rPr lang="cs-CZ" sz="1200" dirty="0" smtClean="0"/>
              <a:t> [online]. c2012 [citováno 25. 10. 2012]. Dostupný z WWW:                                  &lt;http://cs.wikipedia.org/w/index.php?title=Pot%C4%9Bmkinova_vesnice&amp;oldid=8805822 &gt;.</a:t>
            </a:r>
          </a:p>
          <a:p>
            <a:endParaRPr lang="cs-CZ" sz="1200" dirty="0" smtClean="0"/>
          </a:p>
          <a:p>
            <a:r>
              <a:rPr lang="cs-CZ" sz="1200" dirty="0" smtClean="0"/>
              <a:t>Ostatní obrázky jsou součástí knihoven Microsoft Office 2007</a:t>
            </a:r>
          </a:p>
          <a:p>
            <a:endParaRPr lang="cs-CZ" sz="1200" dirty="0" smtClean="0"/>
          </a:p>
          <a:p>
            <a:endParaRPr lang="cs-CZ" sz="1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368</TotalTime>
  <Words>879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Janov nad Nisou - Zá</dc:creator>
  <cp:lastModifiedBy>Zdenek</cp:lastModifiedBy>
  <cp:revision>44</cp:revision>
  <dcterms:created xsi:type="dcterms:W3CDTF">2012-10-09T13:04:48Z</dcterms:created>
  <dcterms:modified xsi:type="dcterms:W3CDTF">2013-05-13T16:37:23Z</dcterms:modified>
</cp:coreProperties>
</file>