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4343BD-92D3-4823-9D72-BDC2B20A066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88640"/>
            <a:ext cx="5781675" cy="1447800"/>
          </a:xfrm>
          <a:prstGeom prst="rect">
            <a:avLst/>
          </a:prstGeom>
          <a:noFill/>
        </p:spPr>
      </p:pic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683568" y="2348880"/>
            <a:ext cx="7776864" cy="4032448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Wingdings 2"/>
              <a:buChar char=""/>
              <a:defRPr/>
            </a:pPr>
            <a:r>
              <a:rPr lang="cs-CZ" sz="1600" dirty="0"/>
              <a:t>Tato práce je šířena pod licencí CC BY-SA 3.0. Odkazy a citace jsou platné k datu vytvoření této práce</a:t>
            </a:r>
            <a:r>
              <a:rPr lang="cs-CZ" sz="1600" dirty="0" smtClean="0"/>
              <a:t>.</a:t>
            </a:r>
          </a:p>
          <a:p>
            <a:pPr marL="342900" indent="-342900">
              <a:buFont typeface="Wingdings 2"/>
              <a:buChar char=""/>
              <a:defRPr/>
            </a:pPr>
            <a:endParaRPr lang="cs-CZ" sz="1600" dirty="0"/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výukového materiálu: </a:t>
            </a:r>
            <a:r>
              <a:rPr lang="cs-CZ" sz="1700" b="1" dirty="0" smtClean="0">
                <a:solidFill>
                  <a:schemeClr val="tx1"/>
                </a:solidFill>
              </a:rPr>
              <a:t>Vypravování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Vytvořeno: 4. 4. 2013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Ročník: šestý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obor: Český jazyk a literatura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Tematický okruh: Jazyková výchova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Téma: Vypravování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Pomůcky: notebook, </a:t>
            </a:r>
            <a:r>
              <a:rPr lang="cs-CZ" sz="1700" dirty="0" err="1" smtClean="0">
                <a:solidFill>
                  <a:schemeClr val="tx1"/>
                </a:solidFill>
              </a:rPr>
              <a:t>dataprojektor</a:t>
            </a:r>
            <a:endParaRPr lang="cs-CZ" sz="1700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Práce podává základní poučení o slohovém útvaru vypravování, o základních zásadách při jeho tvoření a o využívání vhodných jazykových prostředků. K tomu jsou zaměřena i cvičení.</a:t>
            </a:r>
          </a:p>
          <a:p>
            <a:pPr marL="34290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800" b="1" dirty="0" smtClean="0">
                <a:solidFill>
                  <a:schemeClr val="tx1"/>
                </a:solidFill>
              </a:rPr>
              <a:t>Práce je vlastní originální tvorbou autora. </a:t>
            </a:r>
            <a:endParaRPr lang="cs-CZ" sz="1800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Všechny objekty použité k vytvoření tohoto materiálu jsou součástí softwaru Microsoft® Office.</a:t>
            </a:r>
          </a:p>
          <a:p>
            <a:pPr marL="342900" lvl="0" indent="-342900" algn="l"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6381328"/>
            <a:ext cx="28083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smtClean="0"/>
              <a:t>VY_32_INOVACE_18_25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77281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20688"/>
            <a:ext cx="85689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Vypravování </a:t>
            </a:r>
          </a:p>
          <a:p>
            <a:r>
              <a:rPr lang="cs-CZ" sz="2400" dirty="0" smtClean="0"/>
              <a:t> - seznamuje posluchače nebo čtenáře s nějakým příběhem,</a:t>
            </a:r>
            <a:br>
              <a:rPr lang="cs-CZ" sz="2400" dirty="0" smtClean="0"/>
            </a:br>
            <a:r>
              <a:rPr lang="cs-CZ" sz="2400" dirty="0" smtClean="0"/>
              <a:t>   s nějakým dějem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Zásady</a:t>
            </a:r>
          </a:p>
          <a:p>
            <a:r>
              <a:rPr lang="cs-CZ" sz="2400" dirty="0" smtClean="0"/>
              <a:t>-  </a:t>
            </a:r>
            <a:r>
              <a:rPr lang="cs-CZ" sz="2400" dirty="0" smtClean="0"/>
              <a:t>dodržujeme </a:t>
            </a:r>
            <a:r>
              <a:rPr lang="cs-CZ" sz="2400" dirty="0" smtClean="0"/>
              <a:t>sled událostí tak, jak šly za sebou</a:t>
            </a:r>
          </a:p>
          <a:p>
            <a:pPr>
              <a:buFontTx/>
              <a:buChar char="-"/>
            </a:pPr>
            <a:r>
              <a:rPr lang="cs-CZ" sz="2400" dirty="0" smtClean="0"/>
              <a:t>  využíváme rozmanitých plnovýznamových sloves</a:t>
            </a:r>
          </a:p>
          <a:p>
            <a:r>
              <a:rPr lang="cs-CZ" sz="2400" dirty="0" smtClean="0"/>
              <a:t>-  neopakujeme stejná slova, využíváme synonym</a:t>
            </a:r>
          </a:p>
          <a:p>
            <a:pPr>
              <a:buFontTx/>
              <a:buChar char="-"/>
            </a:pPr>
            <a:r>
              <a:rPr lang="cs-CZ" sz="2400" dirty="0" smtClean="0"/>
              <a:t>  vypravujeme v minulém čase, pro oživení můžeme použít</a:t>
            </a:r>
            <a:br>
              <a:rPr lang="cs-CZ" sz="2400" dirty="0" smtClean="0"/>
            </a:br>
            <a:r>
              <a:rPr lang="cs-CZ" sz="2400" dirty="0" smtClean="0"/>
              <a:t>   čas přítomný, tvary v minulém a přítomném čase libovolně</a:t>
            </a:r>
            <a:br>
              <a:rPr lang="cs-CZ" sz="2400" dirty="0" smtClean="0"/>
            </a:br>
            <a:r>
              <a:rPr lang="cs-CZ" sz="2400" dirty="0" smtClean="0"/>
              <a:t>   nestřídáme</a:t>
            </a:r>
          </a:p>
          <a:p>
            <a:pPr>
              <a:buFontTx/>
              <a:buChar char="-"/>
            </a:pPr>
            <a:r>
              <a:rPr lang="cs-CZ" sz="2400" dirty="0" smtClean="0"/>
              <a:t>  pro přiblížení postav čtenáři nebo posluchači</a:t>
            </a:r>
            <a:br>
              <a:rPr lang="cs-CZ" sz="2400" dirty="0" smtClean="0"/>
            </a:br>
            <a:r>
              <a:rPr lang="cs-CZ" sz="2400" dirty="0" smtClean="0"/>
              <a:t>   používáme přímou řeč</a:t>
            </a:r>
          </a:p>
          <a:p>
            <a:r>
              <a:rPr lang="cs-CZ" sz="2400" dirty="0" smtClean="0"/>
              <a:t>-  oživujeme děj krátkými jednočlennými větami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1"/>
            <a:ext cx="8280920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Vypravování má tři části</a:t>
            </a: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r>
              <a:rPr lang="cs-CZ" sz="2400" b="1" dirty="0" smtClean="0">
                <a:solidFill>
                  <a:srgbClr val="00B050"/>
                </a:solidFill>
              </a:rPr>
              <a:t>Úvod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000" dirty="0" smtClean="0"/>
              <a:t>– zpravidla </a:t>
            </a:r>
            <a:r>
              <a:rPr lang="cs-CZ" sz="2000" dirty="0" smtClean="0"/>
              <a:t>naznačuje téma a vzbuzuje o ně zájem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400" b="1" dirty="0" smtClean="0">
                <a:solidFill>
                  <a:srgbClr val="00B050"/>
                </a:solidFill>
              </a:rPr>
              <a:t>Vlastní příběh </a:t>
            </a:r>
            <a:r>
              <a:rPr lang="cs-CZ" sz="2000" dirty="0" smtClean="0"/>
              <a:t>–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dirty="0" smtClean="0"/>
              <a:t>zápletka děje, vyvrcholení, rozuzlení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400" b="1" dirty="0" smtClean="0">
                <a:solidFill>
                  <a:srgbClr val="00B050"/>
                </a:solidFill>
              </a:rPr>
              <a:t>Závěr</a:t>
            </a:r>
            <a:r>
              <a:rPr lang="cs-CZ" sz="2000" dirty="0" smtClean="0"/>
              <a:t> – ukončuje děj, hodnotí, někdy naznačuje vývoj dalších</a:t>
            </a:r>
            <a:br>
              <a:rPr lang="cs-CZ" sz="2000" dirty="0" smtClean="0"/>
            </a:br>
            <a:r>
              <a:rPr lang="cs-CZ" sz="2000" dirty="0" smtClean="0"/>
              <a:t>                událostí 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293096"/>
            <a:ext cx="3358823" cy="2174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848872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C00000"/>
              </a:solidFill>
            </a:endParaRPr>
          </a:p>
          <a:p>
            <a:pPr marL="342900" indent="-342900">
              <a:buAutoNum type="arabicPeriod"/>
            </a:pPr>
            <a:r>
              <a:rPr lang="cs-CZ" sz="2400" dirty="0" smtClean="0"/>
              <a:t>„Vezmu mu ho a budu mít dva kusy,“ pomyslil si pes.</a:t>
            </a:r>
          </a:p>
          <a:p>
            <a:pPr marL="342900" indent="-342900"/>
            <a:endParaRPr lang="cs-CZ" sz="2400" dirty="0" smtClean="0"/>
          </a:p>
          <a:p>
            <a:pPr marL="342900" indent="-342900">
              <a:buAutoNum type="arabicPeriod" startAt="2"/>
            </a:pPr>
            <a:r>
              <a:rPr lang="cs-CZ" sz="2400" dirty="0" smtClean="0"/>
              <a:t>Nechytil nic a jeho vlastní oběd mu uplaval.</a:t>
            </a:r>
          </a:p>
          <a:p>
            <a:pPr marL="342900" indent="-342900">
              <a:buAutoNum type="arabicPeriod" startAt="2"/>
            </a:pPr>
            <a:endParaRPr lang="cs-CZ" sz="2400" dirty="0" smtClean="0"/>
          </a:p>
          <a:p>
            <a:pPr marL="342900" indent="-342900">
              <a:buAutoNum type="arabicPeriod" startAt="2"/>
            </a:pPr>
            <a:r>
              <a:rPr lang="cs-CZ" sz="2400" dirty="0" smtClean="0"/>
              <a:t>Nesl si jeden pes kus masa k obědu.</a:t>
            </a:r>
          </a:p>
          <a:p>
            <a:pPr marL="342900" indent="-342900">
              <a:buAutoNum type="arabicPeriod" startAt="2"/>
            </a:pPr>
            <a:endParaRPr lang="cs-CZ" sz="2400" dirty="0" smtClean="0"/>
          </a:p>
          <a:p>
            <a:pPr marL="342900" indent="-342900">
              <a:buAutoNum type="arabicPeriod" startAt="2"/>
            </a:pPr>
            <a:r>
              <a:rPr lang="cs-CZ" sz="2400" dirty="0" smtClean="0"/>
              <a:t>Otevřel hubu, chňapl po obraze ve vodě.</a:t>
            </a:r>
          </a:p>
          <a:p>
            <a:pPr marL="342900" indent="-342900">
              <a:buAutoNum type="arabicPeriod" startAt="2"/>
            </a:pPr>
            <a:endParaRPr lang="cs-CZ" sz="2400" dirty="0" smtClean="0"/>
          </a:p>
          <a:p>
            <a:pPr marL="342900" indent="-342900">
              <a:buAutoNum type="arabicPeriod" startAt="2"/>
            </a:pPr>
            <a:r>
              <a:rPr lang="cs-CZ" sz="2400" dirty="0" smtClean="0"/>
              <a:t>Když se podíval z lávky do vody, viděl pod sebou jiného psa, také s kusem masa v hubě.</a:t>
            </a:r>
          </a:p>
          <a:p>
            <a:pPr marL="342900" indent="-342900">
              <a:buAutoNum type="arabicPeriod" startAt="2"/>
            </a:pPr>
            <a:endParaRPr lang="cs-CZ" sz="2400" dirty="0" smtClean="0"/>
          </a:p>
          <a:p>
            <a:pPr marL="342900" indent="-342900">
              <a:buAutoNum type="arabicPeriod" startAt="2"/>
            </a:pPr>
            <a:r>
              <a:rPr lang="cs-CZ" sz="2400" dirty="0" smtClean="0"/>
              <a:t>Cesta ho vedla po lávce přes potok.</a:t>
            </a:r>
          </a:p>
          <a:p>
            <a:pPr marL="342900" indent="-342900">
              <a:buAutoNum type="arabicPeriod"/>
            </a:pP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76672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Seřaď věty tak, aby z nich vzniklo vypravování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Mamka\AppData\Local\Microsoft\Windows\Temporary Internet Files\Low\Content.IE5\ORDY3GKV\MC9004406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725144"/>
            <a:ext cx="2022777" cy="17347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Řešení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052736"/>
            <a:ext cx="784887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Nesl si jeden pes kus masa k obědu.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FontTx/>
              <a:buAutoNum type="arabicPeriod"/>
            </a:pPr>
            <a:r>
              <a:rPr lang="cs-CZ" sz="2400" dirty="0" smtClean="0"/>
              <a:t>Cesta ho vedla po lávce přes potok.</a:t>
            </a:r>
          </a:p>
          <a:p>
            <a:pPr marL="457200" indent="-457200">
              <a:buFontTx/>
              <a:buAutoNum type="arabicPeriod"/>
            </a:pPr>
            <a:endParaRPr lang="cs-CZ" sz="2400" dirty="0" smtClean="0"/>
          </a:p>
          <a:p>
            <a:pPr marL="457200" indent="-457200">
              <a:buFontTx/>
              <a:buAutoNum type="arabicPeriod"/>
            </a:pPr>
            <a:r>
              <a:rPr lang="cs-CZ" sz="2400" dirty="0" smtClean="0"/>
              <a:t>Když se podíval z lávky do vody, viděl pod sebou jiného psa, také s kusem masa v hubě.</a:t>
            </a:r>
          </a:p>
          <a:p>
            <a:pPr marL="457200" indent="-457200">
              <a:buFontTx/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„Vezmu mu ho a budu mít dva kusy,“ pomyslil si pes.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FontTx/>
              <a:buAutoNum type="arabicPeriod"/>
            </a:pPr>
            <a:r>
              <a:rPr lang="cs-CZ" sz="2400" dirty="0" smtClean="0"/>
              <a:t>Otevřel hubu, chňapl po obraze ve vodě.</a:t>
            </a:r>
          </a:p>
          <a:p>
            <a:pPr marL="457200" indent="-457200">
              <a:buFontTx/>
              <a:buAutoNum type="arabicPeriod"/>
            </a:pPr>
            <a:endParaRPr lang="cs-CZ" sz="2400" dirty="0" smtClean="0"/>
          </a:p>
          <a:p>
            <a:pPr marL="457200" indent="-457200">
              <a:buFontTx/>
              <a:buAutoNum type="arabicPeriod"/>
            </a:pPr>
            <a:r>
              <a:rPr lang="cs-CZ" sz="2400" dirty="0" smtClean="0"/>
              <a:t>Nechytil nic a jeho vlastní oběd mu uplaval.</a:t>
            </a:r>
          </a:p>
          <a:p>
            <a:pPr marL="457200" indent="-457200"/>
            <a:endParaRPr lang="cs-CZ" sz="24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725144"/>
            <a:ext cx="2246650" cy="169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Užij v krátkých větách těchto slov tak, aby byl patrný jejich rozdíl ve významu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132856"/>
            <a:ext cx="5688632" cy="2595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-</a:t>
            </a:r>
            <a:r>
              <a:rPr lang="cs-CZ" dirty="0" smtClean="0"/>
              <a:t> </a:t>
            </a:r>
            <a:r>
              <a:rPr lang="cs-CZ" sz="2800" dirty="0" smtClean="0"/>
              <a:t>zpívat, zazpívat, prozpěvovat si</a:t>
            </a:r>
          </a:p>
          <a:p>
            <a:r>
              <a:rPr lang="cs-CZ" sz="2800" dirty="0" smtClean="0"/>
              <a:t>- házet, vyhazovat, zahazovat</a:t>
            </a:r>
          </a:p>
          <a:p>
            <a:r>
              <a:rPr lang="cs-CZ" sz="2800" dirty="0" smtClean="0"/>
              <a:t>- číst, přečíst, dočíst, pročíst</a:t>
            </a:r>
          </a:p>
          <a:p>
            <a:r>
              <a:rPr lang="cs-CZ" sz="2800" dirty="0" smtClean="0"/>
              <a:t>- spát, spávat, vyspávat</a:t>
            </a:r>
          </a:p>
          <a:p>
            <a:r>
              <a:rPr lang="cs-CZ" sz="2800" dirty="0" smtClean="0"/>
              <a:t>- přinést, vynést, odnést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284984"/>
            <a:ext cx="3419670" cy="3009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9928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Velmi pěkně zpívá. Zazpívá každou píseň. Už brzy ráno si prozpěvuje.</a:t>
            </a:r>
          </a:p>
          <a:p>
            <a:endParaRPr lang="cs-CZ" dirty="0" smtClean="0"/>
          </a:p>
          <a:p>
            <a:r>
              <a:rPr lang="cs-CZ" dirty="0" smtClean="0"/>
              <a:t>Házel kamenem. Vyhazoval bláto ze sklepa. Zahazoval odpadky do koše.</a:t>
            </a:r>
          </a:p>
          <a:p>
            <a:endParaRPr lang="cs-CZ" dirty="0" smtClean="0"/>
          </a:p>
          <a:p>
            <a:r>
              <a:rPr lang="cs-CZ" dirty="0" smtClean="0"/>
              <a:t>Každý večer čte. Přečetl hodně knih. Dočetl celý časopis. Pročetl si návod.</a:t>
            </a:r>
          </a:p>
          <a:p>
            <a:endParaRPr lang="cs-CZ" dirty="0" smtClean="0"/>
          </a:p>
          <a:p>
            <a:r>
              <a:rPr lang="cs-CZ" dirty="0" smtClean="0"/>
              <a:t>Spí velmi málo. Spává na zdravé matraci. V neděli vyspává až do oběda.</a:t>
            </a:r>
          </a:p>
          <a:p>
            <a:endParaRPr lang="cs-CZ" dirty="0" smtClean="0"/>
          </a:p>
          <a:p>
            <a:r>
              <a:rPr lang="cs-CZ" dirty="0" smtClean="0"/>
              <a:t>Přinesl mi úkoly. Vynesl odpadky. Odnesl si své věci.	</a:t>
            </a:r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76470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Příklady řešení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095074"/>
            <a:ext cx="3528392" cy="247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 ke cvičení</a:t>
            </a:r>
          </a:p>
          <a:p>
            <a:endParaRPr lang="cs-CZ" sz="1400" dirty="0" smtClean="0"/>
          </a:p>
          <a:p>
            <a:r>
              <a:rPr lang="cs-CZ" sz="1400" dirty="0" smtClean="0"/>
              <a:t>BĚLIČ, Prof. dr. Jaromír, Dr. Věra FORMÁNKOVÁ, Dr. Gustav JANÁČEK a Bohumil SEDLÁČEK. </a:t>
            </a:r>
            <a:r>
              <a:rPr lang="cs-CZ" sz="1400" i="1" dirty="0" smtClean="0"/>
              <a:t>Český jazyk pro 6. ročník</a:t>
            </a:r>
            <a:r>
              <a:rPr lang="cs-CZ" sz="1400" dirty="0" smtClean="0"/>
              <a:t>. 14.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Praha: SPN, 1976. ISBN 14 - 080 - 76.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243</TotalTime>
  <Words>382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zs travniky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hornakova</dc:creator>
  <cp:lastModifiedBy>hornakova</cp:lastModifiedBy>
  <cp:revision>45</cp:revision>
  <dcterms:created xsi:type="dcterms:W3CDTF">2011-10-11T08:24:05Z</dcterms:created>
  <dcterms:modified xsi:type="dcterms:W3CDTF">2013-05-29T16:53:33Z</dcterms:modified>
</cp:coreProperties>
</file>