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68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6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9E2ABE-DCC9-4EB8-A48C-7CD75A77F2F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DC898-FBAD-442B-BD4D-D7A37F311D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3104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Fotografie ukazují příslušníky búrské armády, strategii spálené</a:t>
            </a:r>
            <a:r>
              <a:rPr lang="cs-CZ" baseline="0" dirty="0" smtClean="0"/>
              <a:t> země a Búry v koncentračních táborech.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DC898-FBAD-442B-BD4D-D7A37F311D2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2002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DC898-FBAD-442B-BD4D-D7A37F311D2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7151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06145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34472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0937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412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676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9069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394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5807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5864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1169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3576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76318-AB66-44ED-845F-E3EA72A21E5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BEE5E-5D97-4287-8EBC-D66522CC74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4735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eopoldIIBelgien.jpg" TargetMode="External"/><Relationship Id="rId13" Type="http://schemas.openxmlformats.org/officeDocument/2006/relationships/hyperlink" Target="http://commons.wikimedia.org/wiki/File:Afrika_Kolonisation_Farben.png?uselang=cs" TargetMode="External"/><Relationship Id="rId3" Type="http://schemas.openxmlformats.org/officeDocument/2006/relationships/hyperlink" Target="http://upload.wikimedia.org/wikipedia/commons/thumb/7/78/11_Buren_in_KZ.jpg/640px-11_Buren_in_KZ.jpg" TargetMode="External"/><Relationship Id="rId7" Type="http://schemas.openxmlformats.org/officeDocument/2006/relationships/hyperlink" Target="http://commons.wikimedia.org/wiki/File:Henry_M_Stanley_1872.jpg" TargetMode="External"/><Relationship Id="rId12" Type="http://schemas.openxmlformats.org/officeDocument/2006/relationships/hyperlink" Target="http://cs.wikipedia.org/wiki/Soubor:Italian_empire_1940.PNG" TargetMode="External"/><Relationship Id="rId2" Type="http://schemas.openxmlformats.org/officeDocument/2006/relationships/hyperlink" Target="http://commons.wikimedia.org/wiki/File:Boer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achodo.png" TargetMode="External"/><Relationship Id="rId11" Type="http://schemas.openxmlformats.org/officeDocument/2006/relationships/hyperlink" Target="http://commons.wikimedia.org/wiki/File:Portuguese_colonial_war-pl.svg?uselang=cs" TargetMode="External"/><Relationship Id="rId5" Type="http://schemas.openxmlformats.org/officeDocument/2006/relationships/hyperlink" Target="http://commons.wikimedia.org/wiki/File:CecilRhodes.jpg" TargetMode="External"/><Relationship Id="rId15" Type="http://schemas.openxmlformats.org/officeDocument/2006/relationships/hyperlink" Target="http://cs.wikipedia.org/wiki/Soubor:The_British_Empire1.png" TargetMode="External"/><Relationship Id="rId10" Type="http://schemas.openxmlformats.org/officeDocument/2006/relationships/hyperlink" Target="http://cs.wikipedia.org/wiki/Soubor:Deutschen_Kolonie_Afrika_-_Deutsch-Ostafrika.png" TargetMode="External"/><Relationship Id="rId4" Type="http://schemas.openxmlformats.org/officeDocument/2006/relationships/hyperlink" Target="http://commons.wikimedia.org/wiki/File:VerskroeideAarde1_crop.jpg?uselang=cs" TargetMode="External"/><Relationship Id="rId9" Type="http://schemas.openxmlformats.org/officeDocument/2006/relationships/hyperlink" Target="http://cs.wikipedia.org/wiki/Soubor:LocationDRCongo.png" TargetMode="External"/><Relationship Id="rId14" Type="http://schemas.openxmlformats.org/officeDocument/2006/relationships/hyperlink" Target="http://commons.wikimedia.org/wiki/File:Africa_Map_from_1870s.jpg?uselang=cs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CC"/>
          </a:solidFill>
        </p:spPr>
        <p:txBody>
          <a:bodyPr>
            <a:normAutofit fontScale="625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květen 2013</a:t>
            </a:r>
            <a:endParaRPr lang="cs-CZ" dirty="0"/>
          </a:p>
          <a:p>
            <a:r>
              <a:rPr lang="cs-CZ" b="1" dirty="0"/>
              <a:t>Ročník: 8.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téma: </a:t>
            </a:r>
            <a:r>
              <a:rPr lang="cs-CZ" sz="3800" b="1" dirty="0" smtClean="0"/>
              <a:t>VY_32_INOVACE_</a:t>
            </a:r>
            <a:r>
              <a:rPr lang="cs-CZ" sz="3800" b="1" dirty="0" err="1" smtClean="0"/>
              <a:t>Dě</a:t>
            </a:r>
            <a:r>
              <a:rPr lang="cs-CZ" sz="3800" b="1" dirty="0" smtClean="0"/>
              <a:t>_10_Afrika_19_stol_8.ročník</a:t>
            </a:r>
            <a:endParaRPr lang="cs-CZ" sz="3800" dirty="0" smtClean="0"/>
          </a:p>
          <a:p>
            <a:r>
              <a:rPr lang="cs-CZ" b="1" dirty="0" smtClean="0"/>
              <a:t>Metodické doporučení/ anotace: Sešit se věnuje vývoji v Africe v druhé polovině 19. století a jejímu dobývání jednotlivými evropskými státy. 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74968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Evropané dobývají Afriku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3019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Africa Map from 1870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8640"/>
            <a:ext cx="4824536" cy="64506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48680"/>
            <a:ext cx="2814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Afrika v roce 1870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10454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noFill/>
        </p:spPr>
        <p:txBody>
          <a:bodyPr>
            <a:normAutofit fontScale="70000" lnSpcReduction="20000"/>
          </a:bodyPr>
          <a:lstStyle/>
          <a:p>
            <a:r>
              <a:rPr lang="cs-CZ" sz="4000" dirty="0" smtClean="0"/>
              <a:t>státečky s domorodými vládci</a:t>
            </a:r>
          </a:p>
          <a:p>
            <a:r>
              <a:rPr lang="cs-CZ" sz="4000" dirty="0" smtClean="0"/>
              <a:t>do 70. let 19. stol. – Evropané ovládají jen 1/10 území – chybí důvod</a:t>
            </a:r>
          </a:p>
          <a:p>
            <a:r>
              <a:rPr lang="cs-CZ" sz="4000" dirty="0" smtClean="0"/>
              <a:t>později - víc území = větší prestiž </a:t>
            </a:r>
          </a:p>
          <a:p>
            <a:r>
              <a:rPr lang="cs-CZ" sz="4000" dirty="0" smtClean="0"/>
              <a:t>objevy nalezišť kovů a kaučuku – přímé zisky</a:t>
            </a:r>
          </a:p>
          <a:p>
            <a:r>
              <a:rPr lang="cs-CZ" sz="4000" dirty="0" smtClean="0"/>
              <a:t>Velká Británie, Francie, Belgie, Německo, Itálie</a:t>
            </a:r>
          </a:p>
          <a:p>
            <a:r>
              <a:rPr lang="cs-CZ" sz="4000" dirty="0" smtClean="0"/>
              <a:t>vojáci, loupení, zabíjení obyvatel, nebo protektorátní smlouvy s evropskými zeměmi </a:t>
            </a:r>
          </a:p>
          <a:p>
            <a:r>
              <a:rPr lang="cs-CZ" sz="4000" dirty="0" smtClean="0"/>
              <a:t>plenění přírodního bohatství, využití práce domorodců</a:t>
            </a:r>
          </a:p>
          <a:p>
            <a:r>
              <a:rPr lang="cs-CZ" sz="4000" dirty="0" smtClean="0"/>
              <a:t>do poč. 20. stol. nezávislé jen Libérie, Etiopie a Maroko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723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Británie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plán C. </a:t>
            </a:r>
            <a:r>
              <a:rPr lang="cs-CZ" dirty="0" err="1" smtClean="0"/>
              <a:t>Rhodese</a:t>
            </a:r>
            <a:r>
              <a:rPr lang="cs-CZ" dirty="0" smtClean="0"/>
              <a:t> – pás britských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kolonií od severu k jihu</a:t>
            </a:r>
          </a:p>
          <a:p>
            <a:r>
              <a:rPr lang="cs-CZ" dirty="0" smtClean="0"/>
              <a:t>zisk Egypta, Súdánu (1882)</a:t>
            </a:r>
          </a:p>
          <a:p>
            <a:r>
              <a:rPr lang="cs-CZ" dirty="0" smtClean="0"/>
              <a:t>jih Afriky – diamanty, zlato – území patří holandským osadníkům = Búrové</a:t>
            </a:r>
          </a:p>
          <a:p>
            <a:r>
              <a:rPr lang="cs-CZ" dirty="0" smtClean="0"/>
              <a:t>Búrské války – i partyzánská válka, taktika spálené země, vyvražďování obyvatel</a:t>
            </a:r>
          </a:p>
          <a:p>
            <a:r>
              <a:rPr lang="cs-CZ" dirty="0" smtClean="0"/>
              <a:t>vítězství Britů – vznik Jihoafrické unie</a:t>
            </a:r>
          </a:p>
          <a:p>
            <a:r>
              <a:rPr lang="cs-CZ" dirty="0" smtClean="0"/>
              <a:t>začlenění do britského hospodářství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– budování měst, železnice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800225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Soubor:The British Empire1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9611" t="18660" r="36025" b="23444"/>
          <a:stretch/>
        </p:blipFill>
        <p:spPr bwMode="auto">
          <a:xfrm>
            <a:off x="6765267" y="4221088"/>
            <a:ext cx="1911214" cy="23105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7268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523875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File:VerskroeideAarde1 cro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32375"/>
            <a:ext cx="5238534" cy="30121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7/78/11_Buren_in_KZ.jpg/640px-11_Buren_in_KZ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69610"/>
            <a:ext cx="3893034" cy="2664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2934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7403"/>
          </a:xfrm>
        </p:spPr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severní Afrika – </a:t>
            </a:r>
            <a:r>
              <a:rPr lang="cs-CZ" sz="3600" dirty="0" err="1" smtClean="0"/>
              <a:t>býv</a:t>
            </a:r>
            <a:r>
              <a:rPr lang="cs-CZ" sz="3600" dirty="0" smtClean="0"/>
              <a:t>. Osmanská říše</a:t>
            </a:r>
          </a:p>
          <a:p>
            <a:r>
              <a:rPr lang="cs-CZ" sz="3600" dirty="0" smtClean="0"/>
              <a:t>Alžírsko – vývoz obilí, vlna, olej, ovoce; dovoz vlastního zboží</a:t>
            </a:r>
          </a:p>
          <a:p>
            <a:r>
              <a:rPr lang="cs-CZ" sz="3600" dirty="0" smtClean="0"/>
              <a:t>západní Afrika, Madagaskar, Maroko, Tunisko</a:t>
            </a:r>
          </a:p>
          <a:p>
            <a:r>
              <a:rPr lang="cs-CZ" sz="3600" dirty="0" smtClean="0"/>
              <a:t>plán na ovládnutí Afriky od západu na východ (Senegal – Džibuti)</a:t>
            </a:r>
          </a:p>
          <a:p>
            <a:r>
              <a:rPr lang="cs-CZ" sz="3600" dirty="0" smtClean="0"/>
              <a:t>střet s Anglií v Súdánu – </a:t>
            </a:r>
          </a:p>
          <a:p>
            <a:pPr marL="0" indent="0">
              <a:buNone/>
            </a:pPr>
            <a:r>
              <a:rPr lang="cs-CZ" sz="3600" dirty="0" smtClean="0"/>
              <a:t>pevnůstka </a:t>
            </a:r>
            <a:r>
              <a:rPr lang="cs-CZ" sz="3600" dirty="0" err="1" smtClean="0"/>
              <a:t>Fašoda</a:t>
            </a:r>
            <a:r>
              <a:rPr lang="cs-CZ" sz="3600" dirty="0" smtClean="0"/>
              <a:t> </a:t>
            </a:r>
          </a:p>
          <a:p>
            <a:r>
              <a:rPr lang="cs-CZ" sz="3600" dirty="0" smtClean="0"/>
              <a:t>1899 dohoda mezi Anglií a </a:t>
            </a:r>
          </a:p>
          <a:p>
            <a:pPr marL="0" indent="0">
              <a:buNone/>
            </a:pPr>
            <a:r>
              <a:rPr lang="cs-CZ" sz="3600" dirty="0" smtClean="0"/>
              <a:t>Francií o hranicích kolonií </a:t>
            </a:r>
          </a:p>
          <a:p>
            <a:pPr marL="0" indent="0">
              <a:buNone/>
            </a:pPr>
            <a:r>
              <a:rPr lang="cs-CZ" sz="3600" dirty="0" smtClean="0"/>
              <a:t>ve střední Africe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545" t="23732" r="37091" b="24090"/>
          <a:stretch/>
        </p:blipFill>
        <p:spPr bwMode="auto">
          <a:xfrm>
            <a:off x="5580112" y="3582133"/>
            <a:ext cx="2664296" cy="2902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195736" y="2276872"/>
            <a:ext cx="4248472" cy="1656184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724128" y="3104964"/>
            <a:ext cx="432048" cy="828092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660232" y="3104964"/>
            <a:ext cx="252028" cy="828092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779912" y="3104964"/>
            <a:ext cx="4032448" cy="2484276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40288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14090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 smtClean="0"/>
              <a:t>belgický král Leopold II.</a:t>
            </a:r>
          </a:p>
          <a:p>
            <a:r>
              <a:rPr lang="cs-CZ" sz="3300" dirty="0" smtClean="0"/>
              <a:t>platil cestu amerického novináře </a:t>
            </a:r>
          </a:p>
          <a:p>
            <a:pPr marL="0" indent="0">
              <a:buNone/>
            </a:pPr>
            <a:r>
              <a:rPr lang="cs-CZ" sz="3300" dirty="0" smtClean="0"/>
              <a:t>a cestovatele Henryho </a:t>
            </a:r>
            <a:r>
              <a:rPr lang="cs-CZ" sz="3300" dirty="0" err="1" smtClean="0"/>
              <a:t>Mortona</a:t>
            </a:r>
            <a:r>
              <a:rPr lang="cs-CZ" sz="3300" dirty="0" smtClean="0"/>
              <a:t> </a:t>
            </a:r>
            <a:r>
              <a:rPr lang="cs-CZ" sz="3300" dirty="0" err="1" smtClean="0"/>
              <a:t>Stenleye</a:t>
            </a:r>
            <a:r>
              <a:rPr lang="cs-CZ" sz="3300" dirty="0" smtClean="0"/>
              <a:t> </a:t>
            </a:r>
          </a:p>
          <a:p>
            <a:pPr marL="0" indent="0">
              <a:buNone/>
            </a:pPr>
            <a:r>
              <a:rPr lang="cs-CZ" sz="3300" dirty="0" smtClean="0"/>
              <a:t>– propagace ušlechtilého poslání bílých mužů </a:t>
            </a:r>
          </a:p>
          <a:p>
            <a:r>
              <a:rPr lang="cs-CZ" sz="3300" dirty="0" smtClean="0"/>
              <a:t>ve skutečnosti – příprava území Konga na ovládnutí - soukromá kolonie krále</a:t>
            </a:r>
          </a:p>
          <a:p>
            <a:r>
              <a:rPr lang="cs-CZ" sz="3300" dirty="0" smtClean="0"/>
              <a:t>1885 založen Svobodný stát Kongo</a:t>
            </a:r>
          </a:p>
          <a:p>
            <a:r>
              <a:rPr lang="cs-CZ" sz="3300" dirty="0" smtClean="0"/>
              <a:t>brutální zacházení s domorodci – </a:t>
            </a:r>
          </a:p>
          <a:p>
            <a:pPr marL="0" indent="0">
              <a:buNone/>
            </a:pPr>
            <a:r>
              <a:rPr lang="cs-CZ" sz="3300" dirty="0" smtClean="0"/>
              <a:t>donucen předat belgické vládě – </a:t>
            </a:r>
          </a:p>
          <a:p>
            <a:pPr marL="0" indent="0">
              <a:buNone/>
            </a:pPr>
            <a:r>
              <a:rPr lang="cs-CZ" sz="3300" dirty="0" smtClean="0"/>
              <a:t>1908 Belgické Kongo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835" b="99332" l="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271" y="1088741"/>
            <a:ext cx="1598274" cy="2211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0" b="99346" l="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5985"/>
            <a:ext cx="1364858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727" t="23465" r="41818" b="15602"/>
          <a:stretch/>
        </p:blipFill>
        <p:spPr bwMode="auto">
          <a:xfrm>
            <a:off x="6080874" y="4077072"/>
            <a:ext cx="2160240" cy="2391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5915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kruté – loupení a pustošení území – obyvatelé se brání </a:t>
            </a:r>
          </a:p>
          <a:p>
            <a:r>
              <a:rPr lang="cs-CZ" sz="2800" dirty="0" smtClean="0"/>
              <a:t>Angola</a:t>
            </a:r>
          </a:p>
          <a:p>
            <a:r>
              <a:rPr lang="cs-CZ" sz="2800" dirty="0" smtClean="0"/>
              <a:t>Mosambik</a:t>
            </a:r>
          </a:p>
        </p:txBody>
      </p:sp>
      <p:pic>
        <p:nvPicPr>
          <p:cNvPr id="6152" name="Picture 8" descr="File:Portuguese colonial war-pl.sv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8086" t="56192" r="10742"/>
          <a:stretch/>
        </p:blipFill>
        <p:spPr bwMode="auto">
          <a:xfrm>
            <a:off x="4860032" y="2924944"/>
            <a:ext cx="2880320" cy="34243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267744" y="2780928"/>
            <a:ext cx="3312368" cy="864096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555776" y="3429000"/>
            <a:ext cx="4392488" cy="1512168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6968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nejpozději </a:t>
            </a:r>
          </a:p>
          <a:p>
            <a:r>
              <a:rPr lang="cs-CZ" sz="2800" dirty="0" smtClean="0"/>
              <a:t>do vyhlídnuté oblasti soukromé společnosti – pak požádají stát o pomoc proti povstalcům</a:t>
            </a:r>
          </a:p>
          <a:p>
            <a:r>
              <a:rPr lang="cs-CZ" sz="2800" dirty="0" err="1" smtClean="0"/>
              <a:t>Tanzánie</a:t>
            </a:r>
            <a:r>
              <a:rPr lang="cs-CZ" sz="2800" dirty="0" smtClean="0"/>
              <a:t>, Rwanda, Burundi</a:t>
            </a:r>
          </a:p>
          <a:p>
            <a:r>
              <a:rPr lang="cs-CZ" sz="2800" dirty="0" smtClean="0"/>
              <a:t>Togo </a:t>
            </a:r>
          </a:p>
          <a:p>
            <a:r>
              <a:rPr lang="cs-CZ" sz="2800" dirty="0" smtClean="0"/>
              <a:t>Kamerun</a:t>
            </a:r>
          </a:p>
          <a:p>
            <a:r>
              <a:rPr lang="cs-CZ" sz="2800" dirty="0" smtClean="0"/>
              <a:t>Namibie</a:t>
            </a:r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4313" b="97844" l="298" r="9077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24944"/>
            <a:ext cx="3200400" cy="353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004048" y="3284984"/>
            <a:ext cx="2520280" cy="1512168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835696" y="3789040"/>
            <a:ext cx="4320480" cy="576064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4365104"/>
            <a:ext cx="4248472" cy="326727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11760" y="4941168"/>
            <a:ext cx="4320480" cy="648072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9455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odkoupení části území od Eritree – útok odtud na Etiopii – ubránila se</a:t>
            </a:r>
          </a:p>
          <a:p>
            <a:r>
              <a:rPr lang="cs-CZ" sz="2800" dirty="0" smtClean="0"/>
              <a:t>ovládnutí části Somálska a Libyi</a:t>
            </a:r>
          </a:p>
          <a:p>
            <a:r>
              <a:rPr lang="cs-CZ" sz="2800" dirty="0" smtClean="0"/>
              <a:t>zisk Etiopie až při druhé válce 1935</a:t>
            </a:r>
          </a:p>
          <a:p>
            <a:endParaRPr lang="cs-CZ" dirty="0"/>
          </a:p>
        </p:txBody>
      </p:sp>
      <p:pic>
        <p:nvPicPr>
          <p:cNvPr id="5" name="Picture 2" descr="Soubor:Italian empire 194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3016"/>
            <a:ext cx="4248472" cy="29764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5364088" y="1988840"/>
            <a:ext cx="1224136" cy="3528392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932040" y="2924944"/>
            <a:ext cx="432048" cy="1800200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139952" y="2924944"/>
            <a:ext cx="2808312" cy="3312368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195736" y="3573016"/>
            <a:ext cx="4392488" cy="2448272"/>
          </a:xfrm>
          <a:prstGeom prst="straightConnector1">
            <a:avLst/>
          </a:prstGeom>
          <a:ln w="2857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2540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EDEFF2"/>
              </a:clrFrom>
              <a:clrTo>
                <a:srgbClr val="EDEFF2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4664"/>
            <a:ext cx="6212403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73532"/>
            <a:ext cx="2814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Afrika v roce 1914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51752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http://commons.wikimedia.org/wiki/File:Boers.jpg?uselang=cs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http://upload.wikimedia.org/wikipedia/commons/thumb/7/78/11_Buren_in_KZ.jpg/640px-11_Buren_in_KZ.jpg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http://commons.wikimedia.org/wiki/File:VerskroeideAarde1_crop.jpg?uselang=cs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http://commons.wikimedia.org/wiki/File:CecilRhodes.jpg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http://commons.wikimedia.org/wiki/File:Pachodo.png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http://commons.wikimedia.org/wiki/File:Henry_M_Stanley_1872.jpg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http://commons.wikimedia.org/wiki/File:LeopoldIIBelgien.jpg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http://cs.wikipedia.org/wiki/Soubor:LocationDRCongo.png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http://cs.wikipedia.org/wiki/Soubor:Deutschen_Kolonie_Afrika_-_Deutsch-Ostafrika.png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http://commons.wikimedia.org/wiki/File:Portuguese_colonial_war-pl.svg?uselang=cs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http://cs.wikipedia.org/wiki/Soubor:Italian_empire_1940.PNG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http://commons.wikimedia.org/wiki/File:Afrika_Kolonisation_Farben.png?uselang=cs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http://commons.wikimedia.org/wiki/File:Africa_Map_from_1870s.jpg?uselang=cs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http://cs.wikipedia.org/wiki/Soubor:The_British_Empire1.png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0028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Zápis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Afrika do 70. let 19. stol. – domorodé státy</a:t>
            </a:r>
          </a:p>
          <a:p>
            <a:r>
              <a:rPr lang="cs-CZ" dirty="0" smtClean="0"/>
              <a:t>po nálezech cenných kovů, kaučuku – snaha o ovládnutí evropskými státy</a:t>
            </a:r>
          </a:p>
          <a:p>
            <a:r>
              <a:rPr lang="cs-CZ" dirty="0" smtClean="0"/>
              <a:t>násilné ovládnutí, někdy protektorátní smlouvy</a:t>
            </a:r>
          </a:p>
          <a:p>
            <a:r>
              <a:rPr lang="cs-CZ" dirty="0" smtClean="0"/>
              <a:t>Británie – pás kolonií od severu k jihu – Búrské války</a:t>
            </a:r>
          </a:p>
          <a:p>
            <a:r>
              <a:rPr lang="cs-CZ" dirty="0" smtClean="0"/>
              <a:t>Francie – Alžírsko, západní Afrika – směr východ – západ</a:t>
            </a:r>
          </a:p>
          <a:p>
            <a:r>
              <a:rPr lang="cs-CZ" dirty="0" smtClean="0"/>
              <a:t>Belgie – soukromá – Svobodný stát Kongo – později Belgické Kongo</a:t>
            </a:r>
          </a:p>
          <a:p>
            <a:r>
              <a:rPr lang="cs-CZ" dirty="0" smtClean="0"/>
              <a:t>Portugalsko, Itálie, Německo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6957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418</Words>
  <Application>Microsoft Office PowerPoint</Application>
  <PresentationFormat>Předvádění na obrazovce (4:3)</PresentationFormat>
  <Paragraphs>94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Evropané dobývají Afriku</vt:lpstr>
      <vt:lpstr>Snímek 3</vt:lpstr>
      <vt:lpstr>Afrika</vt:lpstr>
      <vt:lpstr>Británie </vt:lpstr>
      <vt:lpstr>Snímek 6</vt:lpstr>
      <vt:lpstr>Francie</vt:lpstr>
      <vt:lpstr>Belgie</vt:lpstr>
      <vt:lpstr>Portugalsko</vt:lpstr>
      <vt:lpstr>Německo</vt:lpstr>
      <vt:lpstr>Itálie</vt:lpstr>
      <vt:lpstr>Snímek 12</vt:lpstr>
      <vt:lpstr>Zdroje:</vt:lpstr>
      <vt:lpstr>Zápis do sešitu: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25</cp:revision>
  <dcterms:created xsi:type="dcterms:W3CDTF">2013-05-19T11:14:29Z</dcterms:created>
  <dcterms:modified xsi:type="dcterms:W3CDTF">2013-05-29T20:16:34Z</dcterms:modified>
</cp:coreProperties>
</file>