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7" r:id="rId3"/>
    <p:sldId id="258" r:id="rId4"/>
    <p:sldId id="259" r:id="rId5"/>
    <p:sldId id="261" r:id="rId6"/>
    <p:sldId id="262" r:id="rId7"/>
    <p:sldId id="263" r:id="rId8"/>
    <p:sldId id="269" r:id="rId9"/>
    <p:sldId id="266" r:id="rId10"/>
    <p:sldId id="271" r:id="rId11"/>
    <p:sldId id="270" r:id="rId12"/>
    <p:sldId id="267" r:id="rId13"/>
    <p:sldId id="268" r:id="rId14"/>
    <p:sldId id="260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07270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20988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79807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4442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3248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96052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39009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30110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8528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45643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21870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E76318-AB66-44ED-845F-E3EA72A21E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BEE5E-5D97-4287-8EBC-D66522CC743F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03138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avid_Livingston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Henry_Morton_Stanle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mil_Holub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utenberg.org/files/15787/15787-h/15787-h.htm" TargetMode="External"/><Relationship Id="rId3" Type="http://schemas.openxmlformats.org/officeDocument/2006/relationships/hyperlink" Target="http://commons.wikimedia.org/wiki/File:Stanley_and_Livingstone_in_The_Illustrated_London_News_1872.jpg?uselang=cs" TargetMode="External"/><Relationship Id="rId7" Type="http://schemas.openxmlformats.org/officeDocument/2006/relationships/hyperlink" Target="http://upload.wikimedia.org/wikipedia/commons/thumb/3/36/Emil_Holub.jpg/430px-Emil_Holub.jpg" TargetMode="External"/><Relationship Id="rId2" Type="http://schemas.openxmlformats.org/officeDocument/2006/relationships/hyperlink" Target="http://commons.wikimedia.org/wiki/File:Map_livingstone_travels_africa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ake_Malawi_seen_from_orbit.jpg" TargetMode="External"/><Relationship Id="rId5" Type="http://schemas.openxmlformats.org/officeDocument/2006/relationships/hyperlink" Target="http://upload.wikimedia.org/wikipedia/commons/thumb/1/15/Victoria_Falls_from_Zambia(August_2009).jpg/640px-Victoria_Falls_from_Zambia(August_2009).jpg" TargetMode="External"/><Relationship Id="rId4" Type="http://schemas.openxmlformats.org/officeDocument/2006/relationships/hyperlink" Target="http://cs.wikipedia.org/wiki/Soubor:David_Livingstone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CC"/>
          </a:solidFill>
        </p:spPr>
        <p:txBody>
          <a:bodyPr>
            <a:normAutofit fontScale="62500" lnSpcReduction="20000"/>
          </a:bodyPr>
          <a:lstStyle/>
          <a:p>
            <a:r>
              <a:rPr lang="cs-CZ" b="1" dirty="0"/>
              <a:t>Název projektu: Zkvalitnění výuky cizích jazyků </a:t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Číslo projektu: </a:t>
            </a:r>
            <a:r>
              <a:rPr lang="cs-CZ" b="1" dirty="0" smtClean="0"/>
              <a:t>CZ.1.07/1.4.00/21.3228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Základní škola Havlíčkův Brod, </a:t>
            </a:r>
            <a:r>
              <a:rPr lang="cs-CZ" b="1" dirty="0" err="1"/>
              <a:t>Štáflova</a:t>
            </a:r>
            <a:r>
              <a:rPr lang="cs-CZ" b="1" dirty="0"/>
              <a:t> </a:t>
            </a:r>
            <a:r>
              <a:rPr lang="cs-CZ" b="1" dirty="0" smtClean="0"/>
              <a:t>2004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Jméno: Karin Šubrtová </a:t>
            </a:r>
            <a:r>
              <a:rPr lang="cs-CZ" b="1" dirty="0" smtClean="0"/>
              <a:t>		Datum</a:t>
            </a:r>
            <a:r>
              <a:rPr lang="cs-CZ" b="1" dirty="0"/>
              <a:t>: </a:t>
            </a:r>
            <a:r>
              <a:rPr lang="cs-CZ" b="1" dirty="0" smtClean="0"/>
              <a:t>květen 2013</a:t>
            </a:r>
            <a:endParaRPr lang="cs-CZ" dirty="0"/>
          </a:p>
          <a:p>
            <a:r>
              <a:rPr lang="cs-CZ" b="1" dirty="0"/>
              <a:t>Ročník: 8.</a:t>
            </a:r>
            <a:endParaRPr lang="cs-CZ" dirty="0"/>
          </a:p>
          <a:p>
            <a:r>
              <a:rPr lang="cs-CZ" b="1" dirty="0"/>
              <a:t>Vzdělávací oblast: Člověk a společnost </a:t>
            </a:r>
            <a:endParaRPr lang="cs-CZ" dirty="0"/>
          </a:p>
          <a:p>
            <a:r>
              <a:rPr lang="cs-CZ" b="1" dirty="0"/>
              <a:t>Vzdělávací obor: Dějepis</a:t>
            </a:r>
            <a:endParaRPr lang="cs-CZ" dirty="0"/>
          </a:p>
          <a:p>
            <a:r>
              <a:rPr lang="cs-CZ" b="1" dirty="0"/>
              <a:t>Název, téma: </a:t>
            </a:r>
            <a:r>
              <a:rPr lang="cs-CZ" sz="3800" b="1" dirty="0" smtClean="0"/>
              <a:t>VY_32_INOVACE_</a:t>
            </a:r>
            <a:r>
              <a:rPr lang="cs-CZ" sz="3800" b="1" dirty="0" err="1" smtClean="0"/>
              <a:t>Dě</a:t>
            </a:r>
            <a:r>
              <a:rPr lang="cs-CZ" sz="3800" b="1" dirty="0" smtClean="0"/>
              <a:t>_11_Objevy_v_Africe_19_stol_8.ročník</a:t>
            </a:r>
            <a:endParaRPr lang="cs-CZ" sz="3800" dirty="0" smtClean="0"/>
          </a:p>
          <a:p>
            <a:r>
              <a:rPr lang="cs-CZ" b="1" dirty="0" smtClean="0"/>
              <a:t>Metodické doporučení/ anotace: Sešit se věnuje zeměpisným objevům v Africe v 19. století a třem cestovatelům (</a:t>
            </a:r>
            <a:r>
              <a:rPr lang="cs-CZ" b="1" dirty="0" err="1" smtClean="0"/>
              <a:t>Livingstone</a:t>
            </a:r>
            <a:r>
              <a:rPr lang="cs-CZ" b="1" dirty="0" smtClean="0"/>
              <a:t>, </a:t>
            </a:r>
            <a:r>
              <a:rPr lang="cs-CZ" b="1" dirty="0" err="1" smtClean="0"/>
              <a:t>Stanley</a:t>
            </a:r>
            <a:r>
              <a:rPr lang="cs-CZ" b="1" dirty="0" smtClean="0"/>
              <a:t>, Holub)</a:t>
            </a:r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616624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47261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dirty="0" smtClean="0"/>
              <a:t>David </a:t>
            </a:r>
            <a:r>
              <a:rPr lang="cs-CZ" dirty="0" err="1" smtClean="0"/>
              <a:t>Livingston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skotský misionář, lékař a cestovatel, </a:t>
            </a:r>
          </a:p>
          <a:p>
            <a:pPr marL="0" indent="0">
              <a:buNone/>
            </a:pPr>
            <a:r>
              <a:rPr lang="cs-CZ" sz="2800" dirty="0" smtClean="0"/>
              <a:t>bojovník proti otroctví</a:t>
            </a:r>
          </a:p>
          <a:p>
            <a:r>
              <a:rPr lang="cs-CZ" sz="2800" dirty="0" smtClean="0"/>
              <a:t>objevitelské cesty po Africe 1851 – 1873</a:t>
            </a:r>
          </a:p>
          <a:p>
            <a:r>
              <a:rPr lang="cs-CZ" sz="2800" dirty="0" smtClean="0"/>
              <a:t>toužil rozšířit mezi domorodci křesťanství, léčil domorodce, zajímal se o jejich potřeby</a:t>
            </a:r>
          </a:p>
          <a:p>
            <a:r>
              <a:rPr lang="cs-CZ" sz="2800" dirty="0" smtClean="0"/>
              <a:t>zemřel, když se pokoušel najít prameny Nilu</a:t>
            </a:r>
          </a:p>
          <a:p>
            <a:r>
              <a:rPr lang="cs-CZ" sz="2800" dirty="0" smtClean="0"/>
              <a:t>domorodci si ho tak vážili, že po smrti ho nabalzamovali a nesli v rakvi 10 měsíců do přístavu</a:t>
            </a:r>
          </a:p>
          <a:p>
            <a:r>
              <a:rPr lang="cs-CZ" sz="2800" dirty="0" smtClean="0"/>
              <a:t>pohřben v Londýně, srdce v Africe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0348"/>
            <a:ext cx="1728192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8026" y="5661248"/>
            <a:ext cx="899445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408450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836712"/>
            <a:ext cx="8229600" cy="5472608"/>
          </a:xfrm>
        </p:spPr>
        <p:txBody>
          <a:bodyPr>
            <a:noAutofit/>
          </a:bodyPr>
          <a:lstStyle/>
          <a:p>
            <a:r>
              <a:rPr lang="cs-CZ" sz="2800" dirty="0" smtClean="0"/>
              <a:t>jako </a:t>
            </a:r>
            <a:r>
              <a:rPr lang="cs-CZ" sz="2800" dirty="0"/>
              <a:t>první běloch </a:t>
            </a:r>
            <a:r>
              <a:rPr lang="cs-CZ" sz="2800" dirty="0" smtClean="0"/>
              <a:t>přešel poušť Kalahari</a:t>
            </a:r>
          </a:p>
          <a:p>
            <a:r>
              <a:rPr lang="cs-CZ" sz="2800" dirty="0" smtClean="0"/>
              <a:t>prozkoumal</a:t>
            </a:r>
            <a:r>
              <a:rPr lang="cs-CZ" sz="2800" dirty="0"/>
              <a:t> </a:t>
            </a:r>
            <a:r>
              <a:rPr lang="cs-CZ" sz="2800" dirty="0" smtClean="0"/>
              <a:t>řeku Zambezi</a:t>
            </a:r>
          </a:p>
          <a:p>
            <a:r>
              <a:rPr lang="cs-CZ" sz="2800" dirty="0" smtClean="0"/>
              <a:t>objevil vodopády, které nazval na počest britské královny </a:t>
            </a:r>
            <a:r>
              <a:rPr lang="cs-CZ" sz="2800" dirty="0"/>
              <a:t> </a:t>
            </a:r>
            <a:r>
              <a:rPr lang="cs-CZ" sz="2800" dirty="0" smtClean="0"/>
              <a:t>Viktoriiny vodopády</a:t>
            </a:r>
          </a:p>
          <a:p>
            <a:r>
              <a:rPr lang="cs-CZ" sz="2800" dirty="0" smtClean="0"/>
              <a:t>první člověk, </a:t>
            </a:r>
            <a:r>
              <a:rPr lang="cs-CZ" sz="2800" dirty="0"/>
              <a:t>který přešel </a:t>
            </a:r>
            <a:r>
              <a:rPr lang="cs-CZ" sz="2800" dirty="0" smtClean="0"/>
              <a:t>Afriku napříč </a:t>
            </a:r>
            <a:r>
              <a:rPr lang="cs-CZ" sz="2800" dirty="0"/>
              <a:t>v její jižní </a:t>
            </a:r>
            <a:r>
              <a:rPr lang="cs-CZ" sz="2800" dirty="0" smtClean="0"/>
              <a:t>části</a:t>
            </a:r>
          </a:p>
          <a:p>
            <a:r>
              <a:rPr lang="cs-CZ" sz="2800" dirty="0" smtClean="0"/>
              <a:t>objevil </a:t>
            </a:r>
            <a:r>
              <a:rPr lang="cs-CZ" sz="2800" dirty="0"/>
              <a:t>mimo jiné </a:t>
            </a:r>
            <a:r>
              <a:rPr lang="cs-CZ" sz="2800" dirty="0" smtClean="0"/>
              <a:t>jezera Malawi, Tanganika a </a:t>
            </a:r>
            <a:r>
              <a:rPr lang="cs-CZ" sz="2800" dirty="0" err="1" smtClean="0"/>
              <a:t>Mwera</a:t>
            </a:r>
            <a:endParaRPr lang="cs-CZ" sz="2800" dirty="0" smtClean="0"/>
          </a:p>
        </p:txBody>
      </p:sp>
      <p:pic>
        <p:nvPicPr>
          <p:cNvPr id="4" name="Picture 4" descr="http://upload.wikimedia.org/wikipedia/commons/thumb/1/15/Victoria_Falls_from_Zambia%28August_2009%29.jpg/640px-Victoria_Falls_from_Zambia%28August_2009%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954945"/>
            <a:ext cx="3264363" cy="24482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jezero Malawi při pohledu z vesmíru (na jeho západní straně se nachází stejnojmenný stát)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279" y="3954945"/>
            <a:ext cx="1905000" cy="2476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491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Map livingstone travels afric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41" y="188640"/>
            <a:ext cx="7765529" cy="64875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16173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Stanley and Livingstone in The Illustrated London News 187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764704"/>
            <a:ext cx="3960440" cy="46411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764704"/>
            <a:ext cx="85223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na jedné z cest se ztratil </a:t>
            </a:r>
          </a:p>
          <a:p>
            <a:r>
              <a:rPr lang="cs-CZ" sz="2800" dirty="0" smtClean="0"/>
              <a:t>a byl 4 roky nezvěstný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našel ho až H. M. </a:t>
            </a:r>
            <a:r>
              <a:rPr lang="cs-CZ" sz="2800" dirty="0" err="1" smtClean="0"/>
              <a:t>Stanley</a:t>
            </a:r>
            <a:r>
              <a:rPr lang="cs-CZ" sz="2800" dirty="0" smtClean="0"/>
              <a:t>, </a:t>
            </a:r>
          </a:p>
          <a:p>
            <a:r>
              <a:rPr lang="cs-CZ" sz="2800" dirty="0" smtClean="0"/>
              <a:t>který jako jediný stále doufal, </a:t>
            </a:r>
          </a:p>
          <a:p>
            <a:r>
              <a:rPr lang="cs-CZ" sz="2800" dirty="0" smtClean="0"/>
              <a:t>že </a:t>
            </a:r>
            <a:r>
              <a:rPr lang="cs-CZ" sz="2800" dirty="0" err="1" smtClean="0"/>
              <a:t>Livingstone</a:t>
            </a:r>
            <a:r>
              <a:rPr lang="cs-CZ" sz="2800" dirty="0" smtClean="0"/>
              <a:t> žije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 </a:t>
            </a:r>
            <a:r>
              <a:rPr lang="cs-CZ" sz="2800" dirty="0"/>
              <a:t>listopadu 1871 </a:t>
            </a:r>
            <a:r>
              <a:rPr lang="cs-CZ" sz="2800" dirty="0" smtClean="0"/>
              <a:t>se setkali </a:t>
            </a:r>
          </a:p>
          <a:p>
            <a:r>
              <a:rPr lang="cs-CZ" sz="2800" dirty="0" smtClean="0"/>
              <a:t>na </a:t>
            </a:r>
            <a:r>
              <a:rPr lang="cs-CZ" sz="2800" dirty="0"/>
              <a:t>břehu jezera </a:t>
            </a:r>
            <a:r>
              <a:rPr lang="cs-CZ" sz="2800" dirty="0" smtClean="0"/>
              <a:t>Tanganika </a:t>
            </a:r>
          </a:p>
          <a:p>
            <a:r>
              <a:rPr lang="it-IT" sz="2800" dirty="0" smtClean="0"/>
              <a:t>ve vesnici Udžidži </a:t>
            </a:r>
            <a:endParaRPr lang="cs-CZ" sz="2800" dirty="0" smtClean="0"/>
          </a:p>
        </p:txBody>
      </p:sp>
    </p:spTree>
    <p:extLst>
      <p:ext uri="{BB962C8B-B14F-4D97-AF65-F5344CB8AC3E}">
        <p14:creationId xmlns="" xmlns:p14="http://schemas.microsoft.com/office/powerpoint/2010/main" val="364083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Henry </a:t>
            </a:r>
            <a:r>
              <a:rPr lang="cs-CZ" dirty="0" err="1" smtClean="0"/>
              <a:t>Morton</a:t>
            </a:r>
            <a:r>
              <a:rPr lang="cs-CZ" dirty="0" smtClean="0"/>
              <a:t> </a:t>
            </a:r>
            <a:r>
              <a:rPr lang="cs-CZ" dirty="0" err="1" smtClean="0"/>
              <a:t>Stanley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novinář, cestovatel</a:t>
            </a:r>
          </a:p>
          <a:p>
            <a:r>
              <a:rPr lang="cs-CZ" dirty="0" smtClean="0"/>
              <a:t>pracoval jako novinář pro </a:t>
            </a:r>
            <a:r>
              <a:rPr lang="cs-CZ" dirty="0" err="1"/>
              <a:t>The</a:t>
            </a:r>
            <a:r>
              <a:rPr lang="cs-CZ" dirty="0"/>
              <a:t> New York </a:t>
            </a:r>
            <a:r>
              <a:rPr lang="cs-CZ" dirty="0" err="1" smtClean="0"/>
              <a:t>Herald</a:t>
            </a:r>
            <a:r>
              <a:rPr lang="cs-CZ" dirty="0" smtClean="0"/>
              <a:t>, kterým byl vyslán, aby pro větší slávu listu objevil Davida </a:t>
            </a:r>
            <a:r>
              <a:rPr lang="cs-CZ" dirty="0" err="1" smtClean="0"/>
              <a:t>Livingstona</a:t>
            </a:r>
            <a:r>
              <a:rPr lang="cs-CZ" dirty="0" smtClean="0"/>
              <a:t> ztraceného v Africe</a:t>
            </a:r>
          </a:p>
          <a:p>
            <a:r>
              <a:rPr lang="cs-CZ" dirty="0" smtClean="0"/>
              <a:t>jako zpravodaj přítomen u otevření Suezského kanálu</a:t>
            </a:r>
            <a:endParaRPr lang="cs-CZ" dirty="0"/>
          </a:p>
        </p:txBody>
      </p:sp>
      <p:pic>
        <p:nvPicPr>
          <p:cNvPr id="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8026" y="5661248"/>
            <a:ext cx="899445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3149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0488" y="90872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letech </a:t>
            </a:r>
            <a:r>
              <a:rPr lang="cs-CZ" dirty="0"/>
              <a:t>1879-1884 podnikl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výpravu </a:t>
            </a:r>
            <a:r>
              <a:rPr lang="cs-CZ" dirty="0"/>
              <a:t>pro belgického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krále</a:t>
            </a:r>
            <a:r>
              <a:rPr lang="cs-CZ" dirty="0"/>
              <a:t> </a:t>
            </a:r>
            <a:r>
              <a:rPr lang="cs-CZ" dirty="0" smtClean="0"/>
              <a:t>Leopolda II.  -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založil</a:t>
            </a:r>
            <a:r>
              <a:rPr lang="cs-CZ" dirty="0"/>
              <a:t> </a:t>
            </a:r>
            <a:r>
              <a:rPr lang="cs-CZ" dirty="0" smtClean="0"/>
              <a:t>Svobodný stát Kongo</a:t>
            </a:r>
            <a:endParaRPr lang="cs-CZ" dirty="0"/>
          </a:p>
          <a:p>
            <a:r>
              <a:rPr lang="cs-CZ" dirty="0" smtClean="0"/>
              <a:t>1886  anglická </a:t>
            </a:r>
            <a:r>
              <a:rPr lang="cs-CZ" dirty="0"/>
              <a:t>expedice vedená </a:t>
            </a:r>
            <a:r>
              <a:rPr lang="cs-CZ" dirty="0" err="1"/>
              <a:t>Stanleym</a:t>
            </a:r>
            <a:r>
              <a:rPr lang="cs-CZ" dirty="0"/>
              <a:t> </a:t>
            </a:r>
            <a:r>
              <a:rPr lang="cs-CZ" dirty="0" smtClean="0"/>
              <a:t> - pomoc Emin-pašovi (německý lékař v egyptských službách a guvernér provincie) odříznut od civilizace -  cesta </a:t>
            </a:r>
            <a:r>
              <a:rPr lang="cs-CZ" dirty="0"/>
              <a:t>800 km </a:t>
            </a:r>
            <a:r>
              <a:rPr lang="cs-CZ" dirty="0" smtClean="0"/>
              <a:t>dlouhá tropickým pralesem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546" t="25823" r="40545" b="12457"/>
          <a:stretch/>
        </p:blipFill>
        <p:spPr bwMode="auto">
          <a:xfrm>
            <a:off x="6156176" y="260648"/>
            <a:ext cx="2387729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5724128" y="1772816"/>
            <a:ext cx="1440160" cy="792088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979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MUDr. Emil Holub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český cestovatel, kartograf, etnograf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a lékař</a:t>
            </a:r>
          </a:p>
          <a:p>
            <a:r>
              <a:rPr lang="cs-CZ" dirty="0" smtClean="0"/>
              <a:t>od dětství ho lákala Afrika –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spisy D. </a:t>
            </a:r>
            <a:r>
              <a:rPr lang="cs-CZ" dirty="0" err="1" smtClean="0"/>
              <a:t>Livingstona</a:t>
            </a:r>
            <a:endParaRPr lang="cs-CZ" dirty="0" smtClean="0"/>
          </a:p>
          <a:p>
            <a:r>
              <a:rPr lang="cs-CZ" dirty="0" smtClean="0"/>
              <a:t>finanční podpora V. Náprstka</a:t>
            </a:r>
          </a:p>
          <a:p>
            <a:r>
              <a:rPr lang="cs-CZ" dirty="0" smtClean="0"/>
              <a:t>první výprava do Afriky – 7 let – prozkoumat, zajistit sbírky Národnímu muzeu </a:t>
            </a:r>
          </a:p>
          <a:p>
            <a:r>
              <a:rPr lang="cs-CZ" dirty="0" smtClean="0"/>
              <a:t>praxe lékaře v diamantových polích – peníze na výpravy</a:t>
            </a:r>
          </a:p>
          <a:p>
            <a:r>
              <a:rPr lang="cs-CZ" dirty="0" smtClean="0"/>
              <a:t>tři výpravy do vnitrozemí</a:t>
            </a:r>
          </a:p>
          <a:p>
            <a:endParaRPr lang="cs-CZ" dirty="0"/>
          </a:p>
        </p:txBody>
      </p:sp>
      <p:pic>
        <p:nvPicPr>
          <p:cNvPr id="6146" name="Picture 2" descr="File:Emil Holu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0648"/>
            <a:ext cx="1944216" cy="2708339"/>
          </a:xfrm>
          <a:prstGeom prst="rect">
            <a:avLst/>
          </a:prstGeom>
          <a:solidFill>
            <a:srgbClr val="FFFFCC"/>
          </a:solidFill>
        </p:spPr>
      </p:pic>
      <p:pic>
        <p:nvPicPr>
          <p:cNvPr id="5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8026" y="5661248"/>
            <a:ext cx="899445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98884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1875 podnikl cestu k řece Zambezi - Viktoriiny vodopády – první detailní mapa</a:t>
            </a:r>
          </a:p>
          <a:p>
            <a:r>
              <a:rPr lang="cs-CZ" dirty="0"/>
              <a:t>p</a:t>
            </a:r>
            <a:r>
              <a:rPr lang="cs-CZ" dirty="0" smtClean="0"/>
              <a:t>okus dojít až ke břehům Atlantiku – neúspěšný  - malárie a ztráta zásobovacích člunů</a:t>
            </a:r>
          </a:p>
          <a:p>
            <a:r>
              <a:rPr lang="cs-CZ" dirty="0" smtClean="0"/>
              <a:t>rozsáhlá přírodovědeckou sbírku asi 1500 rostlin, 300 kusů nerostů, 200 kusů hadů, 3000 kusů hmyzu a několik desítek kožek ulovené zvěře - vše odesláno do Prahy Vojtěchu Náprstkovi</a:t>
            </a:r>
          </a:p>
          <a:p>
            <a:r>
              <a:rPr lang="cs-CZ" dirty="0" smtClean="0"/>
              <a:t>podrobná dokumentace a deník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5153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cov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2955078"/>
            <a:ext cx="2520280" cy="3469585"/>
          </a:xfrm>
          <a:prstGeom prst="rect">
            <a:avLst/>
          </a:prstGeom>
        </p:spPr>
      </p:pic>
      <p:pic>
        <p:nvPicPr>
          <p:cNvPr id="7" name="Obrázek 6" descr="3MOr1C51iRGzRRg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3212976"/>
            <a:ext cx="3600400" cy="2749003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620688"/>
            <a:ext cx="8229600" cy="4525963"/>
          </a:xfrm>
        </p:spPr>
        <p:txBody>
          <a:bodyPr/>
          <a:lstStyle/>
          <a:p>
            <a:r>
              <a:rPr lang="cs-CZ" dirty="0" smtClean="0"/>
              <a:t>1880 kniha "Sedm let v jižní  Africe„ -  dobrodružství na výpravách do afrického vnitrozemí, podrobné obrazy krajů, zvyků, místního lidu a divoké přírody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02090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untitled2.bmp"/>
          <p:cNvPicPr>
            <a:picLocks noGrp="1" noChangeAspect="1"/>
          </p:cNvPicPr>
          <p:nvPr>
            <p:ph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5510003" y="3960193"/>
            <a:ext cx="3325812" cy="2098675"/>
          </a:xfrm>
          <a:prstGeom prst="rect">
            <a:avLst/>
          </a:prstGeom>
        </p:spPr>
      </p:pic>
      <p:pic>
        <p:nvPicPr>
          <p:cNvPr id="4" name="Obrázek 3" descr="untitled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272275"/>
            <a:ext cx="3456384" cy="2598049"/>
          </a:xfrm>
          <a:prstGeom prst="rect">
            <a:avLst/>
          </a:prstGeom>
        </p:spPr>
      </p:pic>
      <p:pic>
        <p:nvPicPr>
          <p:cNvPr id="8194" name="Picture 2" descr="Elephantengruppe, Nachts am Zondags-River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56992"/>
            <a:ext cx="5256584" cy="33050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Koranna.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8042"/>
            <a:ext cx="4536504" cy="27748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20062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323528" y="404664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1883 druhá výprava – plán na projití Afriky od Kapského města do Egypta</a:t>
            </a:r>
          </a:p>
          <a:p>
            <a:r>
              <a:rPr lang="cs-CZ" dirty="0" smtClean="0"/>
              <a:t>podpora rakouského císaře – odmítl nabídku belgického krále – vědecká a technická podpora, lepší organizace</a:t>
            </a:r>
          </a:p>
          <a:p>
            <a:r>
              <a:rPr lang="cs-CZ" dirty="0" smtClean="0"/>
              <a:t>neúspěšná – změna politické situace, malárie, domorodí nepřátelé </a:t>
            </a:r>
          </a:p>
          <a:p>
            <a:r>
              <a:rPr lang="cs-CZ" dirty="0" smtClean="0"/>
              <a:t>ztráta sbírek i deníků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932040" y="206084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6" name="Zástupný symbol pro obsah 3" descr="napade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3717032"/>
            <a:ext cx="4536504" cy="280255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211470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692696"/>
            <a:ext cx="8568952" cy="4525963"/>
          </a:xfrm>
        </p:spPr>
        <p:txBody>
          <a:bodyPr>
            <a:noAutofit/>
          </a:bodyPr>
          <a:lstStyle/>
          <a:p>
            <a:r>
              <a:rPr lang="cs-CZ" sz="2800" dirty="0" smtClean="0"/>
              <a:t>sbírky nabídl zdarma Národnímu muzeu v Praze – nenašlo umístění - zatrpklost</a:t>
            </a:r>
          </a:p>
          <a:p>
            <a:r>
              <a:rPr lang="cs-CZ" sz="2800" dirty="0" smtClean="0"/>
              <a:t>rozdával sbírky muzeím, vědeckým ústavům a školám - dnes rozptýlena po 586 muzeích a školách v celém světě.</a:t>
            </a:r>
          </a:p>
          <a:p>
            <a:r>
              <a:rPr lang="cs-CZ" sz="2800" dirty="0" smtClean="0"/>
              <a:t>po návratu uspořádal velkolepou "Africkou výstavu" ve Vídni (1891) a v Praze (1892)</a:t>
            </a:r>
          </a:p>
          <a:p>
            <a:r>
              <a:rPr lang="cs-CZ" sz="2800" dirty="0" smtClean="0"/>
              <a:t>výzkumy vzbudily ohromný respekt ve vědeckých i společenských kruzích - mnohá ocenění a vyznamenaní </a:t>
            </a:r>
          </a:p>
          <a:p>
            <a:r>
              <a:rPr lang="cs-CZ" sz="2800" dirty="0" smtClean="0"/>
              <a:t> řadu odborných spisů, příspěvků do novin a časopisů, absolvuje stovky přednášek – i přednáškové turné po USA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28361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http://commons.wikimedia.org/wiki/File:Map_livingstone_travels_africa.jpg?uselang=cs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http://commons.wikimedia.org/wiki/File:Stanley_and_Livingstone_in_The_Illustrated_London_News_1872.jpg?uselang=cs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http://cs.wikipedia.org/wiki/Soubor:David_Livingstone.jpg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http://upload.wikimedia.org/wikipedia/commons/thumb/1/15/Victoria_Falls_from_Zambia%28August_2009%29.jpg/640px-Victoria_Falls_from_Zambia%28August_2009%29.jpg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http://cs.wikipedia.org/wiki/Soubor:Lake_Malawi_seen_from_orbit.jpg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http://upload.wikimedia.org/wikipedia/commons/thumb/3/36/Emil_Holub.jpg/430px-Emil_Holub.jpg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www.gutenberg.org/files/15787/15787-h/15787-h.htm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8494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od sešitu: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Objevy v Africe – zeměpisné, přírodovědné a etnografické výzkumy Afriky, i doposud neprobádané – mapy, knihy, sbírky přírodnin</a:t>
            </a:r>
          </a:p>
          <a:p>
            <a:r>
              <a:rPr lang="cs-CZ" sz="2800" dirty="0" smtClean="0"/>
              <a:t>propagace Afriky jako zdroje surovin</a:t>
            </a:r>
          </a:p>
          <a:p>
            <a:r>
              <a:rPr lang="cs-CZ" sz="2800" dirty="0" smtClean="0"/>
              <a:t>spolupráce s domorodci</a:t>
            </a:r>
          </a:p>
          <a:p>
            <a:r>
              <a:rPr lang="cs-CZ" sz="2800" dirty="0" smtClean="0"/>
              <a:t>David </a:t>
            </a:r>
            <a:r>
              <a:rPr lang="cs-CZ" sz="2800" dirty="0" err="1" smtClean="0"/>
              <a:t>Livingstone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Henry </a:t>
            </a:r>
            <a:r>
              <a:rPr lang="cs-CZ" sz="2800" dirty="0" err="1" smtClean="0"/>
              <a:t>Morton</a:t>
            </a:r>
            <a:r>
              <a:rPr lang="cs-CZ" sz="2800" dirty="0" smtClean="0"/>
              <a:t> </a:t>
            </a:r>
            <a:r>
              <a:rPr lang="cs-CZ" sz="2800" dirty="0" err="1" smtClean="0"/>
              <a:t>Stanley</a:t>
            </a:r>
            <a:endParaRPr lang="cs-CZ" sz="2800" dirty="0" smtClean="0"/>
          </a:p>
          <a:p>
            <a:r>
              <a:rPr lang="cs-CZ" sz="2800" dirty="0" smtClean="0"/>
              <a:t>Emil Holub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21001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426</Words>
  <Application>Microsoft Office PowerPoint</Application>
  <PresentationFormat>Předvádění na obrazovce (4:3)</PresentationFormat>
  <Paragraphs>77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1_Motiv systému Office</vt:lpstr>
      <vt:lpstr>Snímek 1</vt:lpstr>
      <vt:lpstr>David Livingston</vt:lpstr>
      <vt:lpstr>Snímek 3</vt:lpstr>
      <vt:lpstr>Snímek 4</vt:lpstr>
      <vt:lpstr>Snímek 5</vt:lpstr>
      <vt:lpstr>Henry Morton Stanley</vt:lpstr>
      <vt:lpstr>Snímek 7</vt:lpstr>
      <vt:lpstr>MUDr. Emil Holub</vt:lpstr>
      <vt:lpstr>Snímek 9</vt:lpstr>
      <vt:lpstr>Snímek 10</vt:lpstr>
      <vt:lpstr>Snímek 11</vt:lpstr>
      <vt:lpstr>Snímek 12</vt:lpstr>
      <vt:lpstr>Snímek 13</vt:lpstr>
      <vt:lpstr>Zdroje:</vt:lpstr>
      <vt:lpstr>Zápis od sešitu: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David Livingston</dc:title>
  <dc:creator>Karin</dc:creator>
  <cp:lastModifiedBy>Aleš</cp:lastModifiedBy>
  <cp:revision>16</cp:revision>
  <dcterms:created xsi:type="dcterms:W3CDTF">2013-05-19T13:00:30Z</dcterms:created>
  <dcterms:modified xsi:type="dcterms:W3CDTF">2013-05-29T20:19:32Z</dcterms:modified>
</cp:coreProperties>
</file>