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8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0" r:id="rId14"/>
    <p:sldId id="269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388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65893DA6-4CD6-4886-9EB0-1E9963E819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A1F5A24-F96B-47D4-AA23-39AB57945C8F}" type="slidenum">
              <a:rPr lang="cs-CZ"/>
              <a:pPr/>
              <a:t>1</a:t>
            </a:fld>
            <a:endParaRPr lang="cs-CZ"/>
          </a:p>
        </p:txBody>
      </p:sp>
      <p:sp>
        <p:nvSpPr>
          <p:cNvPr id="1741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412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59396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8EAEC5B2-9AC1-4F59-A7C2-60E50F1C7591}" type="slidenum">
              <a:rPr lang="cs-CZ" sz="1200">
                <a:latin typeface="+mn-lt"/>
              </a:rPr>
              <a:pPr algn="r">
                <a:defRPr/>
              </a:pPr>
              <a:t>1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F2ECE85-EB2D-45C5-AFC5-825797531D76}" type="slidenum">
              <a:rPr lang="cs-CZ"/>
              <a:pPr/>
              <a:t>2</a:t>
            </a:fld>
            <a:endParaRPr lang="cs-CZ"/>
          </a:p>
        </p:txBody>
      </p:sp>
      <p:sp>
        <p:nvSpPr>
          <p:cNvPr id="18435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436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7828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F3FE701F-96E0-41F2-A70C-895641ADA22E}" type="slidenum">
              <a:rPr lang="cs-CZ" sz="1200">
                <a:latin typeface="+mn-lt"/>
              </a:rPr>
              <a:pPr algn="r">
                <a:defRPr/>
              </a:pPr>
              <a:t>2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77E9C4A-152B-4F41-ACC4-F290A6597979}" type="slidenum">
              <a:rPr lang="cs-CZ"/>
              <a:pPr/>
              <a:t>3</a:t>
            </a:fld>
            <a:endParaRPr lang="cs-CZ"/>
          </a:p>
        </p:txBody>
      </p:sp>
      <p:sp>
        <p:nvSpPr>
          <p:cNvPr id="19459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60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8852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4FAC4428-3BCF-481A-BA39-A90F731766CA}" type="slidenum">
              <a:rPr lang="cs-CZ" sz="1200">
                <a:latin typeface="+mn-lt"/>
              </a:rPr>
              <a:pPr algn="r">
                <a:defRPr/>
              </a:pPr>
              <a:t>3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7FFAF9A-6A35-4CCA-91E4-4C98AE595C5F}" type="slidenum">
              <a:rPr lang="cs-CZ"/>
              <a:pPr/>
              <a:t>4</a:t>
            </a:fld>
            <a:endParaRPr lang="cs-CZ"/>
          </a:p>
        </p:txBody>
      </p:sp>
      <p:sp>
        <p:nvSpPr>
          <p:cNvPr id="20483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0484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9876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65694058-3742-46A5-9442-6CCA82D64F0B}" type="slidenum">
              <a:rPr lang="cs-CZ" sz="1200">
                <a:latin typeface="+mn-lt"/>
              </a:rPr>
              <a:pPr algn="r">
                <a:defRPr/>
              </a:pPr>
              <a:t>4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3B87DF3-3710-4717-9047-BF89FE1C4D8B}" type="slidenum">
              <a:rPr lang="cs-CZ"/>
              <a:pPr/>
              <a:t>5</a:t>
            </a:fld>
            <a:endParaRPr lang="cs-CZ"/>
          </a:p>
        </p:txBody>
      </p:sp>
      <p:sp>
        <p:nvSpPr>
          <p:cNvPr id="21507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508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0900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7EDFDA91-4041-475E-AF6A-D33473A7A833}" type="slidenum">
              <a:rPr lang="cs-CZ" sz="1200">
                <a:latin typeface="+mn-lt"/>
              </a:rPr>
              <a:pPr algn="r">
                <a:defRPr/>
              </a:pPr>
              <a:t>5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011B6BE-B1C4-4B25-AF52-E0F5DE3B3D07}" type="slidenum">
              <a:rPr lang="cs-CZ"/>
              <a:pPr/>
              <a:t>6</a:t>
            </a:fld>
            <a:endParaRPr lang="cs-CZ"/>
          </a:p>
        </p:txBody>
      </p:sp>
      <p:sp>
        <p:nvSpPr>
          <p:cNvPr id="2253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532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2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EABE18A4-E64A-4BF3-A006-63A236826E58}" type="slidenum">
              <a:rPr lang="cs-CZ" sz="1200">
                <a:latin typeface="+mn-lt"/>
              </a:rPr>
              <a:pPr algn="r">
                <a:defRPr/>
              </a:pPr>
              <a:t>6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5C8ED21-A812-441F-ACFD-D92D0C2478BE}" type="slidenum">
              <a:rPr lang="cs-CZ"/>
              <a:pPr/>
              <a:t>7</a:t>
            </a:fld>
            <a:endParaRPr lang="cs-CZ"/>
          </a:p>
        </p:txBody>
      </p:sp>
      <p:sp>
        <p:nvSpPr>
          <p:cNvPr id="23555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556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2948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4DC5072E-9BEA-4D9E-AAE6-DA723D859877}" type="slidenum">
              <a:rPr lang="cs-CZ" sz="1200">
                <a:latin typeface="+mn-lt"/>
              </a:rPr>
              <a:pPr algn="r">
                <a:defRPr/>
              </a:pPr>
              <a:t>7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3FD713A-4DAD-44A6-8517-841B259C47C4}" type="slidenum">
              <a:rPr lang="cs-CZ"/>
              <a:pPr/>
              <a:t>8</a:t>
            </a:fld>
            <a:endParaRPr lang="cs-CZ"/>
          </a:p>
        </p:txBody>
      </p:sp>
      <p:sp>
        <p:nvSpPr>
          <p:cNvPr id="24579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4580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3972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6E9DF6E6-5FDE-4E72-BEB1-708D4CD41D9E}" type="slidenum">
              <a:rPr lang="cs-CZ" sz="1200">
                <a:latin typeface="+mn-lt"/>
              </a:rPr>
              <a:pPr algn="r">
                <a:defRPr/>
              </a:pPr>
              <a:t>8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4D556F6-25EE-4DC5-8F6C-3C5CC332B242}" type="slidenum">
              <a:rPr lang="cs-CZ"/>
              <a:pPr/>
              <a:t>9</a:t>
            </a:fld>
            <a:endParaRPr lang="cs-CZ"/>
          </a:p>
        </p:txBody>
      </p:sp>
      <p:sp>
        <p:nvSpPr>
          <p:cNvPr id="25603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604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4996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7CACFF97-83E4-41F8-9325-5A38A2B06771}" type="slidenum">
              <a:rPr lang="cs-CZ" sz="1200">
                <a:latin typeface="+mn-lt"/>
              </a:rPr>
              <a:pPr algn="r">
                <a:defRPr/>
              </a:pPr>
              <a:t>9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62E366D-D248-49FB-A718-90FCA8F54635}" type="slidenum">
              <a:rPr lang="cs-CZ"/>
              <a:pPr/>
              <a:t>10</a:t>
            </a:fld>
            <a:endParaRPr lang="cs-CZ"/>
          </a:p>
        </p:txBody>
      </p:sp>
      <p:sp>
        <p:nvSpPr>
          <p:cNvPr id="26627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6628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6020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D731196C-0CAB-4D9C-BD5D-258DCB5159B0}" type="slidenum">
              <a:rPr lang="cs-CZ" sz="1200">
                <a:latin typeface="+mn-lt"/>
              </a:rPr>
              <a:pPr algn="r">
                <a:defRPr/>
              </a:pPr>
              <a:t>10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3E5E3E7-11F0-42F1-B57F-E0C5C925CCFC}" type="slidenum">
              <a:rPr lang="cs-CZ"/>
              <a:pPr/>
              <a:t>11</a:t>
            </a:fld>
            <a:endParaRPr lang="cs-CZ"/>
          </a:p>
        </p:txBody>
      </p:sp>
      <p:sp>
        <p:nvSpPr>
          <p:cNvPr id="2765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2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704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F6F7A422-01D0-4BBD-8641-C48DF3DD8253}" type="slidenum">
              <a:rPr lang="cs-CZ" sz="1200">
                <a:latin typeface="+mn-lt"/>
              </a:rPr>
              <a:pPr algn="r">
                <a:defRPr/>
              </a:pPr>
              <a:t>11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E4BF73A-352A-4CD3-B185-C1624E873547}" type="slidenum">
              <a:rPr lang="cs-CZ"/>
              <a:pPr/>
              <a:t>12</a:t>
            </a:fld>
            <a:endParaRPr lang="cs-CZ"/>
          </a:p>
        </p:txBody>
      </p:sp>
      <p:sp>
        <p:nvSpPr>
          <p:cNvPr id="28675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8676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8068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A3BD3F30-D6B8-4B04-A93D-F49310E94E95}" type="slidenum">
              <a:rPr lang="cs-CZ" sz="1200">
                <a:latin typeface="+mn-lt"/>
              </a:rPr>
              <a:pPr algn="r">
                <a:defRPr/>
              </a:pPr>
              <a:t>12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242E68-5440-42E3-8870-B7CE77A45F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264484-A6A0-411D-A388-2EDD12BB16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AECF82-C3E2-4B96-BC91-00E23CE8DB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B926C9-EB49-4060-8E27-7B0392AB95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ADFF25-9B4E-4AF3-BB09-1B0BAF0D61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193676-B646-45FC-8133-DFBC67736A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4CC44D-D3D7-49CD-BB8D-3295AE8F6B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E1D61E-EBFF-40ED-AF46-C19097F74C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46F3A4-F6D5-4F37-8068-8591ED2539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87E63F-32B0-4CDC-9EAA-71217AD40B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620D56-F034-4A0F-87C1-F264CBD1C1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path path="rect">
            <a:fillToRect l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FC09252E-B6E3-41F6-ACCD-2026D9274D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c/c3/Great_Lakes_from_space.jpg/800px-Great_Lakes_from_space.jpg" TargetMode="External"/><Relationship Id="rId3" Type="http://schemas.openxmlformats.org/officeDocument/2006/relationships/hyperlink" Target="http://upload.wikimedia.org/wikipedia/commons/thumb/e/e7/Angel_falls.jpg/220px-Angel_falls.jpg" TargetMode="External"/><Relationship Id="rId7" Type="http://schemas.openxmlformats.org/officeDocument/2006/relationships/hyperlink" Target="http://upload.wikimedia.org/wikipedia/commons/thumb/0/06/CristobalColon.jpg/230px-CristobalColon.jpg" TargetMode="External"/><Relationship Id="rId2" Type="http://schemas.openxmlformats.org/officeDocument/2006/relationships/hyperlink" Target="http://upload.wikimedia.org/wikipedia/commons/thumb/c/c4/Cape-Agulhas.jpg/200px-Cape-Agulhas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a/aa/Towerbridge2.jpg/250px-Towerbridge2.jpg" TargetMode="External"/><Relationship Id="rId5" Type="http://schemas.openxmlformats.org/officeDocument/2006/relationships/hyperlink" Target="http://upload.wikimedia.org/wikipedia/commons/thumb/1/1e/Golden_gate2.jpg/800px-Golden_gate2.jpg" TargetMode="External"/><Relationship Id="rId10" Type="http://schemas.openxmlformats.org/officeDocument/2006/relationships/image" Target="../media/image1.png"/><Relationship Id="rId4" Type="http://schemas.openxmlformats.org/officeDocument/2006/relationships/hyperlink" Target="http://upload.wikimedia.org/wikipedia/commons/thumb/a/a0/Mississippi_delta_from_space.jpg/564px-Mississippi_delta_from_space.jpg" TargetMode="External"/><Relationship Id="rId9" Type="http://schemas.openxmlformats.org/officeDocument/2006/relationships/hyperlink" Target="http://upload.wikimedia.org/wikipedia/commons/thumb/4/45/Continentes.png/220px-Continentes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683568" y="260648"/>
            <a:ext cx="7851648" cy="1067544"/>
          </a:xfrm>
        </p:spPr>
        <p:txBody>
          <a:bodyPr lIns="0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5600" b="1" kern="1200" dirty="0"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ZEMĚPIS SVĚTA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4294967295"/>
          </p:nvPr>
        </p:nvSpPr>
        <p:spPr>
          <a:xfrm>
            <a:off x="533400" y="2933700"/>
            <a:ext cx="7854950" cy="1808163"/>
          </a:xfrm>
        </p:spPr>
        <p:txBody>
          <a:bodyPr lIns="0" rIns="18288"/>
          <a:lstStyle/>
          <a:p>
            <a:pPr marL="0" indent="0" algn="r" eaLnBrk="1" hangingPunct="1">
              <a:buFontTx/>
              <a:buNone/>
            </a:pPr>
            <a:endParaRPr lang="cs-CZ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5732463"/>
            <a:ext cx="560070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Obrázek 5" descr="mapa.gif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388" y="1557338"/>
            <a:ext cx="9144000" cy="4227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2771775" y="5229225"/>
            <a:ext cx="4618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cs typeface="Arial" charset="0"/>
              </a:rPr>
              <a:t>VY_32_INOVACE_07_01_zeměpis světa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 idx="4294967295"/>
          </p:nvPr>
        </p:nvSpPr>
        <p:spPr/>
        <p:txBody>
          <a:bodyPr lIns="0" rIns="0" bIns="0" anchor="b"/>
          <a:lstStyle/>
          <a:p>
            <a:pPr eaLnBrk="1" hangingPunct="1"/>
            <a:r>
              <a:rPr lang="cs-CZ" smtClean="0"/>
              <a:t>SEVERNÍ AMERIKA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marL="273050" indent="-273050" eaLnBrk="1" hangingPunct="1"/>
            <a:endParaRPr lang="cs-CZ" smtClean="0"/>
          </a:p>
        </p:txBody>
      </p:sp>
      <p:pic>
        <p:nvPicPr>
          <p:cNvPr id="3076" name="Picture 2" descr="C:\Users\Radoslav\Desktop\Pictures\500px-ContinentNorthAmerica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8175" y="2349500"/>
            <a:ext cx="5329238" cy="3240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Radoslav\Desktop\pics\Angel_falls_in_Venezuela_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275" y="2276475"/>
            <a:ext cx="4770438" cy="357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9" name="Nadpis 1"/>
          <p:cNvSpPr>
            <a:spLocks noGrp="1"/>
          </p:cNvSpPr>
          <p:nvPr>
            <p:ph type="title" idx="4294967295"/>
          </p:nvPr>
        </p:nvSpPr>
        <p:spPr>
          <a:xfrm>
            <a:off x="395288" y="704850"/>
            <a:ext cx="8569325" cy="1068388"/>
          </a:xfrm>
        </p:spPr>
        <p:txBody>
          <a:bodyPr lIns="0" rIns="0" bIns="0" anchor="b"/>
          <a:lstStyle/>
          <a:p>
            <a:pPr eaLnBrk="1" hangingPunct="1"/>
            <a:r>
              <a:rPr lang="cs-CZ" sz="3900" smtClean="0"/>
              <a:t>Jaké jsou nejvyšší vodopády světa?</a:t>
            </a:r>
          </a:p>
        </p:txBody>
      </p:sp>
      <p:sp>
        <p:nvSpPr>
          <p:cNvPr id="4100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marL="273050" indent="-273050" eaLnBrk="1" hangingPunct="1">
              <a:buFontTx/>
              <a:buNone/>
            </a:pPr>
            <a:r>
              <a:rPr lang="cs-CZ" smtClean="0"/>
              <a:t>            </a:t>
            </a:r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11188" y="3644900"/>
            <a:ext cx="3240087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742950" indent="-742950"/>
            <a:r>
              <a:rPr lang="cs-CZ" sz="4000">
                <a:latin typeface="Constantia" pitchFamily="18" charset="0"/>
                <a:cs typeface="Arial" charset="0"/>
              </a:rPr>
              <a:t>B)Niagarské</a:t>
            </a:r>
          </a:p>
          <a:p>
            <a:pPr marL="742950" indent="-742950"/>
            <a:r>
              <a:rPr lang="cs-CZ" sz="4000">
                <a:latin typeface="Constantia" pitchFamily="18" charset="0"/>
                <a:cs typeface="Arial" charset="0"/>
              </a:rPr>
              <a:t>vodopády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39750" y="2349500"/>
            <a:ext cx="3455988" cy="132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nstantia" pitchFamily="18" charset="0"/>
                <a:cs typeface="Arial" charset="0"/>
              </a:rPr>
              <a:t>A) Vodopád Salto Angel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84213" y="5013325"/>
            <a:ext cx="3382962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nstantia" pitchFamily="18" charset="0"/>
                <a:cs typeface="Arial" charset="0"/>
              </a:rPr>
              <a:t>C) Viktoriiny </a:t>
            </a:r>
          </a:p>
          <a:p>
            <a:r>
              <a:rPr lang="cs-CZ" sz="4000">
                <a:latin typeface="Constantia" pitchFamily="18" charset="0"/>
                <a:cs typeface="Arial" charset="0"/>
              </a:rPr>
              <a:t>vodopády</a:t>
            </a:r>
          </a:p>
        </p:txBody>
      </p:sp>
      <p:sp>
        <p:nvSpPr>
          <p:cNvPr id="13" name="Pěticípá hvězda 12"/>
          <p:cNvSpPr/>
          <p:nvPr/>
        </p:nvSpPr>
        <p:spPr>
          <a:xfrm>
            <a:off x="900113" y="765175"/>
            <a:ext cx="6408737" cy="4895850"/>
          </a:xfrm>
          <a:prstGeom prst="star5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ŠPATNĚ</a:t>
            </a:r>
          </a:p>
        </p:txBody>
      </p:sp>
      <p:sp>
        <p:nvSpPr>
          <p:cNvPr id="12" name="Pěticípá hvězda 11"/>
          <p:cNvSpPr/>
          <p:nvPr/>
        </p:nvSpPr>
        <p:spPr>
          <a:xfrm>
            <a:off x="900113" y="765175"/>
            <a:ext cx="7200279" cy="4895850"/>
          </a:xfrm>
          <a:prstGeom prst="star5">
            <a:avLst/>
          </a:prstGeom>
          <a:solidFill>
            <a:srgbClr val="24B23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SPRÁVNĚ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xit" presetSubtype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xit" presetSubtype="1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200"/>
                            </p:stCondLst>
                            <p:childTnLst>
                              <p:par>
                                <p:cTn id="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  <p:bldP spid="13" grpId="2" animBg="1"/>
      <p:bldP spid="13" grpId="3" animBg="1"/>
      <p:bldP spid="12" grpId="0" animBg="1"/>
      <p:bldP spid="12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Radoslav\Desktop\pics\200px-Giant_Sequoia_in_Grant_Grove_in_Kings_Canyon_National_Par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5600" y="1844675"/>
            <a:ext cx="1617663" cy="4835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3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marL="273050" indent="-273050" eaLnBrk="1" hangingPunct="1">
              <a:buFontTx/>
              <a:buNone/>
            </a:pPr>
            <a:r>
              <a:rPr lang="cs-CZ" smtClean="0"/>
              <a:t>            </a:t>
            </a:r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</p:txBody>
      </p:sp>
      <p:sp>
        <p:nvSpPr>
          <p:cNvPr id="5124" name="Nadpis 1"/>
          <p:cNvSpPr>
            <a:spLocks noGrp="1"/>
          </p:cNvSpPr>
          <p:nvPr>
            <p:ph type="title" idx="4294967295"/>
          </p:nvPr>
        </p:nvSpPr>
        <p:spPr/>
        <p:txBody>
          <a:bodyPr lIns="0" rIns="0" bIns="0" anchor="b"/>
          <a:lstStyle/>
          <a:p>
            <a:pPr eaLnBrk="1" hangingPunct="1"/>
            <a:r>
              <a:rPr lang="cs-CZ" smtClean="0"/>
              <a:t>Jaký je nejvyšší strom na světě?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11188" y="2492375"/>
            <a:ext cx="41767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742950" indent="-742950"/>
            <a:r>
              <a:rPr lang="cs-CZ" sz="4000">
                <a:latin typeface="Constantia" pitchFamily="18" charset="0"/>
                <a:cs typeface="Arial" charset="0"/>
              </a:rPr>
              <a:t>A) Topol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11188" y="5157788"/>
            <a:ext cx="4681537" cy="132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nstantia" pitchFamily="18" charset="0"/>
                <a:cs typeface="Arial" charset="0"/>
              </a:rPr>
              <a:t>C) Sekvoj vždyzelená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11188" y="3789363"/>
            <a:ext cx="41052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nstantia" pitchFamily="18" charset="0"/>
                <a:cs typeface="Arial" charset="0"/>
              </a:rPr>
              <a:t>B) Baobab</a:t>
            </a:r>
          </a:p>
        </p:txBody>
      </p:sp>
      <p:sp>
        <p:nvSpPr>
          <p:cNvPr id="13" name="Pěticípá hvězda 12"/>
          <p:cNvSpPr/>
          <p:nvPr/>
        </p:nvSpPr>
        <p:spPr>
          <a:xfrm>
            <a:off x="900113" y="765175"/>
            <a:ext cx="6408737" cy="4895850"/>
          </a:xfrm>
          <a:prstGeom prst="star5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ŠPATNĚ</a:t>
            </a:r>
          </a:p>
        </p:txBody>
      </p:sp>
      <p:sp>
        <p:nvSpPr>
          <p:cNvPr id="12" name="Pěticípá hvězda 11"/>
          <p:cNvSpPr/>
          <p:nvPr/>
        </p:nvSpPr>
        <p:spPr>
          <a:xfrm>
            <a:off x="900113" y="765175"/>
            <a:ext cx="7416303" cy="4895850"/>
          </a:xfrm>
          <a:prstGeom prst="star5">
            <a:avLst/>
          </a:prstGeom>
          <a:solidFill>
            <a:srgbClr val="24B23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SPRÁVNĚ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xit" presetSubtype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xit" presetSubtype="1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200"/>
                            </p:stCondLst>
                            <p:childTnLst>
                              <p:par>
                                <p:cTn id="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  <p:bldP spid="13" grpId="2" animBg="1"/>
      <p:bldP spid="13" grpId="3" animBg="1"/>
      <p:bldP spid="12" grpId="0" animBg="1"/>
      <p:bldP spid="12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G:\obrázky\Freiheitsstatue_NYC_ful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5600" y="1628775"/>
            <a:ext cx="2895600" cy="439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7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marL="273050" indent="-273050" eaLnBrk="1" hangingPunct="1">
              <a:buFontTx/>
              <a:buNone/>
            </a:pPr>
            <a:r>
              <a:rPr lang="cs-CZ" smtClean="0"/>
              <a:t>            </a:t>
            </a:r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95288" y="704850"/>
            <a:ext cx="8569325" cy="1068388"/>
          </a:xfrm>
        </p:spPr>
        <p:txBody>
          <a:bodyPr lIns="0" rIns="0" bIns="0" anchor="b">
            <a:normAutofit fontScale="90000"/>
          </a:bodyPr>
          <a:lstStyle/>
          <a:p>
            <a:pPr eaLnBrk="1" hangingPunct="1">
              <a:defRPr/>
            </a:pPr>
            <a:r>
              <a:rPr lang="cs-CZ" sz="3900" smtClean="0"/>
              <a:t>Ve kterém městě by si mohl vidět Sochu svobody?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11188" y="3644900"/>
            <a:ext cx="35290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742950" indent="-742950"/>
            <a:r>
              <a:rPr lang="cs-CZ" sz="4000">
                <a:latin typeface="Constantia" pitchFamily="18" charset="0"/>
                <a:cs typeface="Arial" charset="0"/>
              </a:rPr>
              <a:t>B) Los Angeles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39750" y="2349500"/>
            <a:ext cx="34559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nstantia" pitchFamily="18" charset="0"/>
                <a:cs typeface="Arial" charset="0"/>
              </a:rPr>
              <a:t>A) New York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84213" y="5013325"/>
            <a:ext cx="39592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nstantia" pitchFamily="18" charset="0"/>
                <a:cs typeface="Arial" charset="0"/>
              </a:rPr>
              <a:t>C) San Francisco</a:t>
            </a:r>
          </a:p>
        </p:txBody>
      </p:sp>
      <p:sp>
        <p:nvSpPr>
          <p:cNvPr id="13" name="Pěticípá hvězda 12"/>
          <p:cNvSpPr/>
          <p:nvPr/>
        </p:nvSpPr>
        <p:spPr>
          <a:xfrm>
            <a:off x="900113" y="765175"/>
            <a:ext cx="6408737" cy="4895850"/>
          </a:xfrm>
          <a:prstGeom prst="star5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ŠPATNĚ</a:t>
            </a:r>
          </a:p>
        </p:txBody>
      </p:sp>
      <p:sp>
        <p:nvSpPr>
          <p:cNvPr id="12" name="Pěticípá hvězda 11"/>
          <p:cNvSpPr/>
          <p:nvPr/>
        </p:nvSpPr>
        <p:spPr>
          <a:xfrm>
            <a:off x="900113" y="765175"/>
            <a:ext cx="7488311" cy="4895850"/>
          </a:xfrm>
          <a:prstGeom prst="star5">
            <a:avLst/>
          </a:prstGeom>
          <a:solidFill>
            <a:srgbClr val="24B23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SPRÁVNĚ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xit" presetSubtype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xit" presetSubtype="1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200"/>
                            </p:stCondLst>
                            <p:childTnLst>
                              <p:par>
                                <p:cTn id="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  <p:bldP spid="13" grpId="2" animBg="1"/>
      <p:bldP spid="13" grpId="3" animBg="1"/>
      <p:bldP spid="12" grpId="0" animBg="1"/>
      <p:bldP spid="12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Radoslav\Desktop\Pictures\459px-Old_Faithfull-pdPhot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9338" y="1989138"/>
            <a:ext cx="3235325" cy="4221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1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marL="273050" indent="-273050" eaLnBrk="1" hangingPunct="1">
              <a:buFontTx/>
              <a:buNone/>
            </a:pPr>
            <a:r>
              <a:rPr lang="cs-CZ" smtClean="0"/>
              <a:t>            </a:t>
            </a:r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</p:txBody>
      </p:sp>
      <p:sp>
        <p:nvSpPr>
          <p:cNvPr id="7172" name="Nadpis 1"/>
          <p:cNvSpPr>
            <a:spLocks noGrp="1"/>
          </p:cNvSpPr>
          <p:nvPr>
            <p:ph type="title" idx="4294967295"/>
          </p:nvPr>
        </p:nvSpPr>
        <p:spPr/>
        <p:txBody>
          <a:bodyPr lIns="0" rIns="0" bIns="0" anchor="b"/>
          <a:lstStyle/>
          <a:p>
            <a:pPr eaLnBrk="1" hangingPunct="1"/>
            <a:r>
              <a:rPr lang="cs-CZ" smtClean="0"/>
              <a:t>Jaký je nejstarší národní park?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11188" y="2492375"/>
            <a:ext cx="4176712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742950" indent="-742950">
              <a:buFontTx/>
              <a:buAutoNum type="alphaUcParenR"/>
            </a:pPr>
            <a:r>
              <a:rPr lang="cs-CZ" sz="4000">
                <a:latin typeface="Constantia" pitchFamily="18" charset="0"/>
                <a:cs typeface="Arial" charset="0"/>
              </a:rPr>
              <a:t>Yosemitský</a:t>
            </a:r>
          </a:p>
          <a:p>
            <a:pPr marL="742950" indent="-742950"/>
            <a:r>
              <a:rPr lang="cs-CZ" sz="4000">
                <a:latin typeface="Constantia" pitchFamily="18" charset="0"/>
                <a:cs typeface="Arial" charset="0"/>
              </a:rPr>
              <a:t>národní park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11188" y="3716338"/>
            <a:ext cx="4105275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nstantia" pitchFamily="18" charset="0"/>
                <a:cs typeface="Arial" charset="0"/>
              </a:rPr>
              <a:t>B) Yellowstonský národní park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11188" y="5013325"/>
            <a:ext cx="4105275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nstantia" pitchFamily="18" charset="0"/>
                <a:cs typeface="Arial" charset="0"/>
              </a:rPr>
              <a:t>C) Národní park Everglades</a:t>
            </a:r>
          </a:p>
        </p:txBody>
      </p:sp>
      <p:sp>
        <p:nvSpPr>
          <p:cNvPr id="13" name="Pěticípá hvězda 12"/>
          <p:cNvSpPr/>
          <p:nvPr/>
        </p:nvSpPr>
        <p:spPr>
          <a:xfrm>
            <a:off x="900113" y="765175"/>
            <a:ext cx="6408737" cy="4895850"/>
          </a:xfrm>
          <a:prstGeom prst="star5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ŠPATNĚ</a:t>
            </a:r>
          </a:p>
        </p:txBody>
      </p:sp>
      <p:sp>
        <p:nvSpPr>
          <p:cNvPr id="12" name="Pěticípá hvězda 11"/>
          <p:cNvSpPr/>
          <p:nvPr/>
        </p:nvSpPr>
        <p:spPr>
          <a:xfrm>
            <a:off x="900113" y="765175"/>
            <a:ext cx="7416303" cy="4895850"/>
          </a:xfrm>
          <a:prstGeom prst="star5">
            <a:avLst/>
          </a:prstGeom>
          <a:solidFill>
            <a:srgbClr val="24B23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SPRÁVNĚ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xit" presetSubtype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xit" presetSubtype="1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200"/>
                            </p:stCondLst>
                            <p:childTnLst>
                              <p:par>
                                <p:cTn id="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  <p:bldP spid="13" grpId="2" animBg="1"/>
      <p:bldP spid="13" grpId="3" animBg="1"/>
      <p:bldP spid="12" grpId="0" animBg="1"/>
      <p:bldP spid="12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Radoslav\Desktop\Pictures\564px-Mississippi_delta_from_spac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40200" y="1196975"/>
            <a:ext cx="4787900" cy="5084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5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marL="273050" indent="-273050" eaLnBrk="1" hangingPunct="1">
              <a:buFontTx/>
              <a:buNone/>
            </a:pPr>
            <a:r>
              <a:rPr lang="cs-CZ" smtClean="0"/>
              <a:t>            </a:t>
            </a:r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 lIns="0" rIns="0" bIns="0" anchor="b">
            <a:normAutofit fontScale="90000"/>
          </a:bodyPr>
          <a:lstStyle/>
          <a:p>
            <a:pPr eaLnBrk="1" hangingPunct="1">
              <a:defRPr/>
            </a:pPr>
            <a:r>
              <a:rPr lang="cs-CZ" sz="3900" smtClean="0"/>
              <a:t>Jaká je nejdelší řeka Severní Ameriky?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11188" y="2492375"/>
            <a:ext cx="41767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742950" indent="-742950"/>
            <a:r>
              <a:rPr lang="cs-CZ" sz="4000">
                <a:latin typeface="Constantia" pitchFamily="18" charset="0"/>
                <a:cs typeface="Arial" charset="0"/>
              </a:rPr>
              <a:t>A) Amazonka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11188" y="5157788"/>
            <a:ext cx="46815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nstantia" pitchFamily="18" charset="0"/>
                <a:cs typeface="Arial" charset="0"/>
              </a:rPr>
              <a:t>C) Mississippi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11188" y="3789363"/>
            <a:ext cx="41052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nstantia" pitchFamily="18" charset="0"/>
                <a:cs typeface="Arial" charset="0"/>
              </a:rPr>
              <a:t>B) Colorado</a:t>
            </a:r>
          </a:p>
        </p:txBody>
      </p:sp>
      <p:sp>
        <p:nvSpPr>
          <p:cNvPr id="13" name="Pěticípá hvězda 12"/>
          <p:cNvSpPr/>
          <p:nvPr/>
        </p:nvSpPr>
        <p:spPr>
          <a:xfrm>
            <a:off x="900113" y="765175"/>
            <a:ext cx="6408737" cy="4895850"/>
          </a:xfrm>
          <a:prstGeom prst="star5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ŠPATNĚ</a:t>
            </a:r>
          </a:p>
        </p:txBody>
      </p:sp>
      <p:sp>
        <p:nvSpPr>
          <p:cNvPr id="12" name="Pěticípá hvězda 11"/>
          <p:cNvSpPr/>
          <p:nvPr/>
        </p:nvSpPr>
        <p:spPr>
          <a:xfrm>
            <a:off x="900113" y="765175"/>
            <a:ext cx="7344295" cy="4895850"/>
          </a:xfrm>
          <a:prstGeom prst="star5">
            <a:avLst/>
          </a:prstGeom>
          <a:solidFill>
            <a:srgbClr val="24B23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SPRÁVNĚ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xit" presetSubtype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xit" presetSubtype="1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200"/>
                            </p:stCondLst>
                            <p:childTnLst>
                              <p:par>
                                <p:cTn id="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  <p:bldP spid="13" grpId="2" animBg="1"/>
      <p:bldP spid="13" grpId="3" animBg="1"/>
      <p:bldP spid="12" grpId="0" animBg="1"/>
      <p:bldP spid="12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marL="273050" indent="-273050" eaLnBrk="1" hangingPunct="1">
              <a:buFontTx/>
              <a:buNone/>
            </a:pPr>
            <a:r>
              <a:rPr lang="cs-CZ" smtClean="0"/>
              <a:t>            </a:t>
            </a:r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</p:txBody>
      </p:sp>
      <p:pic>
        <p:nvPicPr>
          <p:cNvPr id="9219" name="Picture 3" descr="G:\obrázky\800px-Towerbridge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375" y="2781300"/>
            <a:ext cx="2968625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0" name="Picture 2" descr="C:\Users\Radoslav\Desktop\pics\800px-Golden_gate2-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27263" y="1268413"/>
            <a:ext cx="2644775" cy="170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95288" y="704850"/>
            <a:ext cx="8569325" cy="1068388"/>
          </a:xfrm>
        </p:spPr>
        <p:txBody>
          <a:bodyPr lIns="0" rIns="0" bIns="0" anchor="b">
            <a:normAutofit fontScale="90000"/>
          </a:bodyPr>
          <a:lstStyle/>
          <a:p>
            <a:pPr eaLnBrk="1" hangingPunct="1">
              <a:defRPr/>
            </a:pPr>
            <a:r>
              <a:rPr lang="cs-CZ" sz="3900" smtClean="0"/>
              <a:t>Na které fotografii je Golden Gate Bridge?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11188" y="3644900"/>
            <a:ext cx="32400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742950" indent="-742950"/>
            <a:r>
              <a:rPr lang="cs-CZ" sz="4000">
                <a:latin typeface="Constantia" pitchFamily="18" charset="0"/>
                <a:cs typeface="Arial" charset="0"/>
              </a:rPr>
              <a:t>B)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39750" y="2349500"/>
            <a:ext cx="8636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nstantia" pitchFamily="18" charset="0"/>
                <a:cs typeface="Arial" charset="0"/>
              </a:rPr>
              <a:t>A) 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84213" y="5013325"/>
            <a:ext cx="33829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nstantia" pitchFamily="18" charset="0"/>
                <a:cs typeface="Arial" charset="0"/>
              </a:rPr>
              <a:t>C)</a:t>
            </a:r>
          </a:p>
        </p:txBody>
      </p:sp>
      <p:sp>
        <p:nvSpPr>
          <p:cNvPr id="13" name="Pěticípá hvězda 12"/>
          <p:cNvSpPr/>
          <p:nvPr/>
        </p:nvSpPr>
        <p:spPr>
          <a:xfrm>
            <a:off x="900113" y="765175"/>
            <a:ext cx="6408737" cy="4895850"/>
          </a:xfrm>
          <a:prstGeom prst="star5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ŠPATNĚ</a:t>
            </a:r>
          </a:p>
        </p:txBody>
      </p:sp>
      <p:sp>
        <p:nvSpPr>
          <p:cNvPr id="12" name="Pěticípá hvězda 11"/>
          <p:cNvSpPr/>
          <p:nvPr/>
        </p:nvSpPr>
        <p:spPr>
          <a:xfrm>
            <a:off x="900113" y="765175"/>
            <a:ext cx="7488311" cy="4895850"/>
          </a:xfrm>
          <a:prstGeom prst="star5">
            <a:avLst/>
          </a:prstGeom>
          <a:solidFill>
            <a:srgbClr val="24B23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SPRÁVNĚ</a:t>
            </a:r>
          </a:p>
        </p:txBody>
      </p:sp>
      <p:pic>
        <p:nvPicPr>
          <p:cNvPr id="9227" name="Picture 2" descr="G:\800px-Terceira_Travesia_do_Tejo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92838" y="4941888"/>
            <a:ext cx="2663825" cy="177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xit" presetSubtype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xit" presetSubtype="1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200"/>
                            </p:stCondLst>
                            <p:childTnLst>
                              <p:par>
                                <p:cTn id="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  <p:bldP spid="13" grpId="2" animBg="1"/>
      <p:bldP spid="13" grpId="3" animBg="1"/>
      <p:bldP spid="12" grpId="0" animBg="1"/>
      <p:bldP spid="12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marL="273050" indent="-273050" eaLnBrk="1" hangingPunct="1">
              <a:buFontTx/>
              <a:buNone/>
            </a:pPr>
            <a:r>
              <a:rPr lang="cs-CZ" smtClean="0"/>
              <a:t>            </a:t>
            </a:r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11188" y="2492375"/>
            <a:ext cx="49688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742950" indent="-742950">
              <a:buFontTx/>
              <a:buAutoNum type="alphaUcParenR"/>
            </a:pPr>
            <a:r>
              <a:rPr lang="cs-CZ" sz="4000">
                <a:latin typeface="Constantia" pitchFamily="18" charset="0"/>
                <a:cs typeface="Arial" charset="0"/>
              </a:rPr>
              <a:t>James Cook, 1592</a:t>
            </a:r>
          </a:p>
        </p:txBody>
      </p:sp>
      <p:pic>
        <p:nvPicPr>
          <p:cNvPr id="10244" name="Picture 2" descr="C:\Users\Radoslav\Desktop\pics\468px-CristobalColo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525" y="1989138"/>
            <a:ext cx="3033713" cy="3887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5" name="Nadpis 1"/>
          <p:cNvSpPr>
            <a:spLocks noGrp="1"/>
          </p:cNvSpPr>
          <p:nvPr>
            <p:ph type="title" idx="4294967295"/>
          </p:nvPr>
        </p:nvSpPr>
        <p:spPr/>
        <p:txBody>
          <a:bodyPr lIns="0" rIns="0" bIns="0" anchor="b"/>
          <a:lstStyle/>
          <a:p>
            <a:pPr eaLnBrk="1" hangingPunct="1"/>
            <a:r>
              <a:rPr lang="cs-CZ" sz="3900" smtClean="0"/>
              <a:t>Kdy a kým byla objevena Amerika?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11188" y="3789363"/>
            <a:ext cx="6048375" cy="132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nstantia" pitchFamily="18" charset="0"/>
                <a:cs typeface="Arial" charset="0"/>
              </a:rPr>
              <a:t>B) Kryštof Kolumbus, </a:t>
            </a:r>
          </a:p>
          <a:p>
            <a:r>
              <a:rPr lang="cs-CZ" sz="4000">
                <a:latin typeface="Constantia" pitchFamily="18" charset="0"/>
                <a:cs typeface="Arial" charset="0"/>
              </a:rPr>
              <a:t>1492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11188" y="5805488"/>
            <a:ext cx="79216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nstantia" pitchFamily="18" charset="0"/>
                <a:cs typeface="Arial" charset="0"/>
              </a:rPr>
              <a:t>C) Fernão de Magalhães, 1519</a:t>
            </a:r>
          </a:p>
        </p:txBody>
      </p:sp>
      <p:sp>
        <p:nvSpPr>
          <p:cNvPr id="13" name="Pěticípá hvězda 12"/>
          <p:cNvSpPr/>
          <p:nvPr/>
        </p:nvSpPr>
        <p:spPr>
          <a:xfrm>
            <a:off x="900113" y="765175"/>
            <a:ext cx="6408737" cy="4895850"/>
          </a:xfrm>
          <a:prstGeom prst="star5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ŠPATNĚ</a:t>
            </a:r>
          </a:p>
        </p:txBody>
      </p:sp>
      <p:sp>
        <p:nvSpPr>
          <p:cNvPr id="12" name="Pěticípá hvězda 11"/>
          <p:cNvSpPr/>
          <p:nvPr/>
        </p:nvSpPr>
        <p:spPr>
          <a:xfrm>
            <a:off x="900113" y="765175"/>
            <a:ext cx="7560319" cy="4895850"/>
          </a:xfrm>
          <a:prstGeom prst="star5">
            <a:avLst/>
          </a:prstGeom>
          <a:solidFill>
            <a:srgbClr val="24B23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SPRÁVNĚ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xit" presetSubtype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xit" presetSubtype="1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200"/>
                            </p:stCondLst>
                            <p:childTnLst>
                              <p:par>
                                <p:cTn id="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  <p:bldP spid="13" grpId="2" animBg="1"/>
      <p:bldP spid="13" grpId="3" animBg="1"/>
      <p:bldP spid="12" grpId="0" animBg="1"/>
      <p:bldP spid="12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marL="273050" indent="-273050" eaLnBrk="1" hangingPunct="1">
              <a:buFontTx/>
              <a:buNone/>
            </a:pPr>
            <a:r>
              <a:rPr lang="cs-CZ" smtClean="0"/>
              <a:t>            </a:t>
            </a:r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</p:txBody>
      </p:sp>
      <p:pic>
        <p:nvPicPr>
          <p:cNvPr id="11267" name="Picture 2" descr="C:\Users\Radoslav\Desktop\pics\800px-Great_Lakes_from_spac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43288" y="1484313"/>
            <a:ext cx="5581650" cy="338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 lIns="0" rIns="0" bIns="0" anchor="b">
            <a:normAutofit fontScale="90000"/>
          </a:bodyPr>
          <a:lstStyle/>
          <a:p>
            <a:pPr eaLnBrk="1" hangingPunct="1">
              <a:defRPr/>
            </a:pPr>
            <a:r>
              <a:rPr lang="cs-CZ" sz="3900" smtClean="0"/>
              <a:t>Které jezero nepatří mezi Velká jezera?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11188" y="2492375"/>
            <a:ext cx="41767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742950" indent="-742950">
              <a:buFontTx/>
              <a:buAutoNum type="alphaUcParenR"/>
            </a:pPr>
            <a:r>
              <a:rPr lang="cs-CZ" sz="4000">
                <a:latin typeface="Constantia" pitchFamily="18" charset="0"/>
                <a:cs typeface="Arial" charset="0"/>
              </a:rPr>
              <a:t>Ontario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11188" y="3716338"/>
            <a:ext cx="41052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nstantia" pitchFamily="18" charset="0"/>
                <a:cs typeface="Arial" charset="0"/>
              </a:rPr>
              <a:t>B) Titicaca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84213" y="5229225"/>
            <a:ext cx="41036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nstantia" pitchFamily="18" charset="0"/>
                <a:cs typeface="Arial" charset="0"/>
              </a:rPr>
              <a:t>C) Erijské jezero</a:t>
            </a:r>
          </a:p>
        </p:txBody>
      </p:sp>
      <p:sp>
        <p:nvSpPr>
          <p:cNvPr id="13" name="Pěticípá hvězda 12"/>
          <p:cNvSpPr/>
          <p:nvPr/>
        </p:nvSpPr>
        <p:spPr>
          <a:xfrm>
            <a:off x="900113" y="765175"/>
            <a:ext cx="6408737" cy="4895850"/>
          </a:xfrm>
          <a:prstGeom prst="star5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ŠPATNĚ</a:t>
            </a:r>
          </a:p>
        </p:txBody>
      </p:sp>
      <p:sp>
        <p:nvSpPr>
          <p:cNvPr id="12" name="Pěticípá hvězda 11"/>
          <p:cNvSpPr/>
          <p:nvPr/>
        </p:nvSpPr>
        <p:spPr>
          <a:xfrm>
            <a:off x="683568" y="692696"/>
            <a:ext cx="7416303" cy="4895850"/>
          </a:xfrm>
          <a:prstGeom prst="star5">
            <a:avLst/>
          </a:prstGeom>
          <a:solidFill>
            <a:srgbClr val="24B23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SPRÁVNĚ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xit" presetSubtype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xit" presetSubtype="1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200"/>
                            </p:stCondLst>
                            <p:childTnLst>
                              <p:par>
                                <p:cTn id="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  <p:bldP spid="13" grpId="2" animBg="1"/>
      <p:bldP spid="13" grpId="3" animBg="1"/>
      <p:bldP spid="12" grpId="0" animBg="1"/>
      <p:bldP spid="12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Users\Radoslav\Desktop\pics\800px-Chichen_Itza_CB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825" y="2781300"/>
            <a:ext cx="3635375" cy="2376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1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marL="273050" indent="-273050" eaLnBrk="1" hangingPunct="1">
              <a:buFontTx/>
              <a:buNone/>
            </a:pPr>
            <a:r>
              <a:rPr lang="cs-CZ" smtClean="0"/>
              <a:t>            </a:t>
            </a:r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</p:txBody>
      </p:sp>
      <p:sp>
        <p:nvSpPr>
          <p:cNvPr id="12292" name="Nadpis 1"/>
          <p:cNvSpPr>
            <a:spLocks noGrp="1"/>
          </p:cNvSpPr>
          <p:nvPr>
            <p:ph type="title" idx="4294967295"/>
          </p:nvPr>
        </p:nvSpPr>
        <p:spPr/>
        <p:txBody>
          <a:bodyPr lIns="0" rIns="0" bIns="0" anchor="b"/>
          <a:lstStyle/>
          <a:p>
            <a:pPr eaLnBrk="1" hangingPunct="1"/>
            <a:r>
              <a:rPr lang="cs-CZ" sz="3900" smtClean="0"/>
              <a:t>Které národy na území dnešního Mexika stavěli pyramidy?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11188" y="2492375"/>
            <a:ext cx="41767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742950" indent="-742950">
              <a:buFontTx/>
              <a:buAutoNum type="alphaUcParenR"/>
            </a:pPr>
            <a:r>
              <a:rPr lang="cs-CZ" sz="4000">
                <a:latin typeface="Constantia" pitchFamily="18" charset="0"/>
                <a:cs typeface="Arial" charset="0"/>
              </a:rPr>
              <a:t>Inkové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11188" y="3716338"/>
            <a:ext cx="41052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nstantia" pitchFamily="18" charset="0"/>
                <a:cs typeface="Arial" charset="0"/>
              </a:rPr>
              <a:t>B) Mayové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84213" y="5229225"/>
            <a:ext cx="41036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nstantia" pitchFamily="18" charset="0"/>
                <a:cs typeface="Arial" charset="0"/>
              </a:rPr>
              <a:t>C) Aztékové</a:t>
            </a:r>
          </a:p>
        </p:txBody>
      </p:sp>
      <p:sp>
        <p:nvSpPr>
          <p:cNvPr id="13" name="Pěticípá hvězda 12"/>
          <p:cNvSpPr/>
          <p:nvPr/>
        </p:nvSpPr>
        <p:spPr>
          <a:xfrm>
            <a:off x="900113" y="765175"/>
            <a:ext cx="6408737" cy="4895850"/>
          </a:xfrm>
          <a:prstGeom prst="star5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ŠPATNĚ</a:t>
            </a:r>
          </a:p>
        </p:txBody>
      </p:sp>
      <p:sp>
        <p:nvSpPr>
          <p:cNvPr id="12" name="Pěticípá hvězda 11"/>
          <p:cNvSpPr/>
          <p:nvPr/>
        </p:nvSpPr>
        <p:spPr>
          <a:xfrm>
            <a:off x="900113" y="765175"/>
            <a:ext cx="7488311" cy="4895850"/>
          </a:xfrm>
          <a:prstGeom prst="star5">
            <a:avLst/>
          </a:prstGeom>
          <a:solidFill>
            <a:srgbClr val="24B23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SPRÁVNĚ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xit" presetSubtype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xit" presetSubtype="1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200"/>
                            </p:stCondLst>
                            <p:childTnLst>
                              <p:par>
                                <p:cTn id="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  <p:bldP spid="13" grpId="2" animBg="1"/>
      <p:bldP spid="13" grpId="3" animBg="1"/>
      <p:bldP spid="12" grpId="0" animBg="1"/>
      <p:bldP spid="12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Users\Radoslav\Desktop\pics\557px-Edifice-Price-Bassin-Louis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1628775"/>
            <a:ext cx="4392613" cy="472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marL="273050" indent="-273050" eaLnBrk="1" hangingPunct="1">
              <a:buFontTx/>
              <a:buNone/>
            </a:pPr>
            <a:r>
              <a:rPr lang="cs-CZ" smtClean="0"/>
              <a:t>            </a:t>
            </a:r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</p:txBody>
      </p:sp>
      <p:sp>
        <p:nvSpPr>
          <p:cNvPr id="13316" name="Nadpis 1"/>
          <p:cNvSpPr>
            <a:spLocks noGrp="1"/>
          </p:cNvSpPr>
          <p:nvPr>
            <p:ph type="title" idx="4294967295"/>
          </p:nvPr>
        </p:nvSpPr>
        <p:spPr/>
        <p:txBody>
          <a:bodyPr lIns="0" rIns="0" bIns="0" anchor="b"/>
          <a:lstStyle/>
          <a:p>
            <a:pPr eaLnBrk="1" hangingPunct="1"/>
            <a:r>
              <a:rPr lang="cs-CZ" sz="3900" smtClean="0"/>
              <a:t>Jaký je po angličtině druhý úřední jazyk užívaný v Kanadě?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11188" y="2492375"/>
            <a:ext cx="41767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742950" indent="-742950"/>
            <a:r>
              <a:rPr lang="cs-CZ" sz="4000">
                <a:latin typeface="Constantia" pitchFamily="18" charset="0"/>
                <a:cs typeface="Arial" charset="0"/>
              </a:rPr>
              <a:t>A) Španělština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11188" y="5157788"/>
            <a:ext cx="46815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nstantia" pitchFamily="18" charset="0"/>
                <a:cs typeface="Arial" charset="0"/>
              </a:rPr>
              <a:t>C) Francoužština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11188" y="3789363"/>
            <a:ext cx="41052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nstantia" pitchFamily="18" charset="0"/>
                <a:cs typeface="Arial" charset="0"/>
              </a:rPr>
              <a:t>B) Němčina</a:t>
            </a:r>
          </a:p>
        </p:txBody>
      </p:sp>
      <p:sp>
        <p:nvSpPr>
          <p:cNvPr id="13" name="Pěticípá hvězda 12"/>
          <p:cNvSpPr/>
          <p:nvPr/>
        </p:nvSpPr>
        <p:spPr>
          <a:xfrm>
            <a:off x="900113" y="765175"/>
            <a:ext cx="6408737" cy="4895850"/>
          </a:xfrm>
          <a:prstGeom prst="star5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ŠPATNĚ</a:t>
            </a:r>
          </a:p>
        </p:txBody>
      </p:sp>
      <p:sp>
        <p:nvSpPr>
          <p:cNvPr id="12" name="Pěticípá hvězda 11"/>
          <p:cNvSpPr/>
          <p:nvPr/>
        </p:nvSpPr>
        <p:spPr>
          <a:xfrm>
            <a:off x="900113" y="765175"/>
            <a:ext cx="7416303" cy="4895850"/>
          </a:xfrm>
          <a:prstGeom prst="star5">
            <a:avLst/>
          </a:prstGeom>
          <a:solidFill>
            <a:srgbClr val="24B23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SPRÁVNĚ</a:t>
            </a:r>
          </a:p>
        </p:txBody>
      </p:sp>
      <p:sp>
        <p:nvSpPr>
          <p:cNvPr id="13322" name="TextovéPole 10"/>
          <p:cNvSpPr txBox="1">
            <a:spLocks noChangeArrowheads="1"/>
          </p:cNvSpPr>
          <p:nvPr/>
        </p:nvSpPr>
        <p:spPr bwMode="auto">
          <a:xfrm>
            <a:off x="6875463" y="1989138"/>
            <a:ext cx="18732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nstantia" pitchFamily="18" charset="0"/>
                <a:cs typeface="Arial" charset="0"/>
              </a:rPr>
              <a:t>Quebec</a:t>
            </a:r>
          </a:p>
          <a:p>
            <a:endParaRPr lang="cs-CZ">
              <a:latin typeface="Constantia" pitchFamily="18" charset="0"/>
              <a:cs typeface="Arial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xit" presetSubtype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xit" presetSubtype="1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200"/>
                            </p:stCondLst>
                            <p:childTnLst>
                              <p:par>
                                <p:cTn id="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  <p:bldP spid="13" grpId="2" animBg="1"/>
      <p:bldP spid="13" grpId="3" animBg="1"/>
      <p:bldP spid="12" grpId="0" animBg="1"/>
      <p:bldP spid="12" grpId="1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4"/>
          <p:cNvSpPr>
            <a:spLocks noChangeArrowheads="1"/>
          </p:cNvSpPr>
          <p:nvPr/>
        </p:nvSpPr>
        <p:spPr bwMode="auto">
          <a:xfrm>
            <a:off x="650875" y="598488"/>
            <a:ext cx="5924550" cy="566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b="1"/>
              <a:t>ZEMĚPIS SVĚTA</a:t>
            </a:r>
            <a:endParaRPr lang="cs-CZ"/>
          </a:p>
          <a:p>
            <a:r>
              <a:rPr lang="cs-CZ"/>
              <a:t>popis prezentace/KVÍZU</a:t>
            </a:r>
          </a:p>
          <a:p>
            <a:endParaRPr lang="cs-CZ"/>
          </a:p>
          <a:p>
            <a:r>
              <a:rPr lang="cs-CZ"/>
              <a:t>Kvíz zaměřený na opakování pojmů ze Severní Ameriky.</a:t>
            </a:r>
          </a:p>
          <a:p>
            <a:endParaRPr lang="cs-CZ"/>
          </a:p>
          <a:p>
            <a:r>
              <a:rPr lang="cs-CZ" sz="1200"/>
              <a:t>Snímek č. 2: SEVERNÍ AMERIKA</a:t>
            </a:r>
          </a:p>
          <a:p>
            <a:r>
              <a:rPr lang="cs-CZ" sz="1200"/>
              <a:t>Snímek č. 3 </a:t>
            </a:r>
          </a:p>
          <a:p>
            <a:r>
              <a:rPr lang="cs-CZ" sz="1200"/>
              <a:t>Správná odpověď: SALTO ANGEL</a:t>
            </a:r>
          </a:p>
          <a:p>
            <a:r>
              <a:rPr lang="cs-CZ" sz="1200"/>
              <a:t>Snímek č. 4</a:t>
            </a:r>
          </a:p>
          <a:p>
            <a:r>
              <a:rPr lang="cs-CZ" sz="1200"/>
              <a:t>Správná odpověď: SEKVOJ VŽDYZELENÁ</a:t>
            </a:r>
          </a:p>
          <a:p>
            <a:r>
              <a:rPr lang="cs-CZ" sz="1200"/>
              <a:t>Snímek č. 5</a:t>
            </a:r>
          </a:p>
          <a:p>
            <a:r>
              <a:rPr lang="cs-CZ" sz="1200"/>
              <a:t>Správná odpověď: NEW YORK</a:t>
            </a:r>
          </a:p>
          <a:p>
            <a:r>
              <a:rPr lang="cs-CZ" sz="1200"/>
              <a:t>Snímek č. 6 </a:t>
            </a:r>
          </a:p>
          <a:p>
            <a:r>
              <a:rPr lang="cs-CZ" sz="1200"/>
              <a:t>Správná odpověď:YELLOWSTONSKÝ PARK</a:t>
            </a:r>
          </a:p>
          <a:p>
            <a:r>
              <a:rPr lang="cs-CZ" sz="1200"/>
              <a:t>Snímek č. 7</a:t>
            </a:r>
          </a:p>
          <a:p>
            <a:r>
              <a:rPr lang="cs-CZ" sz="1200"/>
              <a:t>Správná odpověď: MISSISSIPPI</a:t>
            </a:r>
          </a:p>
          <a:p>
            <a:r>
              <a:rPr lang="cs-CZ" sz="1200"/>
              <a:t>Snímek č. 8</a:t>
            </a:r>
          </a:p>
          <a:p>
            <a:r>
              <a:rPr lang="cs-CZ" sz="1200"/>
              <a:t>Správná odpověď: a)</a:t>
            </a:r>
          </a:p>
          <a:p>
            <a:r>
              <a:rPr lang="cs-CZ" sz="1200"/>
              <a:t>Snímek č. 9 </a:t>
            </a:r>
          </a:p>
          <a:p>
            <a:r>
              <a:rPr lang="cs-CZ" sz="1200"/>
              <a:t>Správná odpověď: b) KRYŠTOF KOLUMBUS 1492</a:t>
            </a:r>
          </a:p>
          <a:p>
            <a:r>
              <a:rPr lang="cs-CZ" sz="1200"/>
              <a:t>Snímek č. 10 </a:t>
            </a:r>
          </a:p>
          <a:p>
            <a:r>
              <a:rPr lang="cs-CZ" sz="1200"/>
              <a:t>Správná odpověď: TITICACA</a:t>
            </a:r>
          </a:p>
          <a:p>
            <a:r>
              <a:rPr lang="cs-CZ" sz="1200"/>
              <a:t>Snímek č. 11</a:t>
            </a:r>
          </a:p>
          <a:p>
            <a:r>
              <a:rPr lang="cs-CZ" sz="1200"/>
              <a:t>Správná odpověď: MAYOVÉ</a:t>
            </a:r>
          </a:p>
          <a:p>
            <a:r>
              <a:rPr lang="cs-CZ" sz="1200"/>
              <a:t>Snímek č. 12 </a:t>
            </a:r>
          </a:p>
          <a:p>
            <a:r>
              <a:rPr lang="cs-CZ" sz="1200"/>
              <a:t>Správná odpověď: c)</a:t>
            </a:r>
          </a:p>
          <a:p>
            <a:r>
              <a:rPr lang="cs-CZ" sz="1200"/>
              <a:t>Na další snímek se dostaneme: Na myši klikni na pravé tlačítko, zvol DALŠÍ</a:t>
            </a:r>
          </a:p>
          <a:p>
            <a:pPr eaLnBrk="0" hangingPunct="0"/>
            <a:endParaRPr lang="cs-CZ" sz="120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4"/>
          <p:cNvSpPr>
            <a:spLocks noChangeArrowheads="1"/>
          </p:cNvSpPr>
          <p:nvPr/>
        </p:nvSpPr>
        <p:spPr bwMode="auto">
          <a:xfrm>
            <a:off x="539750" y="2492375"/>
            <a:ext cx="7416800" cy="210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>
                <a:solidFill>
                  <a:schemeClr val="accent2"/>
                </a:solidFill>
                <a:hlinkClick r:id="rId2"/>
              </a:rPr>
              <a:t>http://upload.wikimedia.org/wikipedia/commons/thumb/c/c4/Cape-Agulhas.jpg/200px-Cape-Agulhas.jpg</a:t>
            </a:r>
            <a:endParaRPr lang="cs-CZ" sz="1200">
              <a:solidFill>
                <a:schemeClr val="accent2"/>
              </a:solidFill>
            </a:endParaRPr>
          </a:p>
          <a:p>
            <a:pPr>
              <a:buFontTx/>
              <a:buChar char="•"/>
            </a:pPr>
            <a:r>
              <a:rPr lang="cs-CZ" sz="1200">
                <a:hlinkClick r:id="rId3"/>
              </a:rPr>
              <a:t>http://upload.wikimedia.org/wikipedia/commons/thumb/e/e7/Angel_falls.jpg/220px-Angel_falls.jpg</a:t>
            </a:r>
            <a:endParaRPr lang="cs-CZ" sz="1200"/>
          </a:p>
          <a:p>
            <a:pPr>
              <a:buFontTx/>
              <a:buChar char="•"/>
            </a:pPr>
            <a:r>
              <a:rPr lang="cs-CZ" sz="1200">
                <a:hlinkClick r:id="rId4"/>
              </a:rPr>
              <a:t>http://upload.wikimedia.org/wikipedia/commons/thumb/a/a0/Mississippi_delta_from_space.jpg/564px-Mississippi_delta_from_space.jpg</a:t>
            </a:r>
            <a:endParaRPr lang="cs-CZ" sz="1200"/>
          </a:p>
          <a:p>
            <a:pPr>
              <a:buFontTx/>
              <a:buChar char="•"/>
            </a:pPr>
            <a:r>
              <a:rPr lang="cs-CZ" sz="1200">
                <a:hlinkClick r:id="rId5"/>
              </a:rPr>
              <a:t>http://upload.wikimedia.org/wikipedia/commons/thumb/1/1e/Golden_gate2.jpg/800px-Golden_gate2.jpg</a:t>
            </a:r>
            <a:endParaRPr lang="cs-CZ" sz="1200"/>
          </a:p>
          <a:p>
            <a:pPr>
              <a:buFontTx/>
              <a:buChar char="•"/>
            </a:pPr>
            <a:r>
              <a:rPr lang="cs-CZ" sz="1200">
                <a:hlinkClick r:id="rId6"/>
              </a:rPr>
              <a:t>http://upload.wikimedia.org/wikipedia/commons/thumb/a/aa/Towerbridge2.jpg/250px-Towerbridge2.jpg</a:t>
            </a:r>
            <a:endParaRPr lang="cs-CZ" sz="1200"/>
          </a:p>
          <a:p>
            <a:pPr>
              <a:buFontTx/>
              <a:buChar char="•"/>
            </a:pPr>
            <a:r>
              <a:rPr lang="cs-CZ" sz="1200">
                <a:hlinkClick r:id="rId7"/>
              </a:rPr>
              <a:t>http://upload.wikimedia.org/wikipedia/commons/thumb/0/06/CristobalColon.jpg/230px-CristobalColon.jpg</a:t>
            </a:r>
            <a:endParaRPr lang="cs-CZ" sz="1200"/>
          </a:p>
          <a:p>
            <a:pPr>
              <a:buFontTx/>
              <a:buChar char="•"/>
            </a:pPr>
            <a:r>
              <a:rPr lang="cs-CZ" sz="1200">
                <a:hlinkClick r:id="rId8"/>
              </a:rPr>
              <a:t>http://upload.wikimedia.org/wikipedia/commons/thumb/c/c3/Great_Lakes_from_space.jpg/800px-Great_Lakes_from_space.jpg</a:t>
            </a:r>
            <a:endParaRPr lang="cs-CZ" sz="1200"/>
          </a:p>
          <a:p>
            <a:pPr>
              <a:buFontTx/>
              <a:buChar char="•"/>
            </a:pPr>
            <a:r>
              <a:rPr lang="cs-CZ" sz="1200">
                <a:hlinkClick r:id="rId9"/>
              </a:rPr>
              <a:t>http://upload.wikimedia.org/wikipedia/commons/thumb/4/45/Continentes.png/220px-Continentes.png</a:t>
            </a:r>
            <a:endParaRPr lang="cs-CZ" sz="1200"/>
          </a:p>
          <a:p>
            <a:endParaRPr lang="cs-CZ" sz="1200"/>
          </a:p>
        </p:txBody>
      </p:sp>
      <p:sp>
        <p:nvSpPr>
          <p:cNvPr id="15363" name="Rectangle 5"/>
          <p:cNvSpPr>
            <a:spLocks noChangeArrowheads="1"/>
          </p:cNvSpPr>
          <p:nvPr/>
        </p:nvSpPr>
        <p:spPr bwMode="auto">
          <a:xfrm>
            <a:off x="3635375" y="465138"/>
            <a:ext cx="2084388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>
                <a:solidFill>
                  <a:schemeClr val="tx2"/>
                </a:solidFill>
              </a:rPr>
              <a:t>Zdroje:</a:t>
            </a:r>
          </a:p>
        </p:txBody>
      </p:sp>
      <p:sp>
        <p:nvSpPr>
          <p:cNvPr id="15364" name="Rectangle 6"/>
          <p:cNvSpPr>
            <a:spLocks noChangeArrowheads="1"/>
          </p:cNvSpPr>
          <p:nvPr/>
        </p:nvSpPr>
        <p:spPr bwMode="auto">
          <a:xfrm>
            <a:off x="539750" y="1484313"/>
            <a:ext cx="7920038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[cit. 2010-10-10]. Dostupné pod licencí</a:t>
            </a:r>
            <a:r>
              <a:rPr lang="cs-CZ" sz="1200" u="sng"/>
              <a:t> </a:t>
            </a:r>
            <a:r>
              <a:rPr lang="cs-CZ" sz="1200"/>
              <a:t>Public Domain</a:t>
            </a:r>
          </a:p>
          <a:p>
            <a:r>
              <a:rPr lang="cs-CZ" sz="1200"/>
              <a:t>13. 04. 2011, [cit. 2011-04-13]. Dostupný z WWW: &lt;http://www.eupenizeskolam.cz/uploads/images/loga/loga_celek.png &gt;. </a:t>
            </a:r>
          </a:p>
          <a:p>
            <a:r>
              <a:rPr lang="cs-CZ" sz="1200"/>
              <a:t>Databáze Wikimedia Commons</a:t>
            </a:r>
          </a:p>
        </p:txBody>
      </p:sp>
      <p:pic>
        <p:nvPicPr>
          <p:cNvPr id="15365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692275" y="5732463"/>
            <a:ext cx="560070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6" name="Rectangle 8"/>
          <p:cNvSpPr>
            <a:spLocks noChangeArrowheads="1"/>
          </p:cNvSpPr>
          <p:nvPr/>
        </p:nvSpPr>
        <p:spPr bwMode="auto">
          <a:xfrm>
            <a:off x="395288" y="4652963"/>
            <a:ext cx="84137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i="1"/>
              <a:t>Autorem materiálu a všech jeho částí , není-li uvedeno jinak,  je Radoslav Havrda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416</Words>
  <Application>Microsoft Office PowerPoint</Application>
  <PresentationFormat>Předvádění na obrazovce (4:3)</PresentationFormat>
  <Paragraphs>192</Paragraphs>
  <Slides>14</Slides>
  <Notes>12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8" baseType="lpstr">
      <vt:lpstr>Arial</vt:lpstr>
      <vt:lpstr>Constantia</vt:lpstr>
      <vt:lpstr>Calibri</vt:lpstr>
      <vt:lpstr>Výchozí návrh</vt:lpstr>
      <vt:lpstr>ZEMĚPIS SVĚTA</vt:lpstr>
      <vt:lpstr>SEVERNÍ AMERIKA</vt:lpstr>
      <vt:lpstr>Jaké jsou nejvyšší vodopády světa?</vt:lpstr>
      <vt:lpstr>Jaký je nejvyšší strom na světě?</vt:lpstr>
      <vt:lpstr>Ve kterém městě by si mohl vidět Sochu svobody?</vt:lpstr>
      <vt:lpstr>Jaký je nejstarší národní park?</vt:lpstr>
      <vt:lpstr>Jaká je nejdelší řeka Severní Ameriky?</vt:lpstr>
      <vt:lpstr>Na které fotografii je Golden Gate Bridge?</vt:lpstr>
      <vt:lpstr>Kdy a kým byla objevena Amerika?</vt:lpstr>
      <vt:lpstr>Které jezero nepatří mezi Velká jezera?</vt:lpstr>
      <vt:lpstr>Které národy na území dnešního Mexika stavěli pyramidy?</vt:lpstr>
      <vt:lpstr>Jaký je po angličtině druhý úřední jazyk užívaný v Kanadě?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Pajkrt</dc:creator>
  <cp:lastModifiedBy>expert</cp:lastModifiedBy>
  <cp:revision>9</cp:revision>
  <dcterms:created xsi:type="dcterms:W3CDTF">2011-09-29T15:19:10Z</dcterms:created>
  <dcterms:modified xsi:type="dcterms:W3CDTF">2012-03-14T18:33:35Z</dcterms:modified>
</cp:coreProperties>
</file>