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2" r:id="rId3"/>
    <p:sldId id="256" r:id="rId4"/>
    <p:sldId id="261" r:id="rId5"/>
    <p:sldId id="258"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2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9E33D67-4FC8-4E69-B0AF-974EC26FFF6C}" type="datetimeFigureOut">
              <a:rPr lang="cs-CZ" smtClean="0"/>
              <a:pPr/>
              <a:t>30.5.2013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3953655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9E33D67-4FC8-4E69-B0AF-974EC26FFF6C}" type="datetimeFigureOut">
              <a:rPr lang="cs-CZ" smtClean="0"/>
              <a:pPr/>
              <a:t>30.5.2013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3996270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9E33D67-4FC8-4E69-B0AF-974EC26FFF6C}" type="datetimeFigureOut">
              <a:rPr lang="cs-CZ" smtClean="0"/>
              <a:pPr/>
              <a:t>30.5.2013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609029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9E33D67-4FC8-4E69-B0AF-974EC26FFF6C}" type="datetimeFigureOut">
              <a:rPr lang="cs-CZ" smtClean="0"/>
              <a:pPr/>
              <a:t>30.5.2013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1366626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9E33D67-4FC8-4E69-B0AF-974EC26FFF6C}" type="datetimeFigureOut">
              <a:rPr lang="cs-CZ" smtClean="0"/>
              <a:pPr/>
              <a:t>30.5.2013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991439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9E33D67-4FC8-4E69-B0AF-974EC26FFF6C}" type="datetimeFigureOut">
              <a:rPr lang="cs-CZ" smtClean="0"/>
              <a:pPr/>
              <a:t>30.5.2013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970634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9E33D67-4FC8-4E69-B0AF-974EC26FFF6C}" type="datetimeFigureOut">
              <a:rPr lang="cs-CZ" smtClean="0"/>
              <a:pPr/>
              <a:t>30.5.2013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3717237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9E33D67-4FC8-4E69-B0AF-974EC26FFF6C}" type="datetimeFigureOut">
              <a:rPr lang="cs-CZ" smtClean="0"/>
              <a:pPr/>
              <a:t>30.5.2013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1199449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9E33D67-4FC8-4E69-B0AF-974EC26FFF6C}" type="datetimeFigureOut">
              <a:rPr lang="cs-CZ" smtClean="0"/>
              <a:pPr/>
              <a:t>30.5.2013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2145877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9E33D67-4FC8-4E69-B0AF-974EC26FFF6C}" type="datetimeFigureOut">
              <a:rPr lang="cs-CZ" smtClean="0"/>
              <a:pPr/>
              <a:t>30.5.2013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3615172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9E33D67-4FC8-4E69-B0AF-974EC26FFF6C}" type="datetimeFigureOut">
              <a:rPr lang="cs-CZ" smtClean="0"/>
              <a:pPr/>
              <a:t>30.5.2013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C336960-5F3E-44A8-9B49-D134F9C7CCA5}" type="slidenum">
              <a:rPr lang="cs-CZ" smtClean="0"/>
              <a:pPr/>
              <a:t>‹#›</a:t>
            </a:fld>
            <a:endParaRPr lang="cs-CZ"/>
          </a:p>
        </p:txBody>
      </p:sp>
    </p:spTree>
    <p:extLst>
      <p:ext uri="{BB962C8B-B14F-4D97-AF65-F5344CB8AC3E}">
        <p14:creationId xmlns:p14="http://schemas.microsoft.com/office/powerpoint/2010/main" val="54356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E33D67-4FC8-4E69-B0AF-974EC26FFF6C}" type="datetimeFigureOut">
              <a:rPr lang="cs-CZ" smtClean="0"/>
              <a:pPr/>
              <a:t>30.5.2013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336960-5F3E-44A8-9B49-D134F9C7CCA5}" type="slidenum">
              <a:rPr lang="cs-CZ" smtClean="0"/>
              <a:pPr/>
              <a:t>‹#›</a:t>
            </a:fld>
            <a:endParaRPr lang="cs-CZ"/>
          </a:p>
        </p:txBody>
      </p:sp>
    </p:spTree>
    <p:extLst>
      <p:ext uri="{BB962C8B-B14F-4D97-AF65-F5344CB8AC3E}">
        <p14:creationId xmlns:p14="http://schemas.microsoft.com/office/powerpoint/2010/main" val="39131154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ctrTitle"/>
          </p:nvPr>
        </p:nvSpPr>
        <p:spPr/>
        <p:txBody>
          <a:bodyPr/>
          <a:lstStyle/>
          <a:p>
            <a:pPr eaLnBrk="1" hangingPunct="1">
              <a:defRPr/>
            </a:pPr>
            <a:r>
              <a:rPr lang="cs-CZ" sz="3200" b="1" dirty="0" smtClean="0">
                <a:latin typeface="+mn-lt"/>
              </a:rPr>
              <a:t>Základní škola, Hořice, Husova 11</a:t>
            </a:r>
            <a:r>
              <a:rPr lang="cs-CZ" sz="3200" b="1" smtClean="0">
                <a:latin typeface="+mn-lt"/>
              </a:rPr>
              <a:t/>
            </a:r>
            <a:br>
              <a:rPr lang="cs-CZ" sz="3200" b="1" smtClean="0">
                <a:latin typeface="+mn-lt"/>
              </a:rPr>
            </a:br>
            <a:r>
              <a:rPr lang="cs-CZ" sz="3200" b="1" smtClean="0">
                <a:latin typeface="+mn-lt"/>
              </a:rPr>
              <a:t>VY_32_INOVACE 2_87 </a:t>
            </a:r>
            <a:endParaRPr lang="cs-CZ" sz="3200" dirty="0" smtClean="0">
              <a:latin typeface="+mn-lt"/>
            </a:endParaRPr>
          </a:p>
        </p:txBody>
      </p:sp>
      <p:pic>
        <p:nvPicPr>
          <p:cNvPr id="2051"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150" y="5373688"/>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2" name="TextovéPole 2"/>
          <p:cNvSpPr txBox="1">
            <a:spLocks noChangeArrowheads="1"/>
          </p:cNvSpPr>
          <p:nvPr/>
        </p:nvSpPr>
        <p:spPr bwMode="auto">
          <a:xfrm>
            <a:off x="2339975" y="1498600"/>
            <a:ext cx="42481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r>
              <a:rPr lang="cs-CZ" dirty="0" smtClean="0">
                <a:latin typeface="+mn-lt"/>
              </a:rPr>
              <a:t>ZEMĚ II.</a:t>
            </a:r>
          </a:p>
          <a:p>
            <a:pPr algn="ctr" eaLnBrk="1" hangingPunct="1">
              <a:defRPr/>
            </a:pPr>
            <a:r>
              <a:rPr lang="cs-CZ" dirty="0" smtClean="0">
                <a:latin typeface="+mn-lt"/>
              </a:rPr>
              <a:t>SLOVNÍ DRUHY - 7. </a:t>
            </a:r>
            <a:r>
              <a:rPr lang="cs-CZ" smtClean="0">
                <a:latin typeface="+mn-lt"/>
              </a:rPr>
              <a:t>- 9</a:t>
            </a:r>
            <a:r>
              <a:rPr lang="cs-CZ" dirty="0" smtClean="0">
                <a:latin typeface="+mn-lt"/>
              </a:rPr>
              <a:t>. r. ČESKÝ JAZYK</a:t>
            </a:r>
          </a:p>
        </p:txBody>
      </p:sp>
    </p:spTree>
    <p:extLst>
      <p:ext uri="{BB962C8B-B14F-4D97-AF65-F5344CB8AC3E}">
        <p14:creationId xmlns:p14="http://schemas.microsoft.com/office/powerpoint/2010/main" val="3716310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idx="1"/>
          </p:nvPr>
        </p:nvSpPr>
        <p:spPr>
          <a:xfrm>
            <a:off x="0" y="0"/>
            <a:ext cx="9144000" cy="6858000"/>
          </a:xfrm>
        </p:spPr>
        <p:txBody>
          <a:bodyPr>
            <a:normAutofit/>
          </a:bodyPr>
          <a:lstStyle/>
          <a:p>
            <a:pPr>
              <a:buNone/>
            </a:pPr>
            <a:r>
              <a:rPr lang="cs-CZ" sz="1600" dirty="0" smtClean="0"/>
              <a:t>NÁZEV DIGITÁLNÍHO UČEBNÍHO MATERIÁLU: ZEMĚ II. SLOVNÍ DRUHY - 7. - 9. r. ČESKÝ JAZYK</a:t>
            </a:r>
          </a:p>
          <a:p>
            <a:pPr>
              <a:buNone/>
            </a:pPr>
            <a:r>
              <a:rPr lang="cs-CZ" sz="1600" dirty="0" smtClean="0"/>
              <a:t> </a:t>
            </a:r>
          </a:p>
          <a:p>
            <a:pPr>
              <a:buNone/>
            </a:pPr>
            <a:r>
              <a:rPr lang="cs-CZ" sz="1600" dirty="0" smtClean="0"/>
              <a:t>AUTOR: Mgr. Jarmila Luštická</a:t>
            </a:r>
          </a:p>
          <a:p>
            <a:pPr>
              <a:buNone/>
            </a:pPr>
            <a:r>
              <a:rPr lang="cs-CZ" sz="1600" dirty="0" smtClean="0"/>
              <a:t> </a:t>
            </a:r>
          </a:p>
          <a:p>
            <a:pPr>
              <a:buNone/>
            </a:pPr>
            <a:r>
              <a:rPr lang="cs-CZ" sz="1600" dirty="0" smtClean="0"/>
              <a:t>STRUČNÁ ANOTACE (OBSAH, DATUM PILOTÁŽE): 14. 2. 2011  Žáci v textu označují barevně slovní druhy- podstatná jména, přídavná jména, zájmena, číslovky, předložky a slovesa.</a:t>
            </a:r>
          </a:p>
          <a:p>
            <a:pPr>
              <a:buNone/>
            </a:pPr>
            <a:r>
              <a:rPr lang="cs-CZ" sz="1600" dirty="0" smtClean="0"/>
              <a:t> </a:t>
            </a:r>
          </a:p>
          <a:p>
            <a:pPr>
              <a:buNone/>
            </a:pPr>
            <a:r>
              <a:rPr lang="cs-CZ" sz="1600" dirty="0" smtClean="0"/>
              <a:t>VZDĚLÁVACÍ PŘEDMĚT (VE KTERÉM BYL MATERIÁL ODUČEN): Český jazyk</a:t>
            </a:r>
          </a:p>
          <a:p>
            <a:pPr>
              <a:buNone/>
            </a:pPr>
            <a:r>
              <a:rPr lang="cs-CZ" sz="1600" dirty="0" smtClean="0"/>
              <a:t> </a:t>
            </a:r>
          </a:p>
          <a:p>
            <a:pPr>
              <a:buNone/>
            </a:pPr>
            <a:r>
              <a:rPr lang="cs-CZ" sz="1600" dirty="0" smtClean="0"/>
              <a:t>KLÍČOVÉ KOMPETENCE: Klíčové kompetence k učení, kompetence k řešení problému</a:t>
            </a:r>
          </a:p>
          <a:p>
            <a:pPr>
              <a:buNone/>
            </a:pPr>
            <a:r>
              <a:rPr lang="cs-CZ" sz="1600" dirty="0" smtClean="0"/>
              <a:t> </a:t>
            </a:r>
          </a:p>
          <a:p>
            <a:pPr>
              <a:buNone/>
            </a:pPr>
            <a:r>
              <a:rPr lang="cs-CZ" sz="1600" dirty="0" smtClean="0"/>
              <a:t>MEZIPŘEDMĚTOVÉ VZTAHY: Zeměpis</a:t>
            </a:r>
          </a:p>
          <a:p>
            <a:pPr>
              <a:buNone/>
            </a:pPr>
            <a:r>
              <a:rPr lang="cs-CZ" sz="1600" dirty="0" smtClean="0"/>
              <a:t> </a:t>
            </a:r>
          </a:p>
          <a:p>
            <a:pPr>
              <a:buNone/>
            </a:pPr>
            <a:r>
              <a:rPr lang="cs-CZ" sz="1600" dirty="0" smtClean="0"/>
              <a:t>OČEKÁVANÝ VÝSTUP: Znalost slovních druhů</a:t>
            </a:r>
          </a:p>
          <a:p>
            <a:pPr>
              <a:buNone/>
            </a:pPr>
            <a:r>
              <a:rPr lang="cs-CZ" sz="1600" dirty="0" smtClean="0"/>
              <a:t> </a:t>
            </a:r>
          </a:p>
          <a:p>
            <a:pPr>
              <a:buNone/>
            </a:pPr>
            <a:r>
              <a:rPr lang="cs-CZ" sz="1600" dirty="0" smtClean="0"/>
              <a:t>TYPICKÁ VĚKOVÁ SKUPINA: 7. - 9. ročník, ZŠ praktická</a:t>
            </a:r>
          </a:p>
          <a:p>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55576" y="5760"/>
            <a:ext cx="7772400" cy="1470025"/>
          </a:xfrm>
        </p:spPr>
        <p:txBody>
          <a:bodyPr/>
          <a:lstStyle/>
          <a:p>
            <a:r>
              <a:rPr lang="cs-CZ" dirty="0" smtClean="0"/>
              <a:t>Země</a:t>
            </a:r>
            <a:endParaRPr lang="cs-CZ" dirty="0"/>
          </a:p>
        </p:txBody>
      </p:sp>
      <p:sp>
        <p:nvSpPr>
          <p:cNvPr id="3" name="Podnadpis 2"/>
          <p:cNvSpPr>
            <a:spLocks noGrp="1"/>
          </p:cNvSpPr>
          <p:nvPr>
            <p:ph type="subTitle" idx="1"/>
          </p:nvPr>
        </p:nvSpPr>
        <p:spPr>
          <a:xfrm>
            <a:off x="395536" y="1124744"/>
            <a:ext cx="8640960" cy="3168352"/>
          </a:xfrm>
        </p:spPr>
        <p:txBody>
          <a:bodyPr/>
          <a:lstStyle/>
          <a:p>
            <a:pPr algn="l"/>
            <a:r>
              <a:rPr lang="cs-CZ" sz="2800" dirty="0" smtClean="0"/>
              <a:t>Země je třetí planeta sluneční soustavy. Od Slunce je vzdálená 150 milionů kilometrů. Je to jediná planeta na, které existuje život. Říkáme jí modrá planeta. Všichni jsme vesmírnými cestovateli. Naše Země je pořád v pohybu. Obíhá kolem Slunce a otáčí se kolem vlastní osy.</a:t>
            </a:r>
          </a:p>
          <a:p>
            <a:pPr algn="l"/>
            <a:endParaRPr lang="cs-CZ" sz="2800" dirty="0" smtClean="0"/>
          </a:p>
          <a:p>
            <a:pPr algn="l"/>
            <a:endParaRPr lang="cs-CZ" dirty="0"/>
          </a:p>
        </p:txBody>
      </p:sp>
      <p:sp>
        <p:nvSpPr>
          <p:cNvPr id="6" name="TextovéPole 5"/>
          <p:cNvSpPr txBox="1"/>
          <p:nvPr/>
        </p:nvSpPr>
        <p:spPr>
          <a:xfrm>
            <a:off x="539552" y="3645024"/>
            <a:ext cx="3456384" cy="1754326"/>
          </a:xfrm>
          <a:prstGeom prst="rect">
            <a:avLst/>
          </a:prstGeom>
          <a:noFill/>
        </p:spPr>
        <p:txBody>
          <a:bodyPr wrap="square" rtlCol="0">
            <a:spAutoFit/>
          </a:bodyPr>
          <a:lstStyle/>
          <a:p>
            <a:r>
              <a:rPr lang="cs-CZ" dirty="0" smtClean="0"/>
              <a:t>Vyznač barevně:</a:t>
            </a:r>
          </a:p>
          <a:p>
            <a:pPr marL="342900" indent="-342900">
              <a:buAutoNum type="arabicPeriod"/>
            </a:pPr>
            <a:r>
              <a:rPr lang="cs-CZ" dirty="0" smtClean="0"/>
              <a:t>Podstatná jména</a:t>
            </a:r>
          </a:p>
          <a:p>
            <a:pPr marL="342900" indent="-342900">
              <a:buAutoNum type="arabicPeriod"/>
            </a:pPr>
            <a:r>
              <a:rPr lang="cs-CZ" dirty="0" smtClean="0"/>
              <a:t>Přídavná jména</a:t>
            </a:r>
          </a:p>
          <a:p>
            <a:pPr marL="342900" indent="-342900">
              <a:buAutoNum type="arabicPeriod"/>
            </a:pPr>
            <a:r>
              <a:rPr lang="cs-CZ" dirty="0" smtClean="0"/>
              <a:t>Slovesa</a:t>
            </a:r>
          </a:p>
          <a:p>
            <a:pPr marL="342900" indent="-342900">
              <a:buAutoNum type="arabicPeriod"/>
            </a:pPr>
            <a:r>
              <a:rPr lang="cs-CZ" dirty="0" smtClean="0"/>
              <a:t>Číslovky</a:t>
            </a:r>
          </a:p>
          <a:p>
            <a:r>
              <a:rPr lang="cs-CZ" dirty="0" smtClean="0"/>
              <a:t>5.   Předložky      </a:t>
            </a:r>
          </a:p>
        </p:txBody>
      </p:sp>
      <p:sp>
        <p:nvSpPr>
          <p:cNvPr id="7" name="Ovál 6"/>
          <p:cNvSpPr/>
          <p:nvPr/>
        </p:nvSpPr>
        <p:spPr>
          <a:xfrm>
            <a:off x="2644103" y="3919439"/>
            <a:ext cx="299337" cy="306616"/>
          </a:xfrm>
          <a:prstGeom prst="ellipse">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cs-CZ"/>
          </a:p>
        </p:txBody>
      </p:sp>
      <p:sp>
        <p:nvSpPr>
          <p:cNvPr id="8" name="Ovál 7"/>
          <p:cNvSpPr/>
          <p:nvPr/>
        </p:nvSpPr>
        <p:spPr>
          <a:xfrm>
            <a:off x="2544471" y="4239672"/>
            <a:ext cx="288032" cy="288032"/>
          </a:xfrm>
          <a:prstGeom prst="ellipse">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cs-CZ"/>
          </a:p>
        </p:txBody>
      </p:sp>
      <p:sp>
        <p:nvSpPr>
          <p:cNvPr id="9" name="Ovál 8"/>
          <p:cNvSpPr/>
          <p:nvPr/>
        </p:nvSpPr>
        <p:spPr>
          <a:xfrm>
            <a:off x="1835696" y="4531112"/>
            <a:ext cx="288032" cy="288032"/>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s-CZ"/>
          </a:p>
        </p:txBody>
      </p:sp>
      <p:sp>
        <p:nvSpPr>
          <p:cNvPr id="10" name="Ovál 9"/>
          <p:cNvSpPr/>
          <p:nvPr/>
        </p:nvSpPr>
        <p:spPr>
          <a:xfrm>
            <a:off x="2123727" y="4787256"/>
            <a:ext cx="288033" cy="338048"/>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cs-CZ"/>
          </a:p>
        </p:txBody>
      </p:sp>
      <p:sp>
        <p:nvSpPr>
          <p:cNvPr id="4" name="Vývojový diagram: spojnice 3"/>
          <p:cNvSpPr/>
          <p:nvPr/>
        </p:nvSpPr>
        <p:spPr>
          <a:xfrm>
            <a:off x="1863816" y="5128744"/>
            <a:ext cx="332416" cy="344928"/>
          </a:xfrm>
          <a:prstGeom prst="flowChartConnector">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cs-CZ">
              <a:solidFill>
                <a:schemeClr val="bg1">
                  <a:lumMod val="50000"/>
                </a:schemeClr>
              </a:solidFill>
            </a:endParaRPr>
          </a:p>
        </p:txBody>
      </p:sp>
      <p:pic>
        <p:nvPicPr>
          <p:cNvPr id="11" name="Picture 2" descr="C:\Documents and Settings\Správce\Local Settings\Temporary Internet Files\Content.IE5\DU81CTOV\MP900430849[1].jpg"/>
          <p:cNvPicPr>
            <a:picLocks noChangeAspect="1" noChangeArrowheads="1"/>
          </p:cNvPicPr>
          <p:nvPr/>
        </p:nvPicPr>
        <p:blipFill>
          <a:blip r:embed="rId2" cstate="print"/>
          <a:srcRect/>
          <a:stretch>
            <a:fillRect/>
          </a:stretch>
        </p:blipFill>
        <p:spPr bwMode="auto">
          <a:xfrm>
            <a:off x="5652120" y="3573016"/>
            <a:ext cx="3023320" cy="2217889"/>
          </a:xfrm>
          <a:prstGeom prst="rect">
            <a:avLst/>
          </a:prstGeom>
          <a:noFill/>
        </p:spPr>
      </p:pic>
    </p:spTree>
    <p:extLst>
      <p:ext uri="{BB962C8B-B14F-4D97-AF65-F5344CB8AC3E}">
        <p14:creationId xmlns:p14="http://schemas.microsoft.com/office/powerpoint/2010/main" val="22063778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11560" y="29736"/>
            <a:ext cx="7772400" cy="1470025"/>
          </a:xfrm>
        </p:spPr>
        <p:txBody>
          <a:bodyPr/>
          <a:lstStyle/>
          <a:p>
            <a:r>
              <a:rPr lang="cs-CZ" dirty="0" smtClean="0"/>
              <a:t>Správné řešení</a:t>
            </a:r>
            <a:endParaRPr lang="cs-CZ" dirty="0"/>
          </a:p>
        </p:txBody>
      </p:sp>
      <p:sp>
        <p:nvSpPr>
          <p:cNvPr id="3" name="Podnadpis 2"/>
          <p:cNvSpPr>
            <a:spLocks noGrp="1"/>
          </p:cNvSpPr>
          <p:nvPr>
            <p:ph type="subTitle" idx="1"/>
          </p:nvPr>
        </p:nvSpPr>
        <p:spPr>
          <a:xfrm>
            <a:off x="251520" y="1340768"/>
            <a:ext cx="8640960" cy="4298032"/>
          </a:xfrm>
        </p:spPr>
        <p:txBody>
          <a:bodyPr/>
          <a:lstStyle/>
          <a:p>
            <a:pPr algn="l"/>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Země</a:t>
            </a:r>
            <a:r>
              <a:rPr lang="cs-CZ" dirty="0"/>
              <a:t>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je</a:t>
            </a:r>
            <a:r>
              <a:rPr lang="cs-CZ" dirty="0"/>
              <a:t> </a:t>
            </a:r>
            <a:r>
              <a:rPr lang="cs-CZ"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třetí</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planeta</a:t>
            </a:r>
            <a:r>
              <a:rPr lang="cs-CZ" dirty="0"/>
              <a:t> </a:t>
            </a:r>
            <a:r>
              <a:rPr lang="cs-CZ"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sluneční</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soustavy</a:t>
            </a:r>
            <a:r>
              <a:rPr lang="cs-CZ" dirty="0"/>
              <a:t>. </a:t>
            </a:r>
            <a:r>
              <a:rPr lang="cs-CZ"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Od</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Slunce</a:t>
            </a:r>
            <a:r>
              <a:rPr lang="cs-CZ" dirty="0"/>
              <a:t>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je</a:t>
            </a:r>
            <a:r>
              <a:rPr lang="cs-CZ" dirty="0"/>
              <a:t> </a:t>
            </a:r>
            <a:r>
              <a:rPr lang="cs-CZ"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vzdálená</a:t>
            </a:r>
            <a:r>
              <a:rPr lang="cs-CZ" dirty="0"/>
              <a:t> </a:t>
            </a:r>
            <a:r>
              <a:rPr lang="cs-CZ"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150</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milionů</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kilometrů</a:t>
            </a:r>
            <a:r>
              <a:rPr lang="cs-CZ" dirty="0"/>
              <a:t>.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Je</a:t>
            </a:r>
            <a:r>
              <a:rPr lang="cs-CZ" dirty="0"/>
              <a:t> to </a:t>
            </a:r>
            <a:r>
              <a:rPr lang="cs-CZ"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jediná</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planeta</a:t>
            </a:r>
            <a:r>
              <a:rPr lang="cs-CZ" dirty="0"/>
              <a:t> </a:t>
            </a:r>
            <a:r>
              <a:rPr lang="cs-CZ"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na</a:t>
            </a:r>
            <a:r>
              <a:rPr lang="cs-CZ" dirty="0"/>
              <a:t>, které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existuje</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život</a:t>
            </a:r>
            <a:r>
              <a:rPr lang="cs-CZ" dirty="0"/>
              <a:t>.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Říkáme</a:t>
            </a:r>
            <a:r>
              <a:rPr lang="cs-CZ" dirty="0"/>
              <a:t> jí </a:t>
            </a:r>
            <a:r>
              <a:rPr lang="cs-CZ"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modrá</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planeta</a:t>
            </a:r>
            <a:r>
              <a:rPr lang="cs-CZ" dirty="0"/>
              <a:t>. Všichni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jsme</a:t>
            </a:r>
            <a:r>
              <a:rPr lang="cs-CZ" dirty="0"/>
              <a:t> </a:t>
            </a:r>
            <a:r>
              <a:rPr lang="cs-CZ"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vesmírnými</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cestovateli</a:t>
            </a:r>
            <a:r>
              <a:rPr lang="cs-CZ" dirty="0"/>
              <a:t>. Naše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Země</a:t>
            </a:r>
            <a:r>
              <a:rPr lang="cs-CZ" dirty="0"/>
              <a:t>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je</a:t>
            </a:r>
            <a:r>
              <a:rPr lang="cs-CZ" dirty="0"/>
              <a:t> pořád </a:t>
            </a:r>
            <a:r>
              <a:rPr lang="cs-CZ"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v</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pohybu</a:t>
            </a:r>
            <a:r>
              <a:rPr lang="cs-CZ" dirty="0"/>
              <a:t>.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Obíhá</a:t>
            </a:r>
            <a:r>
              <a:rPr lang="cs-CZ" dirty="0"/>
              <a:t> </a:t>
            </a:r>
            <a:r>
              <a:rPr lang="cs-CZ"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kolem</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Slunce</a:t>
            </a:r>
            <a:r>
              <a:rPr lang="cs-CZ" dirty="0"/>
              <a:t> a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otáčí</a:t>
            </a:r>
            <a:r>
              <a:rPr lang="cs-CZ" dirty="0"/>
              <a:t> </a:t>
            </a:r>
            <a:r>
              <a:rPr lang="cs-CZ" b="1" dirty="0">
                <a:ln w="18000">
                  <a:solidFill>
                    <a:schemeClr val="accent2">
                      <a:satMod val="140000"/>
                    </a:schemeClr>
                  </a:solidFill>
                  <a:prstDash val="solid"/>
                  <a:miter lim="800000"/>
                </a:ln>
                <a:noFill/>
                <a:effectLst>
                  <a:outerShdw blurRad="25500" dist="23000" dir="7020000" algn="tl">
                    <a:srgbClr val="000000">
                      <a:alpha val="50000"/>
                    </a:srgbClr>
                  </a:outerShdw>
                </a:effectLst>
              </a:rPr>
              <a:t>se</a:t>
            </a:r>
            <a:r>
              <a:rPr lang="cs-CZ" dirty="0"/>
              <a:t> </a:t>
            </a:r>
            <a:r>
              <a:rPr lang="cs-CZ"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kolem</a:t>
            </a:r>
            <a:r>
              <a:rPr lang="cs-CZ" dirty="0"/>
              <a:t> </a:t>
            </a:r>
            <a:r>
              <a:rPr lang="cs-CZ"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vlastní</a:t>
            </a:r>
            <a:r>
              <a:rPr lang="cs-CZ" dirty="0"/>
              <a:t> </a:t>
            </a:r>
            <a:r>
              <a:rPr lang="cs-CZ"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osy</a:t>
            </a:r>
            <a:r>
              <a:rPr lang="cs-CZ" dirty="0"/>
              <a:t>.</a:t>
            </a:r>
          </a:p>
          <a:p>
            <a:pPr algn="l"/>
            <a:endParaRPr lang="cs-CZ" dirty="0"/>
          </a:p>
        </p:txBody>
      </p:sp>
    </p:spTree>
    <p:extLst>
      <p:ext uri="{BB962C8B-B14F-4D97-AF65-F5344CB8AC3E}">
        <p14:creationId xmlns:p14="http://schemas.microsoft.com/office/powerpoint/2010/main" val="34975738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adpis 1"/>
          <p:cNvSpPr>
            <a:spLocks noGrp="1"/>
          </p:cNvSpPr>
          <p:nvPr>
            <p:ph type="title"/>
          </p:nvPr>
        </p:nvSpPr>
        <p:spPr/>
        <p:txBody>
          <a:bodyPr/>
          <a:lstStyle/>
          <a:p>
            <a:r>
              <a:rPr lang="cs-CZ" dirty="0" smtClean="0"/>
              <a:t>Odkazy a citace</a:t>
            </a:r>
          </a:p>
        </p:txBody>
      </p:sp>
      <p:sp>
        <p:nvSpPr>
          <p:cNvPr id="3075" name="Zástupný symbol pro obsah 2"/>
          <p:cNvSpPr>
            <a:spLocks noGrp="1"/>
          </p:cNvSpPr>
          <p:nvPr>
            <p:ph idx="1"/>
          </p:nvPr>
        </p:nvSpPr>
        <p:spPr>
          <a:xfrm>
            <a:off x="467544" y="1628800"/>
            <a:ext cx="8229600" cy="4525963"/>
          </a:xfrm>
        </p:spPr>
        <p:txBody>
          <a:bodyPr/>
          <a:lstStyle/>
          <a:p>
            <a:pPr marL="0" indent="0">
              <a:buNone/>
            </a:pPr>
            <a:r>
              <a:rPr lang="cs-CZ" sz="1000" dirty="0" smtClean="0"/>
              <a:t>Zdroje: vlastní tvorba autora</a:t>
            </a:r>
          </a:p>
          <a:p>
            <a:pPr marL="0" indent="0">
              <a:buNone/>
            </a:pPr>
            <a:r>
              <a:rPr lang="cs-CZ" sz="1000" smtClean="0"/>
              <a:t>Ilustrace : otevřená </a:t>
            </a:r>
            <a:r>
              <a:rPr lang="cs-CZ" sz="1000" dirty="0" smtClean="0"/>
              <a:t>galerie Microsoft Office</a:t>
            </a:r>
          </a:p>
          <a:p>
            <a:pPr marL="0" indent="0">
              <a:buNone/>
            </a:pPr>
            <a:endParaRPr lang="cs-CZ" sz="1000" dirty="0" smtClean="0"/>
          </a:p>
          <a:p>
            <a:pPr marL="0" indent="0">
              <a:buNone/>
            </a:pPr>
            <a:endParaRPr lang="cs-CZ" sz="1000" dirty="0" smtClean="0"/>
          </a:p>
          <a:p>
            <a:pPr marL="0" indent="0">
              <a:buNone/>
            </a:pPr>
            <a:endParaRPr lang="cs-CZ" sz="1000" dirty="0" smtClean="0"/>
          </a:p>
        </p:txBody>
      </p:sp>
    </p:spTree>
    <p:extLst>
      <p:ext uri="{BB962C8B-B14F-4D97-AF65-F5344CB8AC3E}">
        <p14:creationId xmlns:p14="http://schemas.microsoft.com/office/powerpoint/2010/main" val="371692023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120</TotalTime>
  <Words>182</Words>
  <Application>Microsoft Office PowerPoint</Application>
  <PresentationFormat>Předvádění na obrazovce (4:3)</PresentationFormat>
  <Paragraphs>32</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Základní škola, Hořice, Husova 11 VY_32_INOVACE 2_87 </vt:lpstr>
      <vt:lpstr>Prezentace aplikace PowerPoint</vt:lpstr>
      <vt:lpstr>Země</vt:lpstr>
      <vt:lpstr>Správné řešení</vt:lpstr>
      <vt:lpstr>Odkazy a citace</vt:lpstr>
    </vt:vector>
  </TitlesOfParts>
  <Company>yyy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Země</dc:title>
  <dc:creator>xxx</dc:creator>
  <cp:lastModifiedBy>Martin a Lída</cp:lastModifiedBy>
  <cp:revision>32</cp:revision>
  <dcterms:created xsi:type="dcterms:W3CDTF">2011-04-10T05:45:34Z</dcterms:created>
  <dcterms:modified xsi:type="dcterms:W3CDTF">2013-05-30T15:29:42Z</dcterms:modified>
</cp:coreProperties>
</file>