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3" r:id="rId3"/>
    <p:sldId id="274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8" r:id="rId12"/>
    <p:sldId id="269" r:id="rId13"/>
    <p:sldId id="270" r:id="rId14"/>
    <p:sldId id="271" r:id="rId15"/>
    <p:sldId id="278" r:id="rId16"/>
    <p:sldId id="27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951" autoAdjust="0"/>
    <p:restoredTop sz="86323" autoAdjust="0"/>
  </p:normalViewPr>
  <p:slideViewPr>
    <p:cSldViewPr>
      <p:cViewPr>
        <p:scale>
          <a:sx n="66" d="100"/>
          <a:sy n="66" d="100"/>
        </p:scale>
        <p:origin x="-354" y="-27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8" y="18295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39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36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37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33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34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30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31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1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15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16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25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2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3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24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2400" b="1" i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fld id="{30A5264F-5DCA-4472-AF46-C9C8F500FB7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BC949BC-A385-4A0B-9F77-F0A499362A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845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692696"/>
            <a:ext cx="7992888" cy="648072"/>
          </a:xfrm>
        </p:spPr>
        <p:txBody>
          <a:bodyPr/>
          <a:lstStyle>
            <a:lvl1pPr>
              <a:defRPr sz="3600" b="1" i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60848"/>
            <a:ext cx="8064896" cy="4464496"/>
          </a:xfrm>
        </p:spPr>
        <p:txBody>
          <a:bodyPr/>
          <a:lstStyle>
            <a:lvl1pPr marL="342900" indent="-273050">
              <a:buFont typeface="Arial" pitchFamily="34" charset="0"/>
              <a:buChar char="•"/>
              <a:defRPr sz="2000" baseline="0"/>
            </a:lvl1pPr>
            <a:lvl2pPr marL="639763" indent="-273050">
              <a:buFont typeface="Arial" pitchFamily="34" charset="0"/>
              <a:buChar char="•"/>
              <a:defRPr sz="2000" baseline="0"/>
            </a:lvl2pPr>
            <a:lvl3pPr marL="914400" indent="-228600">
              <a:buFont typeface="Arial" pitchFamily="34" charset="0"/>
              <a:buChar char="•"/>
              <a:defRPr sz="2000" baseline="0"/>
            </a:lvl3pPr>
            <a:lvl4pPr marL="1123950" indent="-228600">
              <a:buFont typeface="Arial" pitchFamily="34" charset="0"/>
              <a:buChar char="•"/>
              <a:defRPr sz="2000" baseline="0"/>
            </a:lvl4pPr>
            <a:lvl5pPr marL="1325563" indent="-228600">
              <a:buFont typeface="Arial" pitchFamily="34" charset="0"/>
              <a:buChar char="•"/>
              <a:defRPr sz="2000" baseline="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A5264F-5DCA-4472-AF46-C9C8F500FB7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C949BC-A385-4A0B-9F77-F0A499362A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5466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A5264F-5DCA-4472-AF46-C9C8F500FB7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C949BC-A385-4A0B-9F77-F0A499362A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6735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30A5264F-5DCA-4472-AF46-C9C8F500FB7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DBC949BC-A385-4A0B-9F77-F0A499362A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85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A5264F-5DCA-4472-AF46-C9C8F500FB7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C949BC-A385-4A0B-9F77-F0A499362A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778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A5264F-5DCA-4472-AF46-C9C8F500FB7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C949BC-A385-4A0B-9F77-F0A499362A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503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A5264F-5DCA-4472-AF46-C9C8F500FB7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C949BC-A385-4A0B-9F77-F0A499362A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618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61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40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37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39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34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36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31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1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16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25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27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A5264F-5DCA-4472-AF46-C9C8F500FB7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BC949BC-A385-4A0B-9F77-F0A499362A45}" type="slidenum">
              <a:rPr lang="cs-CZ" smtClean="0"/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548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0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61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40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37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39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34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36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31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1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16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25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27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A5264F-5DCA-4472-AF46-C9C8F500FB7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C949BC-A385-4A0B-9F77-F0A499362A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26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A5264F-5DCA-4472-AF46-C9C8F500FB7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C949BC-A385-4A0B-9F77-F0A499362A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3851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A5264F-5DCA-4472-AF46-C9C8F500FB7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C949BC-A385-4A0B-9F77-F0A499362A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359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687389" y="677863"/>
            <a:ext cx="7999412" cy="685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US" dirty="0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33158" y="2021899"/>
            <a:ext cx="8053642" cy="4497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30A5264F-5DCA-4472-AF46-C9C8F500FB77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DBC949BC-A385-4A0B-9F77-F0A499362A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600" b="1" i="0" kern="1200" baseline="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Arial" pitchFamily="34" charset="0"/>
        <a:buChar char="•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 type="ctrTitle"/>
          </p:nvPr>
        </p:nvSpPr>
        <p:spPr>
          <a:xfrm>
            <a:off x="4691062" y="2564904"/>
            <a:ext cx="3313113" cy="2592288"/>
          </a:xfrm>
        </p:spPr>
        <p:txBody>
          <a:bodyPr>
            <a:normAutofit fontScale="90000"/>
          </a:bodyPr>
          <a:lstStyle/>
          <a:p>
            <a:r>
              <a:rPr lang="cs-CZ" dirty="0"/>
              <a:t>Typová činnost složek </a:t>
            </a:r>
            <a:r>
              <a:rPr lang="cs-CZ" dirty="0" smtClean="0"/>
              <a:t>IZS </a:t>
            </a:r>
            <a:r>
              <a:rPr lang="cs-CZ" dirty="0"/>
              <a:t>při společném zásahu</a:t>
            </a:r>
            <a:br>
              <a:rPr lang="cs-CZ" dirty="0"/>
            </a:br>
            <a:r>
              <a:rPr lang="cs-CZ" dirty="0"/>
              <a:t>u mimořádné události s velkým počtem</a:t>
            </a:r>
            <a:br>
              <a:rPr lang="cs-CZ" dirty="0"/>
            </a:br>
            <a:r>
              <a:rPr lang="cs-CZ" dirty="0"/>
              <a:t>raněných a obětí</a:t>
            </a:r>
            <a:br>
              <a:rPr lang="cs-CZ" dirty="0"/>
            </a:br>
            <a:endParaRPr lang="cs-CZ" dirty="0" smtClean="0"/>
          </a:p>
        </p:txBody>
      </p:sp>
      <p:sp>
        <p:nvSpPr>
          <p:cNvPr id="6147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4691062" y="5157193"/>
            <a:ext cx="3309938" cy="86409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dirty="0"/>
              <a:t>STČ – 09/IZS</a:t>
            </a:r>
            <a:br>
              <a:rPr lang="cs-CZ" dirty="0"/>
            </a:br>
            <a:endParaRPr lang="cs-CZ" dirty="0" smtClean="0"/>
          </a:p>
        </p:txBody>
      </p:sp>
      <p:pic>
        <p:nvPicPr>
          <p:cNvPr id="6148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333375"/>
            <a:ext cx="614362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11243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41313" y="1557338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fontAlgn="auto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2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 </a:t>
            </a:r>
            <a:r>
              <a:rPr lang="cs-CZ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08_03_32_INOVACE_13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717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321907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</a:t>
            </a:r>
            <a:r>
              <a:rPr lang="cs-CZ" sz="2200" b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Zdolávání mimořádných událostí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 2. 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Ing. Jaromír </a:t>
            </a:r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Šindler 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Ing. Jaromír Šindler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8196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1785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Prezentace seznamuje žáky s postupem složek IZS u mimořádné události s velkým počtem raněných a obětí</a:t>
            </a:r>
          </a:p>
          <a:p>
            <a:pPr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Jištění, přístup, stabilizace, vyproštění transport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8197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STČ 09/IZS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6345222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1196752"/>
            <a:ext cx="7992888" cy="648072"/>
          </a:xfrm>
        </p:spPr>
        <p:txBody>
          <a:bodyPr/>
          <a:lstStyle/>
          <a:p>
            <a:r>
              <a:rPr lang="cs-CZ" dirty="0" smtClean="0"/>
              <a:t>Charakter a druh mimořádné události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Podle uvedené typové činnosti se postupuje u mimořádné události (MU), kde je velký počet osob s újmou na zdraví nebo na životě bez ohledu na příčinu MU. </a:t>
            </a:r>
            <a:r>
              <a:rPr lang="pl-PL" smtClean="0"/>
              <a:t>(zpravidla více jak 10 osob)</a:t>
            </a:r>
          </a:p>
          <a:p>
            <a:endParaRPr lang="cs-CZ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573016"/>
            <a:ext cx="4176464" cy="2777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220072" y="60212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765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Činnost složek IZS při zásahu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vhodné využívat taktický postup označovaný jako JPSVT</a:t>
            </a:r>
          </a:p>
          <a:p>
            <a:r>
              <a:rPr lang="cs-CZ" smtClean="0"/>
              <a:t>J = Jištění záchranářů</a:t>
            </a:r>
          </a:p>
          <a:p>
            <a:r>
              <a:rPr lang="cs-CZ" smtClean="0"/>
              <a:t>P = Přístup – omezení šíření účinků MU</a:t>
            </a:r>
          </a:p>
          <a:p>
            <a:r>
              <a:rPr lang="cs-CZ" smtClean="0"/>
              <a:t>S = Stabilizace zdravotního stavu raněných, třídění raněných</a:t>
            </a:r>
          </a:p>
          <a:p>
            <a:r>
              <a:rPr lang="cs-CZ" smtClean="0"/>
              <a:t>V = Vyproštění raněných</a:t>
            </a:r>
          </a:p>
          <a:p>
            <a:r>
              <a:rPr lang="cs-CZ" smtClean="0"/>
              <a:t>T = Transport raněných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4613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Činnost složek IZS při zásahu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minimalizace ztrát na životech a trvalých zdravotních následků u raněných osob</a:t>
            </a:r>
          </a:p>
          <a:p>
            <a:r>
              <a:rPr lang="cs-CZ" smtClean="0"/>
              <a:t>identifikace zemřelých osob</a:t>
            </a:r>
          </a:p>
          <a:p>
            <a:r>
              <a:rPr lang="cs-CZ" smtClean="0"/>
              <a:t>vytvořit podmínky k identifikaci zemřelých osob</a:t>
            </a:r>
          </a:p>
          <a:p>
            <a:r>
              <a:rPr lang="cs-CZ" smtClean="0"/>
              <a:t>zachování stop a důkazů pro objasnění příčin MU</a:t>
            </a:r>
          </a:p>
          <a:p>
            <a:r>
              <a:rPr lang="cs-CZ" smtClean="0"/>
              <a:t>práce se sdělovacími prostředky a vyrozumění příbuzných postižených osob</a:t>
            </a:r>
          </a:p>
          <a:p>
            <a:r>
              <a:rPr lang="cs-CZ" smtClean="0"/>
              <a:t>zajištění posttraumatické péče obětem</a:t>
            </a:r>
          </a:p>
          <a:p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1104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1124744"/>
            <a:ext cx="7992888" cy="648072"/>
          </a:xfrm>
        </p:spPr>
        <p:txBody>
          <a:bodyPr/>
          <a:lstStyle/>
          <a:p>
            <a:r>
              <a:rPr lang="cs-CZ" dirty="0" smtClean="0"/>
              <a:t>Velitel zásahu a organizace místa zásahu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772816"/>
            <a:ext cx="8064896" cy="1800200"/>
          </a:xfrm>
        </p:spPr>
        <p:txBody>
          <a:bodyPr/>
          <a:lstStyle/>
          <a:p>
            <a:r>
              <a:rPr lang="cs-CZ" dirty="0" smtClean="0"/>
              <a:t>Velitelem zásahu je velitel jednotky požární ochrany</a:t>
            </a:r>
          </a:p>
          <a:p>
            <a:r>
              <a:rPr lang="cs-CZ" dirty="0" smtClean="0"/>
              <a:t>Velitel zásahu zřídí zpravidla štáb velitele  zásahu ve složení podle druhu MU a   zasahujících složek IZS.</a:t>
            </a:r>
          </a:p>
          <a:p>
            <a:r>
              <a:rPr lang="cs-CZ" dirty="0" smtClean="0"/>
              <a:t>Zvláštní postavení ve štábu má vedoucí lékař zásahu tzn. lékař, který se na místo zásahu    dostaví jako první,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645024"/>
            <a:ext cx="4006771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083780" y="59399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924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Stupeň poplachu a trvání zásahu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MU s velkým počtem raněných osob a obětí odpovídá obvykle třetímu nebo čtvrtému(zvláštnímu) stupni poplachu dle poplachového plánu IZS.</a:t>
            </a:r>
          </a:p>
          <a:p>
            <a:r>
              <a:rPr lang="cs-CZ" smtClean="0"/>
              <a:t>Zásah složek IZS je možné ukončit poté, co jsou vykonány záchranné a likvidační práce a místo zásahu je předáno</a:t>
            </a:r>
          </a:p>
          <a:p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3498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1196752"/>
            <a:ext cx="7992888" cy="648072"/>
          </a:xfrm>
        </p:spPr>
        <p:txBody>
          <a:bodyPr/>
          <a:lstStyle/>
          <a:p>
            <a:r>
              <a:rPr lang="cs-CZ" dirty="0" smtClean="0"/>
              <a:t>spuštění traumatologického plánu ZZS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Jedním z prvních kroků při spuštění traumatologického plánu ZZS je oznámení zdravotnickým zařízením (ZZ) v kraji a spuštění jejich traumatologických plánů (příprava ZZ na příjem většího počtu pacientů).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429000"/>
            <a:ext cx="4248472" cy="2828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292080" y="5888285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3804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Třídění raněných metodou START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556792"/>
            <a:ext cx="8064896" cy="1800200"/>
          </a:xfrm>
        </p:spPr>
        <p:txBody>
          <a:bodyPr/>
          <a:lstStyle/>
          <a:p>
            <a:r>
              <a:rPr lang="cs-CZ" dirty="0" smtClean="0"/>
              <a:t>(Snadné Třídění A Rychlá Terapie)</a:t>
            </a:r>
          </a:p>
          <a:p>
            <a:r>
              <a:rPr lang="cs-CZ" dirty="0" smtClean="0"/>
              <a:t>Třídění raněných (triage) dle metodiky START se provádí u mimořádných událostí s velkým počtem raněných a obětí pokud počet postižených překročí možnosti lékařského třídění přímo v terénu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212976"/>
            <a:ext cx="4864100" cy="323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907708" y="60212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9171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7992888" cy="648072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List operačních</a:t>
            </a:r>
            <a:br>
              <a:rPr lang="cs-CZ" dirty="0" smtClean="0"/>
            </a:br>
            <a:r>
              <a:rPr lang="cs-CZ" dirty="0" smtClean="0"/>
              <a:t>středisek složek IZS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556792"/>
            <a:ext cx="8064896" cy="4968552"/>
          </a:xfrm>
        </p:spPr>
        <p:txBody>
          <a:bodyPr/>
          <a:lstStyle/>
          <a:p>
            <a:pPr marL="69850" indent="0">
              <a:buNone/>
            </a:pPr>
            <a:r>
              <a:rPr lang="cs-CZ" sz="1800" b="1" dirty="0" smtClean="0"/>
              <a:t>Operační střediska základních složek IZS –společné úkoly</a:t>
            </a:r>
          </a:p>
          <a:p>
            <a:pPr marL="69850" indent="0">
              <a:buNone/>
            </a:pPr>
            <a:endParaRPr lang="cs-CZ" sz="1800" b="1" dirty="0" smtClean="0"/>
          </a:p>
          <a:p>
            <a:pPr marL="69850" indent="0">
              <a:buNone/>
            </a:pPr>
            <a:r>
              <a:rPr lang="cs-CZ" sz="1800" dirty="0" smtClean="0"/>
              <a:t>• předávají si navzájem potřebné informace podle vývoje situace u zásahu ve vztahu k záchranným a likvidačním pracím,</a:t>
            </a:r>
          </a:p>
          <a:p>
            <a:pPr marL="69850" indent="0">
              <a:buNone/>
            </a:pPr>
            <a:endParaRPr lang="cs-CZ" sz="1800" dirty="0" smtClean="0"/>
          </a:p>
          <a:p>
            <a:pPr marL="69850" indent="0">
              <a:buNone/>
            </a:pPr>
            <a:r>
              <a:rPr lang="cs-CZ" sz="1800" dirty="0" smtClean="0"/>
              <a:t>• spolupracují podle stanovených pravidel s OPIS GŘ v případě vyhlášení ústřední koordinace záchranných a likvidačních prací nebo při vyžadování sil a prostředků Ústředního poplachového plánu pro řešení MU (např. vojenské vrtulníky, včetně SAR vrtulníku),</a:t>
            </a:r>
          </a:p>
          <a:p>
            <a:pPr marL="69850" indent="0">
              <a:buNone/>
            </a:pPr>
            <a:endParaRPr lang="cs-CZ" sz="1800" dirty="0" smtClean="0"/>
          </a:p>
          <a:p>
            <a:pPr marL="69850" indent="0">
              <a:buNone/>
            </a:pPr>
            <a:r>
              <a:rPr lang="cs-CZ" sz="1800" dirty="0" smtClean="0"/>
              <a:t>• spolupracují s orgány činnými v trestním řízení i se zvláštními orgány oprávněnými vyšetřovat konkrétní druh MU,</a:t>
            </a:r>
          </a:p>
          <a:p>
            <a:pPr marL="69850" indent="0">
              <a:buNone/>
            </a:pPr>
            <a:endParaRPr lang="cs-CZ" sz="1800" dirty="0" smtClean="0"/>
          </a:p>
          <a:p>
            <a:pPr marL="69850" indent="0">
              <a:buNone/>
            </a:pPr>
            <a:r>
              <a:rPr lang="cs-CZ" sz="1800" dirty="0" smtClean="0"/>
              <a:t>• organizují přenos předaných dotazů a informací (zejména v případě zřízení Informačního centra) směrem k místu zásahu a především k orgánům a institucím ve své působnosti.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835907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1700808"/>
            <a:ext cx="7992888" cy="648072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List velitele zásahu složek integrovaného</a:t>
            </a:r>
            <a:br>
              <a:rPr lang="cs-CZ" dirty="0" smtClean="0"/>
            </a:br>
            <a:r>
              <a:rPr lang="cs-CZ" dirty="0" smtClean="0"/>
              <a:t>záchranného systému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420888"/>
            <a:ext cx="8064896" cy="2520280"/>
          </a:xfrm>
        </p:spPr>
        <p:txBody>
          <a:bodyPr/>
          <a:lstStyle/>
          <a:p>
            <a:r>
              <a:rPr lang="cs-CZ" dirty="0" smtClean="0"/>
              <a:t>Postup velitele zásahu složek integrovaného záchranného systému (IZS) (kontrolní list)</a:t>
            </a:r>
          </a:p>
          <a:p>
            <a:r>
              <a:rPr lang="cs-CZ" dirty="0" smtClean="0"/>
              <a:t>A. Na místě MU nejsou detekovány nebezpečné látky a záchranáři nejsou bezprostředně ohroženi šířícími účinky MU</a:t>
            </a:r>
          </a:p>
          <a:p>
            <a:r>
              <a:rPr lang="cs-CZ" dirty="0" smtClean="0"/>
              <a:t>B. Na místě MU jsou detekovány nebezpečné látky (zejména CBRNE) a záchranáři jsou bezprostředně ohroženi šířícími účinky MU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509120"/>
            <a:ext cx="2384140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227948" y="601199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7975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List zdravotnické záchranné služby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556792"/>
            <a:ext cx="8064896" cy="4464496"/>
          </a:xfrm>
        </p:spPr>
        <p:txBody>
          <a:bodyPr/>
          <a:lstStyle/>
          <a:p>
            <a:r>
              <a:rPr lang="cs-CZ" sz="1800" dirty="0" smtClean="0"/>
              <a:t>Úkoly a činnosti sil a prostředků zdravotnické záchranné služby (ZZS) včetněletecké záchranné služby (LZS)</a:t>
            </a:r>
          </a:p>
          <a:p>
            <a:r>
              <a:rPr lang="cs-CZ" sz="1800" dirty="0" smtClean="0"/>
              <a:t>upřesnění tísňové výzvy první posádkou na místě zásahu</a:t>
            </a:r>
          </a:p>
          <a:p>
            <a:r>
              <a:rPr lang="cs-CZ" sz="1800" dirty="0" smtClean="0"/>
              <a:t>zajištění vedení zdravotnické části zásahu v přednemocniční fázi</a:t>
            </a:r>
          </a:p>
          <a:p>
            <a:r>
              <a:rPr lang="cs-CZ" sz="1800" dirty="0" smtClean="0"/>
              <a:t>rozhodnutí o velikosti, způsobu členění, počtu vstupů a vybavení stanoviště pro shromáždění, ošetření a přetřídění raněných osob</a:t>
            </a:r>
          </a:p>
          <a:p>
            <a:r>
              <a:rPr lang="cs-CZ" sz="1800" dirty="0" smtClean="0"/>
              <a:t>rozhodnutí, zda bude velitel zásahu požádán o aplikaci metody START</a:t>
            </a:r>
          </a:p>
          <a:p>
            <a:r>
              <a:rPr lang="cs-CZ" sz="1800" dirty="0" smtClean="0"/>
              <a:t>lékařské třídění pacientů určenými skupinami RLP přímo v terénu</a:t>
            </a:r>
          </a:p>
          <a:p>
            <a:r>
              <a:rPr lang="cs-CZ" sz="1800" dirty="0" smtClean="0"/>
              <a:t>případně následné lékařské přetřídění na vstupu shromaždiště raněných, třídí-li v terénu jiné složky metodou START</a:t>
            </a:r>
          </a:p>
          <a:p>
            <a:r>
              <a:rPr lang="cs-CZ" sz="1800" dirty="0" smtClean="0"/>
              <a:t>zajištění odborné přednemocniční neodkladné péče</a:t>
            </a:r>
          </a:p>
          <a:p>
            <a:r>
              <a:rPr lang="cs-CZ" sz="1800" dirty="0" smtClean="0"/>
              <a:t>směrování pacientů do vhodných cílových lůžkových zdravotnických zařízení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971078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 zdravotnické záchranné služby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700808"/>
            <a:ext cx="8064896" cy="4464496"/>
          </a:xfrm>
        </p:spPr>
        <p:txBody>
          <a:bodyPr/>
          <a:lstStyle/>
          <a:p>
            <a:r>
              <a:rPr lang="cs-CZ" sz="1800" dirty="0" smtClean="0"/>
              <a:t>zajištění transportu ostatních raněných do spádových zdravotnických zařízení</a:t>
            </a:r>
          </a:p>
          <a:p>
            <a:r>
              <a:rPr lang="cs-CZ" sz="1800" dirty="0" smtClean="0"/>
              <a:t>konstatování smrti osob a označení ostatků visačkou v rámci lékařského třídění.</a:t>
            </a:r>
          </a:p>
          <a:p>
            <a:r>
              <a:rPr lang="cs-CZ" sz="1800" dirty="0" smtClean="0"/>
              <a:t>koordinace součinnosti s praktickými lékaři (v případě potřeby)</a:t>
            </a:r>
          </a:p>
          <a:p>
            <a:r>
              <a:rPr lang="cs-CZ" sz="1800" dirty="0" smtClean="0"/>
              <a:t>zajištění následných transportů do zdravotnického zařízení vyššího typu u pacientů vyžadujících specializovanou péči</a:t>
            </a:r>
          </a:p>
          <a:p>
            <a:r>
              <a:rPr lang="cs-CZ" sz="1800" dirty="0" smtClean="0"/>
              <a:t>zajištění transportu vhodných antidot z Toxikologického informačního centra do místa zásahu</a:t>
            </a:r>
          </a:p>
          <a:p>
            <a:r>
              <a:rPr lang="cs-CZ" sz="1800" dirty="0" smtClean="0"/>
              <a:t>použití odpovídajících osobních ochranných prostředků</a:t>
            </a:r>
          </a:p>
          <a:p>
            <a:r>
              <a:rPr lang="cs-CZ" sz="1800" dirty="0" smtClean="0"/>
              <a:t>poskytnutí informací PČR o pacientech zemřelých během transportu</a:t>
            </a:r>
          </a:p>
          <a:p>
            <a:r>
              <a:rPr lang="cs-CZ" sz="1800" dirty="0" smtClean="0"/>
              <a:t>součinnost s dalšími základními složkami IZS</a:t>
            </a:r>
          </a:p>
        </p:txBody>
      </p:sp>
    </p:spTree>
    <p:extLst>
      <p:ext uri="{BB962C8B-B14F-4D97-AF65-F5344CB8AC3E}">
        <p14:creationId xmlns:p14="http://schemas.microsoft.com/office/powerpoint/2010/main" val="2668565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684213" y="692150"/>
            <a:ext cx="7991475" cy="649288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30723" name="Zástupný symbol pro obsah 2"/>
          <p:cNvSpPr>
            <a:spLocks noGrp="1"/>
          </p:cNvSpPr>
          <p:nvPr>
            <p:ph idx="1"/>
          </p:nvPr>
        </p:nvSpPr>
        <p:spPr>
          <a:xfrm>
            <a:off x="611188" y="3382963"/>
            <a:ext cx="8064500" cy="2133600"/>
          </a:xfrm>
        </p:spPr>
        <p:txBody>
          <a:bodyPr/>
          <a:lstStyle/>
          <a:p>
            <a:pPr eaLnBrk="1" hangingPunct="1">
              <a:buFont typeface="Arial" charset="0"/>
              <a:buChar char="•"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69850" indent="0">
              <a:buFont typeface="Arial" pitchFamily="34" charset="0"/>
              <a:buNone/>
              <a:defRPr/>
            </a:pPr>
            <a:r>
              <a:rPr lang="cs-CZ" b="1" dirty="0" smtClean="0"/>
              <a:t>Obrázky</a:t>
            </a:r>
            <a:r>
              <a:rPr lang="cs-CZ" dirty="0"/>
              <a:t>:</a:t>
            </a:r>
          </a:p>
          <a:p>
            <a:pPr marL="69850" indent="0">
              <a:buFont typeface="Arial" pitchFamily="34" charset="0"/>
              <a:buNone/>
              <a:defRPr/>
            </a:pPr>
            <a:r>
              <a:rPr lang="cs-CZ" sz="1800" dirty="0"/>
              <a:t>Obr.1 – </a:t>
            </a:r>
            <a:r>
              <a:rPr lang="cs-CZ" sz="1800" dirty="0" smtClean="0"/>
              <a:t>Obr.5: </a:t>
            </a:r>
            <a:r>
              <a:rPr lang="cs-CZ" sz="1800" dirty="0" smtClean="0"/>
              <a:t>Fotoarchiv autora</a:t>
            </a:r>
            <a:endParaRPr lang="cs-CZ" sz="1800" dirty="0" smtClean="0"/>
          </a:p>
          <a:p>
            <a:pPr marL="69850" indent="0">
              <a:buFont typeface="Arial" pitchFamily="34" charset="0"/>
              <a:buNone/>
              <a:defRPr/>
            </a:pPr>
            <a:endParaRPr lang="cs-CZ" sz="1800" dirty="0"/>
          </a:p>
          <a:p>
            <a:pPr marL="69850" indent="0" eaLnBrk="1" hangingPunct="1">
              <a:buFont typeface="Arial" pitchFamily="34" charset="0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eaLnBrk="1" hangingPunct="1">
              <a:buFont typeface="Arial" charset="0"/>
              <a:buChar char="•"/>
              <a:defRPr/>
            </a:pPr>
            <a:endParaRPr lang="cs-CZ" dirty="0" smtClean="0">
              <a:latin typeface="Franklin Gothic Book" pitchFamily="34" charset="0"/>
            </a:endParaRPr>
          </a:p>
          <a:p>
            <a:pPr eaLnBrk="1" hangingPunct="1">
              <a:buFont typeface="Arial" charset="0"/>
              <a:buChar char="•"/>
              <a:defRPr/>
            </a:pPr>
            <a:endParaRPr lang="cs-CZ" dirty="0" smtClean="0">
              <a:latin typeface="Franklin Gothic Book" pitchFamily="34" charset="0"/>
            </a:endParaRPr>
          </a:p>
          <a:p>
            <a:pPr eaLnBrk="1" hangingPunct="1">
              <a:buFont typeface="Arial" charset="0"/>
              <a:buChar char="•"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Ing. Jaromír Šindler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725" name="Obdélník 4"/>
          <p:cNvSpPr>
            <a:spLocks noChangeArrowheads="1"/>
          </p:cNvSpPr>
          <p:nvPr/>
        </p:nvSpPr>
        <p:spPr bwMode="auto">
          <a:xfrm>
            <a:off x="550863" y="1628775"/>
            <a:ext cx="8013700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/>
              <a:t>Text:</a:t>
            </a:r>
          </a:p>
          <a:p>
            <a:pPr>
              <a:defRPr/>
            </a:pPr>
            <a:r>
              <a:rPr lang="cs-CZ" dirty="0">
                <a:latin typeface="+mn-lt"/>
              </a:rPr>
              <a:t>Katalog typových činností  integrovaného záchranného  systému</a:t>
            </a:r>
          </a:p>
          <a:p>
            <a:pPr>
              <a:defRPr/>
            </a:pPr>
            <a:r>
              <a:rPr lang="cs-CZ" dirty="0">
                <a:latin typeface="+mn-lt"/>
              </a:rPr>
              <a:t>STČ 09/IZS  "Zásah složek IZS při mimořádné události s velkým počtem raněných a obětí" </a:t>
            </a:r>
            <a:endParaRPr lang="cs-CZ" dirty="0">
              <a:latin typeface="+mn-lt"/>
            </a:endParaRPr>
          </a:p>
          <a:p>
            <a:pPr>
              <a:defRPr/>
            </a:pPr>
            <a:endParaRPr lang="cs-CZ" dirty="0">
              <a:latin typeface="+mn-lt"/>
            </a:endParaRPr>
          </a:p>
          <a:p>
            <a:pPr>
              <a:defRPr/>
            </a:pPr>
            <a:endParaRPr lang="cs-CZ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72218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ctrTitle"/>
          </p:nvPr>
        </p:nvSpPr>
        <p:spPr>
          <a:xfrm>
            <a:off x="4733925" y="2708275"/>
            <a:ext cx="3313113" cy="1701800"/>
          </a:xfrm>
        </p:spPr>
        <p:txBody>
          <a:bodyPr/>
          <a:lstStyle/>
          <a:p>
            <a:pPr algn="ctr" eaLnBrk="1" hangingPunct="1"/>
            <a:r>
              <a:rPr lang="cs-CZ" sz="3600" dirty="0" smtClean="0"/>
              <a:t>Konec prezentace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/>
          <a:lstStyle/>
          <a:p>
            <a:pPr eaLnBrk="1" hangingPunct="1"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648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11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Theme111</Template>
  <TotalTime>138</TotalTime>
  <Words>786</Words>
  <Application>Microsoft Office PowerPoint</Application>
  <PresentationFormat>On-screen Show (4:3)</PresentationFormat>
  <Paragraphs>100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Theme111</vt:lpstr>
      <vt:lpstr>Typová činnost složek IZS při společném zásahu u mimořádné události s velkým počtem raněných a obětí </vt:lpstr>
      <vt:lpstr>Výukový materiál</vt:lpstr>
      <vt:lpstr>PowerPoint Presentation</vt:lpstr>
      <vt:lpstr>Charakter a druh mimořádné události</vt:lpstr>
      <vt:lpstr>Činnost složek IZS při zásahu</vt:lpstr>
      <vt:lpstr>Činnost složek IZS při zásahu</vt:lpstr>
      <vt:lpstr>Velitel zásahu a organizace místa zásahu</vt:lpstr>
      <vt:lpstr>Stupeň poplachu a trvání zásahu</vt:lpstr>
      <vt:lpstr>spuštění traumatologického plánu ZZS</vt:lpstr>
      <vt:lpstr>Třídění raněných metodou START</vt:lpstr>
      <vt:lpstr> List operačních středisek složek IZS</vt:lpstr>
      <vt:lpstr> List velitele zásahu složek integrovaného záchranného systému</vt:lpstr>
      <vt:lpstr> List zdravotnické záchranné služby</vt:lpstr>
      <vt:lpstr>List zdravotnické záchranné služby</vt:lpstr>
      <vt:lpstr>Použité zdroje</vt:lpstr>
      <vt:lpstr>Konec prezentace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Katalogový soubor typové činnosti STČ – 09/IZS Typová činnost složek IZS</dc:title>
  <dc:creator>jarda</dc:creator>
  <cp:lastModifiedBy>Jarda</cp:lastModifiedBy>
  <cp:revision>19</cp:revision>
  <dcterms:created xsi:type="dcterms:W3CDTF">2011-11-08T19:10:54Z</dcterms:created>
  <dcterms:modified xsi:type="dcterms:W3CDTF">2013-05-31T10:40:58Z</dcterms:modified>
</cp:coreProperties>
</file>