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8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03" autoAdjust="0"/>
    <p:restoredTop sz="94660"/>
  </p:normalViewPr>
  <p:slideViewPr>
    <p:cSldViewPr>
      <p:cViewPr varScale="1">
        <p:scale>
          <a:sx n="69" d="100"/>
          <a:sy n="69" d="100"/>
        </p:scale>
        <p:origin x="-158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FF8-8E2C-4557-8994-C7F610A3F26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F41DC-A850-4F05-BE4B-EE57156A1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813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FF8-8E2C-4557-8994-C7F610A3F26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F41DC-A850-4F05-BE4B-EE57156A1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944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FF8-8E2C-4557-8994-C7F610A3F26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F41DC-A850-4F05-BE4B-EE57156A1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570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FF8-8E2C-4557-8994-C7F610A3F26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F41DC-A850-4F05-BE4B-EE57156A1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538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FF8-8E2C-4557-8994-C7F610A3F26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F41DC-A850-4F05-BE4B-EE57156A1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020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FF8-8E2C-4557-8994-C7F610A3F26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F41DC-A850-4F05-BE4B-EE57156A1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2825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FF8-8E2C-4557-8994-C7F610A3F26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F41DC-A850-4F05-BE4B-EE57156A1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989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FF8-8E2C-4557-8994-C7F610A3F26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F41DC-A850-4F05-BE4B-EE57156A1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2625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FF8-8E2C-4557-8994-C7F610A3F26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F41DC-A850-4F05-BE4B-EE57156A1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866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FF8-8E2C-4557-8994-C7F610A3F26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F41DC-A850-4F05-BE4B-EE57156A1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207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FF8-8E2C-4557-8994-C7F610A3F26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F41DC-A850-4F05-BE4B-EE57156A1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511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0D7FF8-8E2C-4557-8994-C7F610A3F26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4F41DC-A850-4F05-BE4B-EE57156A1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3088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0.xml"/><Relationship Id="rId4" Type="http://schemas.openxmlformats.org/officeDocument/2006/relationships/slide" Target="slide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645024"/>
            <a:ext cx="5256584" cy="1404739"/>
          </a:xfrm>
          <a:prstGeom prst="rect">
            <a:avLst/>
          </a:prstGeom>
          <a:noFill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1807532"/>
              </p:ext>
            </p:extLst>
          </p:nvPr>
        </p:nvGraphicFramePr>
        <p:xfrm>
          <a:off x="575556" y="1484784"/>
          <a:ext cx="7776864" cy="16705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776864"/>
              </a:tblGrid>
              <a:tr h="41764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ŠKOLY:       Základní škola J. E. Purkyně a ZUŠ Libochovice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764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AUTOR :                  Mgr. Jana Christenová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764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NÁZEV:                   </a:t>
                      </a:r>
                      <a:r>
                        <a:rPr lang="cs-CZ" sz="1800" dirty="0" smtClean="0">
                          <a:effectLst/>
                        </a:rPr>
                        <a:t>Vy_32_INOVACE_06_Čj</a:t>
                      </a:r>
                      <a:r>
                        <a:rPr lang="cs-CZ" sz="1800" dirty="0">
                          <a:effectLst/>
                        </a:rPr>
                        <a:t>_ </a:t>
                      </a:r>
                      <a:r>
                        <a:rPr lang="cs-CZ" sz="1800" dirty="0" smtClean="0">
                          <a:effectLst/>
                        </a:rPr>
                        <a:t>Vedlejší</a:t>
                      </a:r>
                      <a:r>
                        <a:rPr lang="cs-CZ" sz="1800" baseline="0" dirty="0" smtClean="0">
                          <a:effectLst/>
                        </a:rPr>
                        <a:t> věty podmětné a předmětné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764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209675" algn="l"/>
                          <a:tab pos="1362075" algn="l"/>
                        </a:tabLst>
                      </a:pPr>
                      <a:r>
                        <a:rPr lang="cs-CZ" sz="1800" dirty="0">
                          <a:effectLst/>
                        </a:rPr>
                        <a:t>TÉMA:  	   </a:t>
                      </a:r>
                      <a:r>
                        <a:rPr lang="cs-CZ" sz="1800" dirty="0" smtClean="0">
                          <a:effectLst/>
                        </a:rPr>
                        <a:t>      Vedlejší</a:t>
                      </a:r>
                      <a:r>
                        <a:rPr lang="cs-CZ" sz="1800" baseline="0" dirty="0" smtClean="0">
                          <a:effectLst/>
                        </a:rPr>
                        <a:t> věty podmětné a předmětné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2736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0275262"/>
              </p:ext>
            </p:extLst>
          </p:nvPr>
        </p:nvGraphicFramePr>
        <p:xfrm>
          <a:off x="539552" y="1600200"/>
          <a:ext cx="8280920" cy="44348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099284"/>
                <a:gridCol w="4181636"/>
              </a:tblGrid>
              <a:tr h="2825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Anotace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effectLst/>
                        </a:rPr>
                        <a:t>žáci si procvičují </a:t>
                      </a:r>
                      <a:r>
                        <a:rPr lang="cs-CZ" sz="1600" dirty="0" smtClean="0">
                          <a:effectLst/>
                        </a:rPr>
                        <a:t>určování</a:t>
                      </a:r>
                      <a:r>
                        <a:rPr lang="cs-CZ" sz="1600" baseline="0" dirty="0" smtClean="0">
                          <a:effectLst/>
                        </a:rPr>
                        <a:t> vedlejších vět podmětných a předmětných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825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Autor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effectLst/>
                        </a:rPr>
                        <a:t>Mgr. Jana Christenová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825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Jazyk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825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Očekávaný výstup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Uvědomují</a:t>
                      </a:r>
                      <a:r>
                        <a:rPr lang="cs-CZ" sz="16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si </a:t>
                      </a:r>
                      <a:r>
                        <a:rPr lang="cs-CZ" sz="16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vztah mezi  podmětem a vedlejší větou podmětnou, mezi předmětem a vedlejší větou předmětnou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825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Speciální vzdělávací potřeby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žádné -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825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Zpětná vazba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effectLst/>
                        </a:rPr>
                        <a:t>správné řešení, rozbor hodnocení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825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Druh učebního materiálu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pracovní list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825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Druh interaktivity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aktivita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825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Cílová skupina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žák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825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Stupeň a typ vzdělávání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základní vzdělávání – druhý stupeň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825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Typická věková skupina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13 </a:t>
                      </a:r>
                      <a:r>
                        <a:rPr lang="cs-CZ" sz="1600" dirty="0">
                          <a:effectLst/>
                        </a:rPr>
                        <a:t>– </a:t>
                      </a:r>
                      <a:r>
                        <a:rPr lang="cs-CZ" sz="1600" dirty="0" smtClean="0">
                          <a:effectLst/>
                        </a:rPr>
                        <a:t>15 </a:t>
                      </a:r>
                      <a:r>
                        <a:rPr lang="cs-CZ" sz="1600" dirty="0">
                          <a:effectLst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8256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Materiál vyhovuje výuce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4503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9892" y="404664"/>
            <a:ext cx="7848872" cy="652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/>
              <a:t>VEDLEJŠÍ VĚTY PODMĚTNÉ </a:t>
            </a:r>
          </a:p>
          <a:p>
            <a:r>
              <a:rPr lang="cs-CZ" sz="2400" b="1" dirty="0" smtClean="0"/>
              <a:t>Urči větné členy:</a:t>
            </a:r>
          </a:p>
          <a:p>
            <a:r>
              <a:rPr lang="cs-CZ" sz="2400" i="1" dirty="0" smtClean="0"/>
              <a:t>Datum dopisu nebylo čitelné.</a:t>
            </a:r>
          </a:p>
          <a:p>
            <a:endParaRPr lang="cs-CZ" sz="2400" i="1" dirty="0" smtClean="0"/>
          </a:p>
          <a:p>
            <a:r>
              <a:rPr lang="cs-CZ" sz="2400" b="1" dirty="0" smtClean="0"/>
              <a:t>Podmět nahraď vedlejší větou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Nebylo čitelné, .................................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sz="2200" b="1" dirty="0" smtClean="0"/>
              <a:t>VEDLEJŠÍ VĚTA PODMĚTNÁ VYJADŘUJE PODMĚT VĚTY ŘÍDÍCÍ.</a:t>
            </a:r>
          </a:p>
          <a:p>
            <a:r>
              <a:rPr lang="cs-CZ" sz="2200" b="1" dirty="0" smtClean="0"/>
              <a:t>Doplň vedlejší věty podmětné:</a:t>
            </a:r>
          </a:p>
          <a:p>
            <a:r>
              <a:rPr lang="cs-CZ" sz="2400" i="1" dirty="0" smtClean="0"/>
              <a:t>Nebylo jisté, kdo</a:t>
            </a:r>
            <a:r>
              <a:rPr lang="en-US" sz="2400" i="1" dirty="0" smtClean="0"/>
              <a:t>......................................................</a:t>
            </a:r>
            <a:endParaRPr lang="en-US" sz="2400" dirty="0" smtClean="0"/>
          </a:p>
          <a:p>
            <a:r>
              <a:rPr lang="cs-CZ" sz="2400" i="1" dirty="0" smtClean="0"/>
              <a:t>Říká se, že</a:t>
            </a:r>
            <a:r>
              <a:rPr lang="en-US" sz="2400" i="1" dirty="0" smtClean="0"/>
              <a:t>..............................................................</a:t>
            </a:r>
            <a:endParaRPr lang="en-US" sz="2400" dirty="0"/>
          </a:p>
          <a:p>
            <a:r>
              <a:rPr lang="cs-CZ" sz="2400" i="1" dirty="0" smtClean="0"/>
              <a:t>Kdo </a:t>
            </a:r>
            <a:r>
              <a:rPr lang="en-US" sz="2400" i="1" dirty="0" smtClean="0"/>
              <a:t>...............................................,</a:t>
            </a:r>
            <a:r>
              <a:rPr lang="cs-CZ" sz="2400" i="1" dirty="0" smtClean="0"/>
              <a:t> </a:t>
            </a:r>
            <a:r>
              <a:rPr lang="en-US" sz="2400" i="1" dirty="0" smtClean="0"/>
              <a:t>se </a:t>
            </a:r>
            <a:r>
              <a:rPr lang="cs-CZ" sz="2400" i="1" dirty="0" smtClean="0"/>
              <a:t>dosud neví.</a:t>
            </a:r>
            <a:endParaRPr lang="en-US" sz="2400" dirty="0"/>
          </a:p>
          <a:p>
            <a:endParaRPr lang="cs-CZ" dirty="0"/>
          </a:p>
        </p:txBody>
      </p:sp>
      <p:pic>
        <p:nvPicPr>
          <p:cNvPr id="1026" name="Picture 2" descr="C:\Users\Škola\AppData\Local\Microsoft\Windows\Temporary Internet Files\Content.IE5\HJJCS3YX\MC9004042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688" y="2885674"/>
            <a:ext cx="1694542" cy="1562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 rot="649632">
            <a:off x="2938274" y="2919196"/>
            <a:ext cx="5170900" cy="1495797"/>
          </a:xfrm>
          <a:prstGeom prst="cloudCallout">
            <a:avLst>
              <a:gd name="adj1" fmla="val -66040"/>
              <a:gd name="adj2" fmla="val 3784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 rot="735083">
            <a:off x="3582770" y="3076145"/>
            <a:ext cx="388190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Kdo, co nebylo čitelné?</a:t>
            </a:r>
          </a:p>
          <a:p>
            <a:r>
              <a:rPr lang="cs-CZ" sz="2800" dirty="0" smtClean="0"/>
              <a:t>…, kdy byl dopis napsán.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0957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352928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VEDLEJŠÍ VĚTY PŘEDMĚTNÉ </a:t>
            </a:r>
            <a:endParaRPr lang="cs-CZ" sz="2400" b="1" dirty="0" smtClean="0"/>
          </a:p>
          <a:p>
            <a:r>
              <a:rPr lang="cs-CZ" sz="2400" b="1" dirty="0" smtClean="0"/>
              <a:t>Urči větné členy:</a:t>
            </a:r>
          </a:p>
          <a:p>
            <a:r>
              <a:rPr lang="cs-CZ" sz="2400" i="1" dirty="0" smtClean="0"/>
              <a:t>Žádal nás </a:t>
            </a:r>
            <a:r>
              <a:rPr lang="en-US" sz="2400" i="1" dirty="0" smtClean="0"/>
              <a:t>o </a:t>
            </a:r>
            <a:r>
              <a:rPr lang="cs-CZ" sz="2400" i="1" dirty="0" smtClean="0"/>
              <a:t>pomoc.</a:t>
            </a:r>
            <a:endParaRPr lang="en-US" sz="2400" i="1" dirty="0"/>
          </a:p>
          <a:p>
            <a:r>
              <a:rPr lang="cs-CZ" sz="2400" b="1" dirty="0" smtClean="0"/>
              <a:t>Předmět nahraď vedlejší větou.</a:t>
            </a:r>
            <a:endParaRPr lang="en-US" sz="2400" dirty="0"/>
          </a:p>
          <a:p>
            <a:r>
              <a:rPr lang="en-US" sz="2400" dirty="0" err="1"/>
              <a:t>Žádal</a:t>
            </a:r>
            <a:r>
              <a:rPr lang="en-US" sz="2400" dirty="0"/>
              <a:t> </a:t>
            </a:r>
            <a:r>
              <a:rPr lang="en-US" sz="2400" dirty="0" err="1"/>
              <a:t>nás</a:t>
            </a:r>
            <a:r>
              <a:rPr lang="en-US" sz="2400" dirty="0"/>
              <a:t>, </a:t>
            </a:r>
            <a:r>
              <a:rPr lang="en-US" sz="2400" dirty="0" err="1"/>
              <a:t>abychom</a:t>
            </a:r>
            <a:r>
              <a:rPr lang="en-US" sz="2400" dirty="0"/>
              <a:t>...................................</a:t>
            </a:r>
          </a:p>
          <a:p>
            <a:endParaRPr lang="cs-CZ" sz="2400" dirty="0" smtClean="0"/>
          </a:p>
          <a:p>
            <a:r>
              <a:rPr lang="pt-BR" sz="2400" dirty="0" smtClean="0"/>
              <a:t> </a:t>
            </a:r>
            <a:endParaRPr lang="en-US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en-US" sz="2400" b="1" dirty="0" smtClean="0"/>
              <a:t>VEDLEJŠÍ </a:t>
            </a:r>
            <a:r>
              <a:rPr lang="en-US" sz="2400" b="1" dirty="0"/>
              <a:t>VĚTA PŘEDMĚTNÁ VYJADŘUJE PŘEDMĚT VĚTY ŘÍDÍCÍ.</a:t>
            </a:r>
          </a:p>
          <a:p>
            <a:r>
              <a:rPr lang="cs-CZ" sz="2400" b="1" dirty="0" smtClean="0"/>
              <a:t>Doplň vedlejší věty předmětné:</a:t>
            </a:r>
          </a:p>
          <a:p>
            <a:r>
              <a:rPr lang="en-US" sz="2800" i="1" dirty="0" err="1" smtClean="0"/>
              <a:t>Vyprávěl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nám</a:t>
            </a:r>
            <a:r>
              <a:rPr lang="en-US" sz="2800" i="1" dirty="0" smtClean="0"/>
              <a:t>, </a:t>
            </a:r>
            <a:r>
              <a:rPr lang="en-US" sz="2800" i="1" dirty="0" err="1" smtClean="0"/>
              <a:t>jak</a:t>
            </a:r>
            <a:r>
              <a:rPr lang="en-US" sz="2800" i="1" dirty="0" smtClean="0"/>
              <a:t>..................................................</a:t>
            </a:r>
          </a:p>
          <a:p>
            <a:r>
              <a:rPr lang="en-US" sz="2800" i="1" dirty="0" err="1" smtClean="0"/>
              <a:t>Rád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bych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věděl</a:t>
            </a:r>
            <a:r>
              <a:rPr lang="en-US" sz="2800" i="1" dirty="0" smtClean="0"/>
              <a:t>, </a:t>
            </a:r>
            <a:r>
              <a:rPr lang="en-US" sz="2800" i="1" dirty="0" err="1" smtClean="0"/>
              <a:t>proč</a:t>
            </a:r>
            <a:r>
              <a:rPr lang="en-US" sz="2800" i="1" dirty="0" smtClean="0"/>
              <a:t>.............................................</a:t>
            </a:r>
          </a:p>
          <a:p>
            <a:r>
              <a:rPr lang="en-US" sz="2800" i="1" dirty="0" err="1" smtClean="0"/>
              <a:t>Nevěděli</a:t>
            </a:r>
            <a:r>
              <a:rPr lang="en-US" sz="2800" i="1" dirty="0" smtClean="0"/>
              <a:t>, </a:t>
            </a:r>
            <a:r>
              <a:rPr lang="en-US" sz="2800" i="1" dirty="0" err="1" smtClean="0"/>
              <a:t>odkud</a:t>
            </a:r>
            <a:r>
              <a:rPr lang="en-US" sz="2800" i="1" dirty="0" smtClean="0"/>
              <a:t>.....................................................</a:t>
            </a:r>
          </a:p>
          <a:p>
            <a:endParaRPr lang="en-US" sz="2800" i="1" dirty="0"/>
          </a:p>
        </p:txBody>
      </p:sp>
      <p:pic>
        <p:nvPicPr>
          <p:cNvPr id="2050" name="Picture 2" descr="C:\Users\Škola\AppData\Local\Microsoft\Windows\Temporary Internet Files\Content.IE5\3FB0X7KN\MC90044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0486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 rot="402742">
            <a:off x="2722246" y="2501938"/>
            <a:ext cx="5170900" cy="1495797"/>
          </a:xfrm>
          <a:prstGeom prst="cloudCallout">
            <a:avLst>
              <a:gd name="adj1" fmla="val -68232"/>
              <a:gd name="adj2" fmla="val 5158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 rot="251866">
            <a:off x="3419369" y="2786491"/>
            <a:ext cx="40469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koho, co nás žádal?</a:t>
            </a:r>
          </a:p>
          <a:p>
            <a:r>
              <a:rPr lang="cs-CZ" sz="2800" dirty="0" smtClean="0"/>
              <a:t>…, abychom mu pomohli.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97398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491" y="548680"/>
            <a:ext cx="890865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Rozliš vedlejší věty podmětné a předmětné, naznač jejich grafickou stavbu</a:t>
            </a:r>
            <a:r>
              <a:rPr lang="cs-CZ" sz="2200" b="1" dirty="0" smtClean="0"/>
              <a:t>:</a:t>
            </a:r>
          </a:p>
          <a:p>
            <a:endParaRPr lang="cs-CZ" sz="2000" b="1" i="1" dirty="0" smtClean="0"/>
          </a:p>
          <a:p>
            <a:r>
              <a:rPr lang="cs-CZ" sz="2400" b="1" i="1" dirty="0" smtClean="0"/>
              <a:t>      Je </a:t>
            </a:r>
            <a:r>
              <a:rPr lang="cs-CZ" sz="2400" b="1" i="1" dirty="0"/>
              <a:t>směšné, když s ním nemluvíš.</a:t>
            </a:r>
          </a:p>
          <a:p>
            <a:endParaRPr lang="cs-CZ" sz="2400" b="1" dirty="0"/>
          </a:p>
          <a:p>
            <a:endParaRPr lang="cs-CZ" sz="2200" b="1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138232"/>
            <a:ext cx="35187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Nevěř tomu, co ti vykládá.</a:t>
            </a:r>
            <a:endParaRPr lang="cs-CZ" sz="2400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140968"/>
            <a:ext cx="42977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Že to není pravda, to tvrdí všem.</a:t>
            </a:r>
            <a:endParaRPr lang="cs-CZ" sz="24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4221088"/>
            <a:ext cx="44487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Vyprávěl nám, jak se vše seběhlo.</a:t>
            </a:r>
            <a:endParaRPr lang="cs-CZ" sz="2400" b="1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1212" y="5373216"/>
            <a:ext cx="34487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Bylo vidět, že ho hra baví.</a:t>
            </a:r>
            <a:endParaRPr lang="cs-CZ" sz="2400" b="1" i="1" dirty="0"/>
          </a:p>
        </p:txBody>
      </p:sp>
      <p:sp>
        <p:nvSpPr>
          <p:cNvPr id="4" name="Tlačítko akce: Nápověda 3">
            <a:hlinkClick r:id="" action="ppaction://hlinkshowjump?jump=nextslide" highlightClick="1"/>
          </p:cNvPr>
          <p:cNvSpPr/>
          <p:nvPr/>
        </p:nvSpPr>
        <p:spPr>
          <a:xfrm>
            <a:off x="6261151" y="1213959"/>
            <a:ext cx="596861" cy="461665"/>
          </a:xfrm>
          <a:prstGeom prst="actionButtonHelp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Nápověda 9">
            <a:hlinkClick r:id="rId2" action="ppaction://hlinksldjump" highlightClick="1"/>
          </p:cNvPr>
          <p:cNvSpPr/>
          <p:nvPr/>
        </p:nvSpPr>
        <p:spPr>
          <a:xfrm>
            <a:off x="6261152" y="2138232"/>
            <a:ext cx="596861" cy="461665"/>
          </a:xfrm>
          <a:prstGeom prst="actionButtonHelp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Nápověda 11">
            <a:hlinkClick r:id="rId3" action="ppaction://hlinksldjump" highlightClick="1"/>
          </p:cNvPr>
          <p:cNvSpPr/>
          <p:nvPr/>
        </p:nvSpPr>
        <p:spPr>
          <a:xfrm>
            <a:off x="6261152" y="3140968"/>
            <a:ext cx="596860" cy="461665"/>
          </a:xfrm>
          <a:prstGeom prst="actionButtonHelp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Nápověda 12">
            <a:hlinkClick r:id="rId4" action="ppaction://hlinksldjump" highlightClick="1"/>
          </p:cNvPr>
          <p:cNvSpPr/>
          <p:nvPr/>
        </p:nvSpPr>
        <p:spPr>
          <a:xfrm>
            <a:off x="6261152" y="4149080"/>
            <a:ext cx="596860" cy="432048"/>
          </a:xfrm>
          <a:prstGeom prst="actionButtonHelp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Nápověda 14">
            <a:hlinkClick r:id="rId5" action="ppaction://hlinksldjump" highlightClick="1"/>
          </p:cNvPr>
          <p:cNvSpPr/>
          <p:nvPr/>
        </p:nvSpPr>
        <p:spPr>
          <a:xfrm>
            <a:off x="6246406" y="5373216"/>
            <a:ext cx="596860" cy="461665"/>
          </a:xfrm>
          <a:prstGeom prst="actionButtonHelp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847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4" grpId="0" animBg="1"/>
      <p:bldP spid="10" grpId="0" animBg="1"/>
      <p:bldP spid="12" grpId="0" animBg="1"/>
      <p:bldP spid="13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606974"/>
            <a:ext cx="10406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 H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2708267" y="2245826"/>
            <a:ext cx="1405159" cy="100032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3532356" y="3244334"/>
            <a:ext cx="530061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dyž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II. V podmětná</a:t>
            </a:r>
          </a:p>
        </p:txBody>
      </p:sp>
      <p:sp>
        <p:nvSpPr>
          <p:cNvPr id="7" name="Tlačítko akce: Návrat 6">
            <a:hlinkClick r:id="" action="ppaction://hlinkshowjump?jump=lastslideviewed" highlightClick="1"/>
          </p:cNvPr>
          <p:cNvSpPr/>
          <p:nvPr/>
        </p:nvSpPr>
        <p:spPr>
          <a:xfrm>
            <a:off x="6300192" y="5445224"/>
            <a:ext cx="1296144" cy="79208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9171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51720" y="1844824"/>
            <a:ext cx="104067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 H</a:t>
            </a:r>
          </a:p>
        </p:txBody>
      </p:sp>
      <p:sp>
        <p:nvSpPr>
          <p:cNvPr id="3" name="Obdélník 2"/>
          <p:cNvSpPr/>
          <p:nvPr/>
        </p:nvSpPr>
        <p:spPr>
          <a:xfrm>
            <a:off x="3575028" y="3244334"/>
            <a:ext cx="501957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II. V předmětná 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3092390" y="2420888"/>
            <a:ext cx="1405159" cy="100032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lačítko akce: Návrat 6">
            <a:hlinkClick r:id="" action="ppaction://hlinkshowjump?jump=lastslideviewed" highlightClick="1"/>
          </p:cNvPr>
          <p:cNvSpPr/>
          <p:nvPr/>
        </p:nvSpPr>
        <p:spPr>
          <a:xfrm>
            <a:off x="6300192" y="5445224"/>
            <a:ext cx="1296144" cy="79208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046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3933056"/>
            <a:ext cx="472635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 I. V předmětná</a:t>
            </a:r>
          </a:p>
        </p:txBody>
      </p:sp>
      <p:cxnSp>
        <p:nvCxnSpPr>
          <p:cNvPr id="3" name="Přímá spojnice 2"/>
          <p:cNvCxnSpPr/>
          <p:nvPr/>
        </p:nvCxnSpPr>
        <p:spPr>
          <a:xfrm flipH="1">
            <a:off x="2195736" y="2564904"/>
            <a:ext cx="3456385" cy="13681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5868144" y="2060848"/>
            <a:ext cx="120417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II. H</a:t>
            </a:r>
          </a:p>
        </p:txBody>
      </p:sp>
      <p:sp>
        <p:nvSpPr>
          <p:cNvPr id="8" name="Tlačítko akce: Návrat 7">
            <a:hlinkClick r:id="" action="ppaction://hlinkshowjump?jump=lastslideviewed" highlightClick="1"/>
          </p:cNvPr>
          <p:cNvSpPr/>
          <p:nvPr/>
        </p:nvSpPr>
        <p:spPr>
          <a:xfrm>
            <a:off x="6300192" y="5445224"/>
            <a:ext cx="1296144" cy="79208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243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1772816"/>
            <a:ext cx="104067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 H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2660342" y="2420888"/>
            <a:ext cx="1837207" cy="100032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3578945" y="3573016"/>
            <a:ext cx="505144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II. V předmětná</a:t>
            </a:r>
          </a:p>
        </p:txBody>
      </p:sp>
      <p:sp>
        <p:nvSpPr>
          <p:cNvPr id="6" name="Tlačítko akce: Návrat 5">
            <a:hlinkClick r:id="" action="ppaction://hlinkshowjump?jump=lastslideviewed" highlightClick="1"/>
          </p:cNvPr>
          <p:cNvSpPr/>
          <p:nvPr/>
        </p:nvSpPr>
        <p:spPr>
          <a:xfrm>
            <a:off x="6300192" y="5445224"/>
            <a:ext cx="1296144" cy="79208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51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1628800"/>
            <a:ext cx="104067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 H</a:t>
            </a:r>
          </a:p>
        </p:txBody>
      </p:sp>
      <p:sp>
        <p:nvSpPr>
          <p:cNvPr id="3" name="Obdélník 2"/>
          <p:cNvSpPr/>
          <p:nvPr/>
        </p:nvSpPr>
        <p:spPr>
          <a:xfrm>
            <a:off x="3645047" y="3421209"/>
            <a:ext cx="464620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 II. V podmětná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2660342" y="2420888"/>
            <a:ext cx="1837207" cy="100032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6300192" y="5445224"/>
            <a:ext cx="1296144" cy="79208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263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78904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 smtClean="0"/>
              <a:t>Zpracovala Mgr. Jana Christenová</a:t>
            </a:r>
            <a:endParaRPr lang="cs-CZ" sz="4000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348880"/>
            <a:ext cx="5256584" cy="140473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27210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331</Words>
  <Application>Microsoft Office PowerPoint</Application>
  <PresentationFormat>Předvádění na obrazovce (4:3)</PresentationFormat>
  <Paragraphs>82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Zpracovala Mgr. Jana Christenová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Christenová</dc:creator>
  <cp:lastModifiedBy>Jana Christenová</cp:lastModifiedBy>
  <cp:revision>18</cp:revision>
  <dcterms:created xsi:type="dcterms:W3CDTF">2013-04-26T19:27:48Z</dcterms:created>
  <dcterms:modified xsi:type="dcterms:W3CDTF">2013-05-08T19:36:12Z</dcterms:modified>
</cp:coreProperties>
</file>