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3" r:id="rId4"/>
    <p:sldId id="264" r:id="rId5"/>
    <p:sldId id="265" r:id="rId6"/>
    <p:sldId id="262" r:id="rId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Bez stylu, bez mřížky">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Střední styl 4 – zvýraznění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E8B1032C-EA38-4F05-BA0D-38AFFFC7BED3}" styleName="Světlý styl 3 – zvýraznění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08" y="-18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6CC17FA9-CD8D-4598-8522-D155DF18A749}" type="datetimeFigureOut">
              <a:rPr lang="cs-CZ" smtClean="0"/>
              <a:pPr/>
              <a:t>1.6.2013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20B71EE-20D6-4983-9E95-A55CCC60FF70}"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CC17FA9-CD8D-4598-8522-D155DF18A749}" type="datetimeFigureOut">
              <a:rPr lang="cs-CZ" smtClean="0"/>
              <a:pPr/>
              <a:t>1.6.2013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20B71EE-20D6-4983-9E95-A55CCC60FF70}"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6CC17FA9-CD8D-4598-8522-D155DF18A749}" type="datetimeFigureOut">
              <a:rPr lang="cs-CZ" smtClean="0"/>
              <a:pPr/>
              <a:t>1.6.2013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20B71EE-20D6-4983-9E95-A55CCC60FF70}"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6CC17FA9-CD8D-4598-8522-D155DF18A749}" type="datetimeFigureOut">
              <a:rPr lang="cs-CZ" smtClean="0"/>
              <a:pPr/>
              <a:t>1.6.2013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E20B71EE-20D6-4983-9E95-A55CCC60FF70}"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6CC17FA9-CD8D-4598-8522-D155DF18A749}" type="datetimeFigureOut">
              <a:rPr lang="cs-CZ" smtClean="0"/>
              <a:pPr/>
              <a:t>1.6.2013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E20B71EE-20D6-4983-9E95-A55CCC60FF70}"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6CC17FA9-CD8D-4598-8522-D155DF18A749}" type="datetimeFigureOut">
              <a:rPr lang="cs-CZ" smtClean="0"/>
              <a:pPr/>
              <a:t>1.6.2013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E20B71EE-20D6-4983-9E95-A55CCC60FF70}"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CC17FA9-CD8D-4598-8522-D155DF18A749}" type="datetimeFigureOut">
              <a:rPr lang="cs-CZ" smtClean="0"/>
              <a:pPr/>
              <a:t>1.6.2013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E20B71EE-20D6-4983-9E95-A55CCC60FF70}"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6CC17FA9-CD8D-4598-8522-D155DF18A749}" type="datetimeFigureOut">
              <a:rPr lang="cs-CZ" smtClean="0"/>
              <a:pPr/>
              <a:t>1.6.2013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E20B71EE-20D6-4983-9E95-A55CCC60FF70}"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6CC17FA9-CD8D-4598-8522-D155DF18A749}" type="datetimeFigureOut">
              <a:rPr lang="cs-CZ" smtClean="0"/>
              <a:pPr/>
              <a:t>1.6.2013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E20B71EE-20D6-4983-9E95-A55CCC60FF70}"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CC17FA9-CD8D-4598-8522-D155DF18A749}" type="datetimeFigureOut">
              <a:rPr lang="cs-CZ" smtClean="0"/>
              <a:pPr/>
              <a:t>1.6.2013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20B71EE-20D6-4983-9E95-A55CCC60FF70}"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CC17FA9-CD8D-4598-8522-D155DF18A749}" type="datetimeFigureOut">
              <a:rPr lang="cs-CZ" smtClean="0"/>
              <a:pPr/>
              <a:t>1.6.2013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20B71EE-20D6-4983-9E95-A55CCC60FF70}"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C17FA9-CD8D-4598-8522-D155DF18A749}" type="datetimeFigureOut">
              <a:rPr lang="cs-CZ" smtClean="0"/>
              <a:pPr/>
              <a:t>1.6.2013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0B71EE-20D6-4983-9E95-A55CCC60FF70}"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slideLayout" Target="../slideLayouts/slideLayout2.xml"/><Relationship Id="rId4" Type="http://schemas.openxmlformats.org/officeDocument/2006/relationships/image" Target="../media/image5.wmf"/></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gif"/></Relationships>
</file>

<file path=ppt/slides/_rels/slide6.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198"/>
          <p:cNvGraphicFramePr>
            <a:graphicFrameLocks noGrp="1"/>
          </p:cNvGraphicFramePr>
          <p:nvPr/>
        </p:nvGraphicFramePr>
        <p:xfrm>
          <a:off x="114300" y="642938"/>
          <a:ext cx="9029700" cy="4665345"/>
        </p:xfrm>
        <a:graphic>
          <a:graphicData uri="http://schemas.openxmlformats.org/drawingml/2006/table">
            <a:tbl>
              <a:tblPr/>
              <a:tblGrid>
                <a:gridCol w="2024063"/>
                <a:gridCol w="7005637"/>
              </a:tblGrid>
              <a:tr h="164782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cs-CZ" sz="2800" b="0" i="0" u="none" strike="noStrike" cap="none" normalizeH="0" baseline="0" dirty="0" smtClean="0">
                        <a:ln>
                          <a:noFill/>
                        </a:ln>
                        <a:solidFill>
                          <a:schemeClr val="tx1"/>
                        </a:solidFill>
                        <a:effectLst/>
                        <a:latin typeface="Arial" charset="0"/>
                      </a:endParaRPr>
                    </a:p>
                  </a:txBody>
                  <a:tcPr horzOverflow="overflow">
                    <a:lnL cap="flat">
                      <a:noFill/>
                    </a:lnL>
                    <a:lnR cap="flat">
                      <a:noFill/>
                    </a:lnR>
                    <a:lnT cap="flat">
                      <a:noFill/>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hMerge="1">
                  <a:txBody>
                    <a:bodyPr/>
                    <a:lstStyle/>
                    <a:p>
                      <a:endParaRPr lang="cs-CZ"/>
                    </a:p>
                  </a:txBody>
                  <a:tcPr/>
                </a:tc>
              </a:tr>
              <a:tr h="2698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smtClean="0">
                          <a:ln>
                            <a:noFill/>
                          </a:ln>
                          <a:solidFill>
                            <a:schemeClr val="tx1"/>
                          </a:solidFill>
                          <a:effectLst/>
                          <a:latin typeface="Times New Roman" pitchFamily="18" charset="0"/>
                          <a:ea typeface="Times New Roman" pitchFamily="18" charset="0"/>
                          <a:cs typeface="Calibri" pitchFamily="34" charset="0"/>
                        </a:rPr>
                        <a:t>Autor</a:t>
                      </a:r>
                      <a:endParaRPr kumimoji="0" lang="cs-CZ" sz="1800" b="0" i="0" u="none" strike="noStrike" cap="none" normalizeH="0" baseline="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smtClean="0">
                          <a:ln>
                            <a:noFill/>
                          </a:ln>
                          <a:solidFill>
                            <a:schemeClr val="tx1"/>
                          </a:solidFill>
                          <a:effectLst/>
                          <a:latin typeface="Times New Roman" pitchFamily="18" charset="0"/>
                          <a:ea typeface="Times New Roman" pitchFamily="18" charset="0"/>
                          <a:cs typeface="Calibri" pitchFamily="34" charset="0"/>
                        </a:rPr>
                        <a:t>Mgr. Hana Drchotová</a:t>
                      </a:r>
                      <a:endParaRPr kumimoji="0" lang="cs-CZ" sz="1800" b="0" i="0" u="none" strike="noStrike" cap="none" normalizeH="0" baseline="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smtClean="0">
                          <a:ln>
                            <a:noFill/>
                          </a:ln>
                          <a:solidFill>
                            <a:schemeClr val="tx1"/>
                          </a:solidFill>
                          <a:effectLst/>
                          <a:latin typeface="Times New Roman" pitchFamily="18" charset="0"/>
                          <a:ea typeface="Times New Roman" pitchFamily="18" charset="0"/>
                          <a:cs typeface="Calibri" pitchFamily="34" charset="0"/>
                        </a:rPr>
                        <a:t>Škola</a:t>
                      </a:r>
                      <a:endParaRPr kumimoji="0" lang="cs-CZ" sz="1800" b="0" i="0" u="none" strike="noStrike" cap="none" normalizeH="0" baseline="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ZŠ Bor, Školní 440, Bor,  348 02</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smtClean="0">
                          <a:ln>
                            <a:noFill/>
                          </a:ln>
                          <a:solidFill>
                            <a:schemeClr val="tx1"/>
                          </a:solidFill>
                          <a:effectLst/>
                          <a:latin typeface="Times New Roman" pitchFamily="18" charset="0"/>
                          <a:ea typeface="Times New Roman" pitchFamily="18" charset="0"/>
                          <a:cs typeface="Calibri" pitchFamily="34" charset="0"/>
                        </a:rPr>
                        <a:t>Téma</a:t>
                      </a:r>
                      <a:endParaRPr kumimoji="0" lang="cs-CZ" sz="1800" b="0" i="0" u="none" strike="noStrike" cap="none" normalizeH="0" baseline="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cs typeface="Times New Roman" pitchFamily="18" charset="0"/>
                        </a:rPr>
                        <a:t>Řetězce příkladů</a:t>
                      </a:r>
                      <a:endParaRPr kumimoji="0" lang="cs-CZ" sz="16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Název materiálu</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VY_32_INOVACE_8C_15_M1_ŘETĚZCE  PŘÍKLADŮ</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698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smtClean="0">
                          <a:ln>
                            <a:noFill/>
                          </a:ln>
                          <a:solidFill>
                            <a:schemeClr val="tx1"/>
                          </a:solidFill>
                          <a:effectLst/>
                          <a:latin typeface="Times New Roman" pitchFamily="18" charset="0"/>
                          <a:ea typeface="Times New Roman" pitchFamily="18" charset="0"/>
                          <a:cs typeface="Calibri" pitchFamily="34" charset="0"/>
                        </a:rPr>
                        <a:t>Předmět</a:t>
                      </a:r>
                      <a:endParaRPr kumimoji="0" lang="cs-CZ" sz="1800" b="0" i="0" u="none" strike="noStrike" cap="none" normalizeH="0" baseline="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Matematika a její aplikace</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smtClean="0">
                          <a:ln>
                            <a:noFill/>
                          </a:ln>
                          <a:solidFill>
                            <a:schemeClr val="tx1"/>
                          </a:solidFill>
                          <a:effectLst/>
                          <a:latin typeface="Times New Roman" pitchFamily="18" charset="0"/>
                          <a:ea typeface="Times New Roman" pitchFamily="18" charset="0"/>
                          <a:cs typeface="Calibri" pitchFamily="34" charset="0"/>
                        </a:rPr>
                        <a:t>Ročník</a:t>
                      </a:r>
                      <a:endParaRPr kumimoji="0" lang="cs-CZ" sz="1800" b="0" i="0" u="none" strike="noStrike" cap="none" normalizeH="0" baseline="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smtClean="0">
                          <a:ln>
                            <a:noFill/>
                          </a:ln>
                          <a:solidFill>
                            <a:schemeClr val="tx1"/>
                          </a:solidFill>
                          <a:effectLst/>
                          <a:latin typeface="Times New Roman" pitchFamily="18" charset="0"/>
                          <a:ea typeface="Times New Roman" pitchFamily="18" charset="0"/>
                          <a:cs typeface="Calibri" pitchFamily="34" charset="0"/>
                        </a:rPr>
                        <a:t>1.</a:t>
                      </a:r>
                      <a:endParaRPr kumimoji="0" lang="cs-CZ" sz="1800" b="0" i="0" u="none" strike="noStrike" cap="none" normalizeH="0" baseline="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smtClean="0">
                          <a:ln>
                            <a:noFill/>
                          </a:ln>
                          <a:solidFill>
                            <a:schemeClr val="tx1"/>
                          </a:solidFill>
                          <a:effectLst/>
                          <a:latin typeface="Times New Roman" pitchFamily="18" charset="0"/>
                          <a:ea typeface="Times New Roman" pitchFamily="18" charset="0"/>
                          <a:cs typeface="Calibri" pitchFamily="34" charset="0"/>
                        </a:rPr>
                        <a:t>Číslo projektu</a:t>
                      </a:r>
                      <a:endParaRPr kumimoji="0" lang="cs-CZ" sz="1800" b="0" i="0" u="none" strike="noStrike" cap="none" normalizeH="0" baseline="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smtClean="0">
                          <a:ln>
                            <a:noFill/>
                          </a:ln>
                          <a:solidFill>
                            <a:schemeClr val="tx1"/>
                          </a:solidFill>
                          <a:effectLst/>
                          <a:latin typeface="Times New Roman" pitchFamily="18" charset="0"/>
                          <a:ea typeface="Times New Roman" pitchFamily="18" charset="0"/>
                          <a:cs typeface="Calibri" pitchFamily="34" charset="0"/>
                        </a:rPr>
                        <a:t>CZ.1.07/1.4.00/21.3534</a:t>
                      </a:r>
                      <a:endParaRPr kumimoji="0" lang="cs-CZ" sz="1800" b="0" i="0" u="none" strike="noStrike" cap="none" normalizeH="0" baseline="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r>
              <a:tr h="268288">
                <a:tc>
                  <a:txBody>
                    <a:bodyPr/>
                    <a:lstStyle/>
                    <a:p>
                      <a:pPr marL="0" marR="0" lvl="0" indent="0" algn="l" defTabSz="914400" rtl="0" eaLnBrk="1" fontAlgn="base" latinLnBrk="0" hangingPunct="1">
                        <a:lnSpc>
                          <a:spcPct val="100000"/>
                        </a:lnSpc>
                        <a:spcBef>
                          <a:spcPct val="0"/>
                        </a:spcBef>
                        <a:spcAft>
                          <a:spcPct val="0"/>
                        </a:spcAft>
                        <a:buClrTx/>
                        <a:buSzTx/>
                        <a:buFontTx/>
                        <a:buNone/>
                        <a:tabLst>
                          <a:tab pos="876300" algn="l"/>
                        </a:tabLst>
                      </a:pPr>
                      <a:r>
                        <a:rPr kumimoji="0" lang="cs-CZ" sz="1600" b="0" i="1" u="sng" strike="noStrike" cap="none" normalizeH="0" baseline="0" smtClean="0">
                          <a:ln>
                            <a:noFill/>
                          </a:ln>
                          <a:solidFill>
                            <a:schemeClr val="tx1"/>
                          </a:solidFill>
                          <a:effectLst/>
                          <a:latin typeface="Times New Roman" pitchFamily="18" charset="0"/>
                          <a:ea typeface="Times New Roman" pitchFamily="18" charset="0"/>
                          <a:cs typeface="Calibri" pitchFamily="34" charset="0"/>
                        </a:rPr>
                        <a:t>Datum vytvoření</a:t>
                      </a:r>
                      <a:endParaRPr kumimoji="0" lang="cs-CZ" sz="1800" b="0" i="0" u="none" strike="noStrike" cap="none" normalizeH="0" baseline="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cs typeface="Times New Roman" pitchFamily="18" charset="0"/>
                        </a:rPr>
                        <a:t>30.05.2013</a:t>
                      </a:r>
                      <a:endParaRPr kumimoji="0" lang="cs-CZ" sz="16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76225">
                <a:tc>
                  <a:txBody>
                    <a:bodyPr/>
                    <a:lstStyle/>
                    <a:p>
                      <a:pPr marL="0" marR="0" lvl="0" indent="0" algn="l" defTabSz="914400" rtl="0" eaLnBrk="1" fontAlgn="base" latinLnBrk="0" hangingPunct="1">
                        <a:lnSpc>
                          <a:spcPct val="100000"/>
                        </a:lnSpc>
                        <a:spcBef>
                          <a:spcPct val="0"/>
                        </a:spcBef>
                        <a:spcAft>
                          <a:spcPct val="0"/>
                        </a:spcAft>
                        <a:buClrTx/>
                        <a:buSzTx/>
                        <a:buFontTx/>
                        <a:buNone/>
                        <a:tabLst>
                          <a:tab pos="876300" algn="l"/>
                        </a:tabLst>
                      </a:pPr>
                      <a:r>
                        <a:rPr kumimoji="0" lang="cs-CZ" sz="1600" b="0" i="1" u="sng" strike="noStrike" cap="none" normalizeH="0" baseline="0" smtClean="0">
                          <a:ln>
                            <a:noFill/>
                          </a:ln>
                          <a:solidFill>
                            <a:schemeClr val="tx1"/>
                          </a:solidFill>
                          <a:effectLst/>
                          <a:latin typeface="Times New Roman" pitchFamily="18" charset="0"/>
                          <a:ea typeface="Times New Roman" pitchFamily="18" charset="0"/>
                          <a:cs typeface="Calibri" pitchFamily="34" charset="0"/>
                        </a:rPr>
                        <a:t>Klíčová slova</a:t>
                      </a:r>
                      <a:endParaRPr kumimoji="0" lang="cs-CZ" sz="1800" b="0" i="0" u="none" strike="noStrike" cap="none" normalizeH="0" baseline="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cap="flat">
                      <a:noFill/>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cs typeface="Times New Roman" pitchFamily="18" charset="0"/>
                        </a:rPr>
                        <a:t>Sčítání, odčítání,  matematika</a:t>
                      </a:r>
                      <a:endParaRPr kumimoji="0" lang="cs-CZ" sz="16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cap="flat">
                      <a:noFill/>
                    </a:lnB>
                    <a:lnTlToBr>
                      <a:noFill/>
                    </a:lnTlToBr>
                    <a:lnBlToTr>
                      <a:noFill/>
                    </a:lnBlToTr>
                    <a:solidFill>
                      <a:srgbClr val="CCCCCC"/>
                    </a:solidFill>
                  </a:tcPr>
                </a:tc>
              </a:tr>
            </a:tbl>
          </a:graphicData>
        </a:graphic>
      </p:graphicFrame>
      <p:pic>
        <p:nvPicPr>
          <p:cNvPr id="5" name="obrázek 5"/>
          <p:cNvPicPr>
            <a:picLocks noChangeAspect="1" noChangeArrowheads="1"/>
          </p:cNvPicPr>
          <p:nvPr/>
        </p:nvPicPr>
        <p:blipFill>
          <a:blip r:embed="rId2" cstate="print"/>
          <a:srcRect/>
          <a:stretch>
            <a:fillRect/>
          </a:stretch>
        </p:blipFill>
        <p:spPr bwMode="auto">
          <a:xfrm>
            <a:off x="1476375" y="836613"/>
            <a:ext cx="6265863" cy="121443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cs-CZ" dirty="0" smtClean="0"/>
              <a:t>Anotace</a:t>
            </a:r>
            <a:endParaRPr lang="cs-CZ" dirty="0"/>
          </a:p>
        </p:txBody>
      </p:sp>
      <p:sp>
        <p:nvSpPr>
          <p:cNvPr id="3" name="Zástupný symbol pro obsah 2"/>
          <p:cNvSpPr>
            <a:spLocks noGrp="1"/>
          </p:cNvSpPr>
          <p:nvPr>
            <p:ph idx="1"/>
          </p:nvPr>
        </p:nvSpPr>
        <p:spPr/>
        <p:txBody>
          <a:bodyPr/>
          <a:lstStyle/>
          <a:p>
            <a:pPr>
              <a:buNone/>
            </a:pPr>
            <a:r>
              <a:rPr lang="cs-CZ" dirty="0" smtClean="0"/>
              <a:t>    Prezentace je určena pro žáky 1. tříd ZŠ v předmětu Matematika a její aplikace. Jejím prostřednictvím si děti osvojí základní pravidla </a:t>
            </a:r>
            <a:r>
              <a:rPr lang="cs-CZ" dirty="0" smtClean="0"/>
              <a:t>při sčítání a odčítání řady čísel, procvičí si tyto základní matematické operace. </a:t>
            </a:r>
            <a:r>
              <a:rPr lang="cs-CZ" dirty="0" smtClean="0"/>
              <a:t>Prací s interaktivní technikou si dále rozvíjí své počítačové znalosti a dovednosti.</a:t>
            </a:r>
          </a:p>
          <a:p>
            <a:endParaRPr lang="cs-CZ" dirty="0"/>
          </a:p>
        </p:txBody>
      </p:sp>
      <p:pic>
        <p:nvPicPr>
          <p:cNvPr id="1028" name="Picture 4" descr="C:\Documents and Settings\Hana - Drchotová\Local Settings\Temporary Internet Files\Content.IE5\ZUK84U6G\MP900430635[1].jpg"/>
          <p:cNvPicPr>
            <a:picLocks noChangeAspect="1" noChangeArrowheads="1"/>
          </p:cNvPicPr>
          <p:nvPr/>
        </p:nvPicPr>
        <p:blipFill>
          <a:blip r:embed="rId2" cstate="print"/>
          <a:srcRect/>
          <a:stretch>
            <a:fillRect/>
          </a:stretch>
        </p:blipFill>
        <p:spPr bwMode="auto">
          <a:xfrm>
            <a:off x="6372200" y="4581128"/>
            <a:ext cx="1988840" cy="19888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plus(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1"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heel(4)">
                                      <p:cBhvr>
                                        <p:cTn id="17" dur="20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3" presetClass="entr" presetSubtype="16" fill="hold" grpId="1"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plus(in)">
                                      <p:cBhvr>
                                        <p:cTn id="2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build="p"/>
      <p:bldP spid="3" grpI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a:lstStyle/>
          <a:p>
            <a:r>
              <a:rPr lang="cs-CZ" dirty="0" smtClean="0"/>
              <a:t>Postup při počítání</a:t>
            </a:r>
            <a:endParaRPr lang="cs-CZ" dirty="0"/>
          </a:p>
        </p:txBody>
      </p:sp>
      <p:sp>
        <p:nvSpPr>
          <p:cNvPr id="3" name="Zástupný symbol pro obsah 2"/>
          <p:cNvSpPr>
            <a:spLocks noGrp="1"/>
          </p:cNvSpPr>
          <p:nvPr>
            <p:ph idx="1"/>
          </p:nvPr>
        </p:nvSpPr>
        <p:spPr/>
        <p:txBody>
          <a:bodyPr>
            <a:normAutofit fontScale="92500"/>
          </a:bodyPr>
          <a:lstStyle/>
          <a:p>
            <a:pPr>
              <a:buNone/>
            </a:pPr>
            <a:r>
              <a:rPr lang="cs-CZ" dirty="0" smtClean="0">
                <a:solidFill>
                  <a:srgbClr val="FF0000"/>
                </a:solidFill>
              </a:rPr>
              <a:t>5 + 4 – 3 + 4 + 9 – 7 + 3 – 5 – 10 =</a:t>
            </a:r>
          </a:p>
          <a:p>
            <a:pPr>
              <a:buNone/>
            </a:pPr>
            <a:r>
              <a:rPr lang="cs-CZ" dirty="0" smtClean="0"/>
              <a:t>    Při řešení řetězců příkladů, počítáme zleva doprava, dílčí výsledky si můžeme zapisovat nad jednotlivé příklady (pro senzorickou stránku paměti), abychom žádné číslo nevynechali. Komu to pomůže, je možné si také jednotlivá již „odbavená“ čísla škrtat. Postupným procvičováním dojdeme až k počítání podle diktátu a zapsání pouze konečného výsledku.</a:t>
            </a:r>
            <a:endParaRPr lang="cs-CZ" dirty="0"/>
          </a:p>
        </p:txBody>
      </p:sp>
    </p:spTree>
  </p:cSld>
  <p:clrMapOvr>
    <a:masterClrMapping/>
  </p:clrMapOvr>
  <p:transition>
    <p:fade thruBlk="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Počítej a zapisuj</a:t>
            </a:r>
            <a:endParaRPr lang="cs-CZ" dirty="0"/>
          </a:p>
        </p:txBody>
      </p:sp>
      <p:sp>
        <p:nvSpPr>
          <p:cNvPr id="3" name="Zástupný symbol pro obsah 2"/>
          <p:cNvSpPr>
            <a:spLocks noGrp="1"/>
          </p:cNvSpPr>
          <p:nvPr>
            <p:ph idx="1"/>
          </p:nvPr>
        </p:nvSpPr>
        <p:spPr>
          <a:xfrm>
            <a:off x="467544" y="1556792"/>
            <a:ext cx="8229600" cy="4525963"/>
          </a:xfrm>
        </p:spPr>
        <p:txBody>
          <a:bodyPr>
            <a:normAutofit lnSpcReduction="10000"/>
          </a:bodyPr>
          <a:lstStyle/>
          <a:p>
            <a:pPr>
              <a:buNone/>
            </a:pPr>
            <a:r>
              <a:rPr lang="cs-CZ" dirty="0" smtClean="0"/>
              <a:t>4 + 2  + 3  -  7  +  8   + 10   - 5    + 6    - 20 =</a:t>
            </a:r>
          </a:p>
          <a:p>
            <a:pPr>
              <a:buNone/>
            </a:pPr>
            <a:endParaRPr lang="cs-CZ" dirty="0" smtClean="0"/>
          </a:p>
          <a:p>
            <a:pPr>
              <a:buNone/>
            </a:pPr>
            <a:r>
              <a:rPr lang="cs-CZ" dirty="0" smtClean="0"/>
              <a:t>2 + 4   + 1  - 6   + 8   + 0   + 10   - 3    + 4 =</a:t>
            </a:r>
          </a:p>
          <a:p>
            <a:pPr>
              <a:buNone/>
            </a:pPr>
            <a:endParaRPr lang="cs-CZ" dirty="0" smtClean="0"/>
          </a:p>
          <a:p>
            <a:pPr>
              <a:buNone/>
            </a:pPr>
            <a:endParaRPr lang="cs-CZ" dirty="0" smtClean="0"/>
          </a:p>
          <a:p>
            <a:pPr>
              <a:buNone/>
            </a:pPr>
            <a:r>
              <a:rPr lang="cs-CZ" dirty="0" smtClean="0"/>
              <a:t>20 – 7   + 4   - 7    - 9   + 5   - 6    + 16   + 4 =</a:t>
            </a:r>
          </a:p>
          <a:p>
            <a:pPr>
              <a:buNone/>
            </a:pPr>
            <a:endParaRPr lang="cs-CZ" dirty="0" smtClean="0"/>
          </a:p>
          <a:p>
            <a:pPr>
              <a:buNone/>
            </a:pPr>
            <a:r>
              <a:rPr lang="cs-CZ" dirty="0" smtClean="0"/>
              <a:t>       </a:t>
            </a:r>
            <a:endParaRPr lang="cs-CZ" dirty="0"/>
          </a:p>
        </p:txBody>
      </p:sp>
      <p:sp>
        <p:nvSpPr>
          <p:cNvPr id="4" name="Obdélník 3"/>
          <p:cNvSpPr/>
          <p:nvPr/>
        </p:nvSpPr>
        <p:spPr>
          <a:xfrm>
            <a:off x="1979712" y="1196752"/>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Obdélník 7"/>
          <p:cNvSpPr/>
          <p:nvPr/>
        </p:nvSpPr>
        <p:spPr>
          <a:xfrm>
            <a:off x="2051720" y="2276872"/>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Obdélník 8"/>
          <p:cNvSpPr/>
          <p:nvPr/>
        </p:nvSpPr>
        <p:spPr>
          <a:xfrm>
            <a:off x="1403648" y="2276872"/>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 name="Obdélník 9"/>
          <p:cNvSpPr/>
          <p:nvPr/>
        </p:nvSpPr>
        <p:spPr>
          <a:xfrm>
            <a:off x="3563888" y="2276872"/>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Obdélník 10"/>
          <p:cNvSpPr/>
          <p:nvPr/>
        </p:nvSpPr>
        <p:spPr>
          <a:xfrm>
            <a:off x="2771800" y="2276872"/>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 name="Obdélník 11"/>
          <p:cNvSpPr/>
          <p:nvPr/>
        </p:nvSpPr>
        <p:spPr>
          <a:xfrm>
            <a:off x="1331640" y="1196752"/>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Obdélník 12"/>
          <p:cNvSpPr/>
          <p:nvPr/>
        </p:nvSpPr>
        <p:spPr>
          <a:xfrm>
            <a:off x="4283968" y="2276872"/>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4" name="Obdélník 13"/>
          <p:cNvSpPr/>
          <p:nvPr/>
        </p:nvSpPr>
        <p:spPr>
          <a:xfrm>
            <a:off x="2699792" y="1196752"/>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6" name="Obdélník 15"/>
          <p:cNvSpPr/>
          <p:nvPr/>
        </p:nvSpPr>
        <p:spPr>
          <a:xfrm>
            <a:off x="5220072" y="2276872"/>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Obdélník 16"/>
          <p:cNvSpPr/>
          <p:nvPr/>
        </p:nvSpPr>
        <p:spPr>
          <a:xfrm>
            <a:off x="7452320" y="1628800"/>
            <a:ext cx="720080" cy="504056"/>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solidFill>
                <a:srgbClr val="FF0000"/>
              </a:solidFill>
            </a:endParaRPr>
          </a:p>
        </p:txBody>
      </p:sp>
      <p:sp>
        <p:nvSpPr>
          <p:cNvPr id="18" name="Obdélník 17"/>
          <p:cNvSpPr/>
          <p:nvPr/>
        </p:nvSpPr>
        <p:spPr>
          <a:xfrm>
            <a:off x="6084168" y="1196752"/>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bdélník 18"/>
          <p:cNvSpPr/>
          <p:nvPr/>
        </p:nvSpPr>
        <p:spPr>
          <a:xfrm>
            <a:off x="5220072" y="1196752"/>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0" name="Obdélník 19"/>
          <p:cNvSpPr/>
          <p:nvPr/>
        </p:nvSpPr>
        <p:spPr>
          <a:xfrm>
            <a:off x="4427984" y="1196752"/>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1" name="Obdélník 20"/>
          <p:cNvSpPr/>
          <p:nvPr/>
        </p:nvSpPr>
        <p:spPr>
          <a:xfrm>
            <a:off x="3491880" y="1196752"/>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2" name="Obdélník 21"/>
          <p:cNvSpPr/>
          <p:nvPr/>
        </p:nvSpPr>
        <p:spPr>
          <a:xfrm>
            <a:off x="6084168" y="2276872"/>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3" name="Obdélník 22"/>
          <p:cNvSpPr/>
          <p:nvPr/>
        </p:nvSpPr>
        <p:spPr>
          <a:xfrm>
            <a:off x="7236296" y="2636912"/>
            <a:ext cx="720080" cy="504056"/>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solidFill>
                <a:srgbClr val="FF0000"/>
              </a:solidFill>
            </a:endParaRPr>
          </a:p>
        </p:txBody>
      </p:sp>
      <p:sp>
        <p:nvSpPr>
          <p:cNvPr id="24" name="Obdélník 23"/>
          <p:cNvSpPr/>
          <p:nvPr/>
        </p:nvSpPr>
        <p:spPr>
          <a:xfrm>
            <a:off x="6372200" y="3861048"/>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Obdélník 24"/>
          <p:cNvSpPr/>
          <p:nvPr/>
        </p:nvSpPr>
        <p:spPr>
          <a:xfrm>
            <a:off x="5436096" y="3861048"/>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6" name="Obdélník 25"/>
          <p:cNvSpPr/>
          <p:nvPr/>
        </p:nvSpPr>
        <p:spPr>
          <a:xfrm>
            <a:off x="4644008" y="3861048"/>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7" name="Obdélník 26"/>
          <p:cNvSpPr/>
          <p:nvPr/>
        </p:nvSpPr>
        <p:spPr>
          <a:xfrm>
            <a:off x="3851920" y="3861048"/>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Obdélník 27"/>
          <p:cNvSpPr/>
          <p:nvPr/>
        </p:nvSpPr>
        <p:spPr>
          <a:xfrm>
            <a:off x="3131840" y="3861048"/>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Obdélník 28"/>
          <p:cNvSpPr/>
          <p:nvPr/>
        </p:nvSpPr>
        <p:spPr>
          <a:xfrm>
            <a:off x="2339752" y="3861048"/>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0" name="Obdélník 29"/>
          <p:cNvSpPr/>
          <p:nvPr/>
        </p:nvSpPr>
        <p:spPr>
          <a:xfrm>
            <a:off x="1547664" y="3861048"/>
            <a:ext cx="504056" cy="43204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1" name="Obdélník 30"/>
          <p:cNvSpPr/>
          <p:nvPr/>
        </p:nvSpPr>
        <p:spPr>
          <a:xfrm>
            <a:off x="7524328" y="4221088"/>
            <a:ext cx="720080" cy="504056"/>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solidFill>
                <a:srgbClr val="FF0000"/>
              </a:solidFill>
            </a:endParaRPr>
          </a:p>
        </p:txBody>
      </p:sp>
      <p:pic>
        <p:nvPicPr>
          <p:cNvPr id="3074" name="Picture 2" descr="C:\Documents and Settings\Hana - Drchotová\Local Settings\Temporary Internet Files\Content.IE5\CQH26GHU\MC900413498[1].wmf"/>
          <p:cNvPicPr>
            <a:picLocks noChangeAspect="1" noChangeArrowheads="1"/>
          </p:cNvPicPr>
          <p:nvPr/>
        </p:nvPicPr>
        <p:blipFill>
          <a:blip r:embed="rId2" cstate="print"/>
          <a:srcRect/>
          <a:stretch>
            <a:fillRect/>
          </a:stretch>
        </p:blipFill>
        <p:spPr bwMode="auto">
          <a:xfrm>
            <a:off x="1187624" y="4797152"/>
            <a:ext cx="2088232" cy="1868988"/>
          </a:xfrm>
          <a:prstGeom prst="rect">
            <a:avLst/>
          </a:prstGeom>
          <a:noFill/>
        </p:spPr>
      </p:pic>
      <p:pic>
        <p:nvPicPr>
          <p:cNvPr id="3075" name="Picture 3" descr="C:\Documents and Settings\Hana - Drchotová\Local Settings\Temporary Internet Files\Content.IE5\6SJF4Z7W\MC900405846[1].wmf"/>
          <p:cNvPicPr>
            <a:picLocks noChangeAspect="1" noChangeArrowheads="1"/>
          </p:cNvPicPr>
          <p:nvPr/>
        </p:nvPicPr>
        <p:blipFill>
          <a:blip r:embed="rId3" cstate="print"/>
          <a:srcRect/>
          <a:stretch>
            <a:fillRect/>
          </a:stretch>
        </p:blipFill>
        <p:spPr bwMode="auto">
          <a:xfrm>
            <a:off x="3851920" y="4797152"/>
            <a:ext cx="1800200" cy="1862466"/>
          </a:xfrm>
          <a:prstGeom prst="rect">
            <a:avLst/>
          </a:prstGeom>
          <a:noFill/>
        </p:spPr>
      </p:pic>
      <p:pic>
        <p:nvPicPr>
          <p:cNvPr id="3076" name="Picture 4" descr="C:\Documents and Settings\Hana - Drchotová\Local Settings\Temporary Internet Files\Content.IE5\CQH26GHU\MC900089392[1].wmf"/>
          <p:cNvPicPr>
            <a:picLocks noChangeAspect="1" noChangeArrowheads="1"/>
          </p:cNvPicPr>
          <p:nvPr/>
        </p:nvPicPr>
        <p:blipFill>
          <a:blip r:embed="rId4" cstate="print"/>
          <a:srcRect/>
          <a:stretch>
            <a:fillRect/>
          </a:stretch>
        </p:blipFill>
        <p:spPr bwMode="auto">
          <a:xfrm>
            <a:off x="6444208" y="5013176"/>
            <a:ext cx="2088232" cy="1548454"/>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5" name="Picture 9" descr="C:\Documents and Settings\Hana - Drchotová\Local Settings\Temporary Internet Files\Content.IE5\O7JUFDN2\MP900405344[1].jpg"/>
          <p:cNvPicPr>
            <a:picLocks noChangeAspect="1" noChangeArrowheads="1"/>
          </p:cNvPicPr>
          <p:nvPr/>
        </p:nvPicPr>
        <p:blipFill>
          <a:blip r:embed="rId2" cstate="print"/>
          <a:srcRect/>
          <a:stretch>
            <a:fillRect/>
          </a:stretch>
        </p:blipFill>
        <p:spPr bwMode="auto">
          <a:xfrm>
            <a:off x="1763688" y="5546789"/>
            <a:ext cx="1835696" cy="1311211"/>
          </a:xfrm>
          <a:prstGeom prst="rect">
            <a:avLst/>
          </a:prstGeom>
          <a:noFill/>
        </p:spPr>
      </p:pic>
      <p:pic>
        <p:nvPicPr>
          <p:cNvPr id="4104" name="Picture 8" descr="C:\Documents and Settings\Hana - Drchotová\Local Settings\Temporary Internet Files\Content.IE5\O7JUFDN2\MP900404898[1].jpg"/>
          <p:cNvPicPr>
            <a:picLocks noChangeAspect="1" noChangeArrowheads="1"/>
          </p:cNvPicPr>
          <p:nvPr/>
        </p:nvPicPr>
        <p:blipFill>
          <a:blip r:embed="rId3" cstate="print"/>
          <a:srcRect/>
          <a:stretch>
            <a:fillRect/>
          </a:stretch>
        </p:blipFill>
        <p:spPr bwMode="auto">
          <a:xfrm>
            <a:off x="6983760" y="5314971"/>
            <a:ext cx="2160240" cy="1543029"/>
          </a:xfrm>
          <a:prstGeom prst="rect">
            <a:avLst/>
          </a:prstGeom>
          <a:noFill/>
        </p:spPr>
      </p:pic>
      <p:sp>
        <p:nvSpPr>
          <p:cNvPr id="2" name="Nadpis 1"/>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lstStyle/>
          <a:p>
            <a:r>
              <a:rPr lang="cs-CZ" dirty="0" smtClean="0"/>
              <a:t>Zkusíš sám?</a:t>
            </a:r>
            <a:endParaRPr lang="cs-CZ" dirty="0"/>
          </a:p>
        </p:txBody>
      </p:sp>
      <p:sp>
        <p:nvSpPr>
          <p:cNvPr id="3" name="Zástupný symbol pro obsah 2"/>
          <p:cNvSpPr>
            <a:spLocks noGrp="1"/>
          </p:cNvSpPr>
          <p:nvPr>
            <p:ph idx="1"/>
          </p:nvPr>
        </p:nvSpPr>
        <p:spPr/>
        <p:txBody>
          <a:bodyPr/>
          <a:lstStyle/>
          <a:p>
            <a:pPr>
              <a:buNone/>
            </a:pPr>
            <a:r>
              <a:rPr lang="cs-CZ" dirty="0" smtClean="0"/>
              <a:t>9 + 1   + 9   - 10   - 6   - 3   + 20  =</a:t>
            </a:r>
          </a:p>
          <a:p>
            <a:pPr>
              <a:buNone/>
            </a:pPr>
            <a:endParaRPr lang="cs-CZ" dirty="0" smtClean="0"/>
          </a:p>
          <a:p>
            <a:pPr>
              <a:buNone/>
            </a:pPr>
            <a:r>
              <a:rPr lang="cs-CZ" dirty="0" smtClean="0">
                <a:solidFill>
                  <a:srgbClr val="FF0000"/>
                </a:solidFill>
              </a:rPr>
              <a:t>7 – </a:t>
            </a:r>
            <a:r>
              <a:rPr lang="cs-CZ" dirty="0" err="1" smtClean="0">
                <a:solidFill>
                  <a:srgbClr val="FF0000"/>
                </a:solidFill>
              </a:rPr>
              <a:t>7</a:t>
            </a:r>
            <a:r>
              <a:rPr lang="cs-CZ" dirty="0" smtClean="0">
                <a:solidFill>
                  <a:srgbClr val="FF0000"/>
                </a:solidFill>
              </a:rPr>
              <a:t>   + 6   - 5   + 9   + 10   - 20 =</a:t>
            </a:r>
          </a:p>
          <a:p>
            <a:pPr>
              <a:buNone/>
            </a:pPr>
            <a:endParaRPr lang="cs-CZ" dirty="0" smtClean="0">
              <a:solidFill>
                <a:srgbClr val="FF0000"/>
              </a:solidFill>
            </a:endParaRPr>
          </a:p>
          <a:p>
            <a:pPr>
              <a:buNone/>
            </a:pPr>
            <a:r>
              <a:rPr lang="cs-CZ" dirty="0" smtClean="0">
                <a:solidFill>
                  <a:srgbClr val="7030A0"/>
                </a:solidFill>
              </a:rPr>
              <a:t>1 + </a:t>
            </a:r>
            <a:r>
              <a:rPr lang="cs-CZ" dirty="0" err="1" smtClean="0">
                <a:solidFill>
                  <a:srgbClr val="7030A0"/>
                </a:solidFill>
              </a:rPr>
              <a:t>1</a:t>
            </a:r>
            <a:r>
              <a:rPr lang="cs-CZ" dirty="0" smtClean="0">
                <a:solidFill>
                  <a:srgbClr val="7030A0"/>
                </a:solidFill>
              </a:rPr>
              <a:t>  + 2  + 3  + </a:t>
            </a:r>
            <a:r>
              <a:rPr lang="cs-CZ" dirty="0" err="1" smtClean="0">
                <a:solidFill>
                  <a:srgbClr val="7030A0"/>
                </a:solidFill>
              </a:rPr>
              <a:t>3</a:t>
            </a:r>
            <a:r>
              <a:rPr lang="cs-CZ" dirty="0" smtClean="0">
                <a:solidFill>
                  <a:srgbClr val="7030A0"/>
                </a:solidFill>
              </a:rPr>
              <a:t>  - 10   + 18  + 2  - 20 =</a:t>
            </a:r>
          </a:p>
          <a:p>
            <a:pPr>
              <a:buNone/>
            </a:pPr>
            <a:endParaRPr lang="cs-CZ" dirty="0" smtClean="0">
              <a:solidFill>
                <a:srgbClr val="7030A0"/>
              </a:solidFill>
            </a:endParaRPr>
          </a:p>
          <a:p>
            <a:pPr>
              <a:buNone/>
            </a:pPr>
            <a:r>
              <a:rPr lang="cs-CZ" dirty="0" smtClean="0">
                <a:solidFill>
                  <a:srgbClr val="00B050"/>
                </a:solidFill>
              </a:rPr>
              <a:t>20 – 6   + 4  + 2  - 10  - 6   + 4  + 10  - 9 =</a:t>
            </a:r>
            <a:endParaRPr lang="cs-CZ" dirty="0" smtClean="0">
              <a:solidFill>
                <a:srgbClr val="00B050"/>
              </a:solidFill>
            </a:endParaRPr>
          </a:p>
          <a:p>
            <a:pPr>
              <a:buNone/>
            </a:pPr>
            <a:endParaRPr lang="cs-CZ" dirty="0"/>
          </a:p>
        </p:txBody>
      </p:sp>
      <p:grpSp>
        <p:nvGrpSpPr>
          <p:cNvPr id="4098" name="Group 2"/>
          <p:cNvGrpSpPr>
            <a:grpSpLocks/>
          </p:cNvGrpSpPr>
          <p:nvPr/>
        </p:nvGrpSpPr>
        <p:grpSpPr bwMode="auto">
          <a:xfrm>
            <a:off x="6300192" y="188640"/>
            <a:ext cx="2391916" cy="1537345"/>
            <a:chOff x="1824" y="633"/>
            <a:chExt cx="2834" cy="2849"/>
          </a:xfrm>
        </p:grpSpPr>
        <p:sp>
          <p:nvSpPr>
            <p:cNvPr id="4099" name="Puzzle3"/>
            <p:cNvSpPr>
              <a:spLocks noEditPoints="1" noChangeArrowheads="1"/>
            </p:cNvSpPr>
            <p:nvPr/>
          </p:nvSpPr>
          <p:spPr bwMode="auto">
            <a:xfrm>
              <a:off x="3204" y="633"/>
              <a:ext cx="1114" cy="1514"/>
            </a:xfrm>
            <a:custGeom>
              <a:avLst/>
              <a:gdLst>
                <a:gd name="T0" fmla="*/ 10391 w 21600"/>
                <a:gd name="T1" fmla="*/ 15806 h 21600"/>
                <a:gd name="T2" fmla="*/ 20551 w 21600"/>
                <a:gd name="T3" fmla="*/ 21088 h 21600"/>
                <a:gd name="T4" fmla="*/ 13180 w 21600"/>
                <a:gd name="T5" fmla="*/ 13801 h 21600"/>
                <a:gd name="T6" fmla="*/ 20551 w 21600"/>
                <a:gd name="T7" fmla="*/ 7025 h 21600"/>
                <a:gd name="T8" fmla="*/ 10500 w 21600"/>
                <a:gd name="T9" fmla="*/ 52 h 21600"/>
                <a:gd name="T10" fmla="*/ 692 w 21600"/>
                <a:gd name="T11" fmla="*/ 6802 h 21600"/>
                <a:gd name="T12" fmla="*/ 8064 w 21600"/>
                <a:gd name="T13" fmla="*/ 13526 h 21600"/>
                <a:gd name="T14" fmla="*/ 692 w 21600"/>
                <a:gd name="T15" fmla="*/ 21088 h 21600"/>
                <a:gd name="T16" fmla="*/ 2273 w 21600"/>
                <a:gd name="T17" fmla="*/ 7719 h 21600"/>
                <a:gd name="T18" fmla="*/ 19149 w 21600"/>
                <a:gd name="T19" fmla="*/ 202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cs-CZ"/>
            </a:p>
          </p:txBody>
        </p:sp>
        <p:sp>
          <p:nvSpPr>
            <p:cNvPr id="4100" name="Puzzle2"/>
            <p:cNvSpPr>
              <a:spLocks noEditPoints="1" noChangeArrowheads="1"/>
            </p:cNvSpPr>
            <p:nvPr/>
          </p:nvSpPr>
          <p:spPr bwMode="auto">
            <a:xfrm>
              <a:off x="2880" y="1736"/>
              <a:ext cx="1778" cy="1379"/>
            </a:xfrm>
            <a:custGeom>
              <a:avLst/>
              <a:gdLst>
                <a:gd name="T0" fmla="*/ 11 w 21600"/>
                <a:gd name="T1" fmla="*/ 13386 h 21600"/>
                <a:gd name="T2" fmla="*/ 4202 w 21600"/>
                <a:gd name="T3" fmla="*/ 21161 h 21600"/>
                <a:gd name="T4" fmla="*/ 10400 w 21600"/>
                <a:gd name="T5" fmla="*/ 13909 h 21600"/>
                <a:gd name="T6" fmla="*/ 16821 w 21600"/>
                <a:gd name="T7" fmla="*/ 21190 h 21600"/>
                <a:gd name="T8" fmla="*/ 21600 w 21600"/>
                <a:gd name="T9" fmla="*/ 15083 h 21600"/>
                <a:gd name="T10" fmla="*/ 16889 w 21600"/>
                <a:gd name="T11" fmla="*/ 5739 h 21600"/>
                <a:gd name="T12" fmla="*/ 10800 w 21600"/>
                <a:gd name="T13" fmla="*/ 28 h 21600"/>
                <a:gd name="T14" fmla="*/ 4202 w 21600"/>
                <a:gd name="T15" fmla="*/ 5894 h 21600"/>
                <a:gd name="T16" fmla="*/ 5388 w 21600"/>
                <a:gd name="T17" fmla="*/ 6742 h 21600"/>
                <a:gd name="T18" fmla="*/ 16177 w 21600"/>
                <a:gd name="T19" fmla="*/ 20441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cs-CZ"/>
            </a:p>
          </p:txBody>
        </p:sp>
        <p:sp>
          <p:nvSpPr>
            <p:cNvPr id="4101" name="Puzzle4"/>
            <p:cNvSpPr>
              <a:spLocks noEditPoints="1" noChangeArrowheads="1"/>
            </p:cNvSpPr>
            <p:nvPr/>
          </p:nvSpPr>
          <p:spPr bwMode="auto">
            <a:xfrm>
              <a:off x="2192" y="1719"/>
              <a:ext cx="1072" cy="1763"/>
            </a:xfrm>
            <a:custGeom>
              <a:avLst/>
              <a:gdLst>
                <a:gd name="T0" fmla="*/ 8307 w 21600"/>
                <a:gd name="T1" fmla="*/ 11593 h 21600"/>
                <a:gd name="T2" fmla="*/ 453 w 21600"/>
                <a:gd name="T3" fmla="*/ 16938 h 21600"/>
                <a:gd name="T4" fmla="*/ 11500 w 21600"/>
                <a:gd name="T5" fmla="*/ 21600 h 21600"/>
                <a:gd name="T6" fmla="*/ 20920 w 21600"/>
                <a:gd name="T7" fmla="*/ 16751 h 21600"/>
                <a:gd name="T8" fmla="*/ 13972 w 21600"/>
                <a:gd name="T9" fmla="*/ 10888 h 21600"/>
                <a:gd name="T10" fmla="*/ 21033 w 21600"/>
                <a:gd name="T11" fmla="*/ 4716 h 21600"/>
                <a:gd name="T12" fmla="*/ 11102 w 21600"/>
                <a:gd name="T13" fmla="*/ 11 h 21600"/>
                <a:gd name="T14" fmla="*/ 453 w 21600"/>
                <a:gd name="T15" fmla="*/ 4716 h 21600"/>
                <a:gd name="T16" fmla="*/ 2076 w 21600"/>
                <a:gd name="T17" fmla="*/ 5664 h 21600"/>
                <a:gd name="T18" fmla="*/ 20203 w 21600"/>
                <a:gd name="T19" fmla="*/ 15980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cs-CZ"/>
            </a:p>
          </p:txBody>
        </p:sp>
        <p:sp>
          <p:nvSpPr>
            <p:cNvPr id="4102" name="Puzzle1"/>
            <p:cNvSpPr>
              <a:spLocks noEditPoints="1" noChangeArrowheads="1"/>
            </p:cNvSpPr>
            <p:nvPr/>
          </p:nvSpPr>
          <p:spPr bwMode="auto">
            <a:xfrm>
              <a:off x="1824" y="1091"/>
              <a:ext cx="1800" cy="1051"/>
            </a:xfrm>
            <a:custGeom>
              <a:avLst/>
              <a:gdLst>
                <a:gd name="T0" fmla="*/ 16740 w 21600"/>
                <a:gd name="T1" fmla="*/ 21078 h 21600"/>
                <a:gd name="T2" fmla="*/ 16976 w 21600"/>
                <a:gd name="T3" fmla="*/ 521 h 21600"/>
                <a:gd name="T4" fmla="*/ 4725 w 21600"/>
                <a:gd name="T5" fmla="*/ 856 h 21600"/>
                <a:gd name="T6" fmla="*/ 5040 w 21600"/>
                <a:gd name="T7" fmla="*/ 21004 h 21600"/>
                <a:gd name="T8" fmla="*/ 10811 w 21600"/>
                <a:gd name="T9" fmla="*/ 12885 h 21600"/>
                <a:gd name="T10" fmla="*/ 10845 w 21600"/>
                <a:gd name="T11" fmla="*/ 8714 h 21600"/>
                <a:gd name="T12" fmla="*/ 21600 w 21600"/>
                <a:gd name="T13" fmla="*/ 10000 h 21600"/>
                <a:gd name="T14" fmla="*/ 56 w 21600"/>
                <a:gd name="T15" fmla="*/ 10000 h 21600"/>
                <a:gd name="T16" fmla="*/ 6086 w 21600"/>
                <a:gd name="T17" fmla="*/ 2569 h 21600"/>
                <a:gd name="T18" fmla="*/ 16132 w 21600"/>
                <a:gd name="T19" fmla="*/ 1955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cs-CZ"/>
            </a:p>
          </p:txBody>
        </p:sp>
      </p:grpSp>
      <p:pic>
        <p:nvPicPr>
          <p:cNvPr id="4106" name="Picture 10" descr="C:\Documents and Settings\Hana - Drchotová\Local Settings\Temporary Internet Files\Content.IE5\6SJF4Z7W\MM900234735[1].gif"/>
          <p:cNvPicPr>
            <a:picLocks noChangeAspect="1" noChangeArrowheads="1" noCrop="1"/>
          </p:cNvPicPr>
          <p:nvPr/>
        </p:nvPicPr>
        <p:blipFill>
          <a:blip r:embed="rId4" cstate="print"/>
          <a:srcRect/>
          <a:stretch>
            <a:fillRect/>
          </a:stretch>
        </p:blipFill>
        <p:spPr bwMode="auto">
          <a:xfrm flipH="1" flipV="1">
            <a:off x="467544" y="332656"/>
            <a:ext cx="1401291" cy="102023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098"/>
                                        </p:tgtEl>
                                        <p:attrNameLst>
                                          <p:attrName>style.visibility</p:attrName>
                                        </p:attrNameLst>
                                      </p:cBhvr>
                                      <p:to>
                                        <p:strVal val="visible"/>
                                      </p:to>
                                    </p:set>
                                    <p:animEffect transition="in" filter="randombar(horizontal)">
                                      <p:cBhvr>
                                        <p:cTn id="12" dur="500"/>
                                        <p:tgtEl>
                                          <p:spTgt spid="4098"/>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heckerboard(across)">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heckerboard(across)">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heckerboard(across)">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checkerboard(across)">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0" presetClass="entr" presetSubtype="0" fill="hold" nodeType="clickEffect">
                                  <p:stCondLst>
                                    <p:cond delay="0"/>
                                  </p:stCondLst>
                                  <p:childTnLst>
                                    <p:set>
                                      <p:cBhvr>
                                        <p:cTn id="36" dur="1" fill="hold">
                                          <p:stCondLst>
                                            <p:cond delay="0"/>
                                          </p:stCondLst>
                                        </p:cTn>
                                        <p:tgtEl>
                                          <p:spTgt spid="4105"/>
                                        </p:tgtEl>
                                        <p:attrNameLst>
                                          <p:attrName>style.visibility</p:attrName>
                                        </p:attrNameLst>
                                      </p:cBhvr>
                                      <p:to>
                                        <p:strVal val="visible"/>
                                      </p:to>
                                    </p:set>
                                    <p:animEffect transition="in" filter="wedge">
                                      <p:cBhvr>
                                        <p:cTn id="37" dur="2000"/>
                                        <p:tgtEl>
                                          <p:spTgt spid="4105"/>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4104"/>
                                        </p:tgtEl>
                                        <p:attrNameLst>
                                          <p:attrName>style.visibility</p:attrName>
                                        </p:attrNameLst>
                                      </p:cBhvr>
                                      <p:to>
                                        <p:strVal val="visible"/>
                                      </p:to>
                                    </p:set>
                                    <p:anim calcmode="lin" valueType="num">
                                      <p:cBhvr additive="base">
                                        <p:cTn id="42" dur="500" fill="hold"/>
                                        <p:tgtEl>
                                          <p:spTgt spid="4104"/>
                                        </p:tgtEl>
                                        <p:attrNameLst>
                                          <p:attrName>ppt_x</p:attrName>
                                        </p:attrNameLst>
                                      </p:cBhvr>
                                      <p:tavLst>
                                        <p:tav tm="0">
                                          <p:val>
                                            <p:strVal val="#ppt_x"/>
                                          </p:val>
                                        </p:tav>
                                        <p:tav tm="100000">
                                          <p:val>
                                            <p:strVal val="#ppt_x"/>
                                          </p:val>
                                        </p:tav>
                                      </p:tavLst>
                                    </p:anim>
                                    <p:anim calcmode="lin" valueType="num">
                                      <p:cBhvr additive="base">
                                        <p:cTn id="43" dur="500" fill="hold"/>
                                        <p:tgtEl>
                                          <p:spTgt spid="41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lstStyle/>
          <a:p>
            <a:r>
              <a:rPr lang="cs-CZ" dirty="0" smtClean="0"/>
              <a:t>Obrázky, zdroje</a:t>
            </a:r>
            <a:endParaRPr lang="cs-CZ" dirty="0"/>
          </a:p>
        </p:txBody>
      </p:sp>
      <p:sp>
        <p:nvSpPr>
          <p:cNvPr id="3" name="Zástupný symbol pro obsah 2"/>
          <p:cNvSpPr>
            <a:spLocks noGrp="1"/>
          </p:cNvSpPr>
          <p:nvPr>
            <p:ph idx="1"/>
          </p:nvPr>
        </p:nvSpPr>
        <p:spPr/>
        <p:txBody>
          <a:bodyPr/>
          <a:lstStyle/>
          <a:p>
            <a:r>
              <a:rPr lang="cs-CZ" dirty="0" smtClean="0"/>
              <a:t>Obrázky aplikace MS Office PowerPoint</a:t>
            </a:r>
          </a:p>
        </p:txBody>
      </p:sp>
      <p:pic>
        <p:nvPicPr>
          <p:cNvPr id="2050" name="Picture 2" descr="C:\Documents and Settings\Hana - Drchotová\Local Settings\Temporary Internet Files\Content.IE5\O7JUFDN2\MC900432049[1].wmf"/>
          <p:cNvPicPr>
            <a:picLocks noChangeAspect="1" noChangeArrowheads="1"/>
          </p:cNvPicPr>
          <p:nvPr/>
        </p:nvPicPr>
        <p:blipFill>
          <a:blip r:embed="rId2" cstate="print"/>
          <a:srcRect/>
          <a:stretch>
            <a:fillRect/>
          </a:stretch>
        </p:blipFill>
        <p:spPr bwMode="auto">
          <a:xfrm>
            <a:off x="2771800" y="2564904"/>
            <a:ext cx="3355486" cy="3362215"/>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266</TotalTime>
  <Words>309</Words>
  <Application>Microsoft Office PowerPoint</Application>
  <PresentationFormat>Předvádění na obrazovce (4:3)</PresentationFormat>
  <Paragraphs>42</Paragraphs>
  <Slides>6</Slides>
  <Notes>0</Notes>
  <HiddenSlides>0</HiddenSlides>
  <MMClips>0</MMClips>
  <ScaleCrop>false</ScaleCrop>
  <HeadingPairs>
    <vt:vector size="4" baseType="variant">
      <vt:variant>
        <vt:lpstr>Motiv</vt:lpstr>
      </vt:variant>
      <vt:variant>
        <vt:i4>1</vt:i4>
      </vt:variant>
      <vt:variant>
        <vt:lpstr>Nadpisy snímků</vt:lpstr>
      </vt:variant>
      <vt:variant>
        <vt:i4>6</vt:i4>
      </vt:variant>
    </vt:vector>
  </HeadingPairs>
  <TitlesOfParts>
    <vt:vector size="7" baseType="lpstr">
      <vt:lpstr>Motiv sady Office</vt:lpstr>
      <vt:lpstr>Snímek 1</vt:lpstr>
      <vt:lpstr>Anotace</vt:lpstr>
      <vt:lpstr>Postup při počítání</vt:lpstr>
      <vt:lpstr>Počítej a zapisuj</vt:lpstr>
      <vt:lpstr>Zkusíš sám?</vt:lpstr>
      <vt:lpstr>Obrázky, zdroje</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Hana  Drchotová</dc:creator>
  <cp:lastModifiedBy>Hana  Drchotová</cp:lastModifiedBy>
  <cp:revision>31</cp:revision>
  <dcterms:created xsi:type="dcterms:W3CDTF">2013-05-05T10:58:19Z</dcterms:created>
  <dcterms:modified xsi:type="dcterms:W3CDTF">2013-06-01T14:51:24Z</dcterms:modified>
</cp:coreProperties>
</file>