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4" r:id="rId2"/>
    <p:sldId id="265" r:id="rId3"/>
    <p:sldId id="256" r:id="rId4"/>
    <p:sldId id="257" r:id="rId5"/>
    <p:sldId id="260" r:id="rId6"/>
    <p:sldId id="258" r:id="rId7"/>
    <p:sldId id="259" r:id="rId8"/>
    <p:sldId id="262" r:id="rId9"/>
    <p:sldId id="26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401E684-B0BE-4F78-AA51-E6975200B378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D8D2364-BD13-4578-996D-44F7181B2B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99392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19061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94219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http://upload.wikimedia.org/</a:t>
            </a:r>
            <a:r>
              <a:rPr lang="cs-CZ" dirty="0" err="1" smtClean="0"/>
              <a:t>wikipedia</a:t>
            </a:r>
            <a:r>
              <a:rPr lang="cs-CZ" dirty="0" smtClean="0"/>
              <a:t>/</a:t>
            </a:r>
            <a:r>
              <a:rPr lang="cs-CZ" dirty="0" err="1" smtClean="0"/>
              <a:t>commons</a:t>
            </a:r>
            <a:r>
              <a:rPr lang="cs-CZ" dirty="0" smtClean="0"/>
              <a:t>/5/59/Flag_of_Wales_2.svg, autor </a:t>
            </a:r>
            <a:r>
              <a:rPr lang="cs-CZ" dirty="0" err="1" smtClean="0"/>
              <a:t>Tobias</a:t>
            </a:r>
            <a:r>
              <a:rPr lang="cs-CZ" dirty="0" smtClean="0"/>
              <a:t> </a:t>
            </a:r>
            <a:r>
              <a:rPr lang="cs-CZ" dirty="0" err="1" smtClean="0"/>
              <a:t>Jakobs</a:t>
            </a:r>
            <a:endParaRPr lang="cs-CZ" dirty="0" smtClean="0"/>
          </a:p>
          <a:p>
            <a:r>
              <a:rPr lang="cs-CZ" dirty="0" smtClean="0"/>
              <a:t>MS Office(Skotsko, Anglie)</a:t>
            </a:r>
          </a:p>
          <a:p>
            <a:r>
              <a:rPr lang="cs-CZ" dirty="0" smtClean="0"/>
              <a:t>http://upload.wikimedia.org/</a:t>
            </a:r>
            <a:r>
              <a:rPr lang="cs-CZ" dirty="0" err="1" smtClean="0"/>
              <a:t>wikipedia</a:t>
            </a:r>
            <a:r>
              <a:rPr lang="cs-CZ" dirty="0" smtClean="0"/>
              <a:t>/</a:t>
            </a:r>
            <a:r>
              <a:rPr lang="cs-CZ" dirty="0" err="1" smtClean="0"/>
              <a:t>commons</a:t>
            </a:r>
            <a:r>
              <a:rPr lang="cs-CZ" dirty="0" smtClean="0"/>
              <a:t>/8/88/</a:t>
            </a:r>
            <a:r>
              <a:rPr lang="cs-CZ" dirty="0" err="1" smtClean="0"/>
              <a:t>Ulster_banner.svg</a:t>
            </a:r>
            <a:r>
              <a:rPr lang="cs-CZ" dirty="0" smtClean="0"/>
              <a:t>, </a:t>
            </a:r>
            <a:r>
              <a:rPr lang="cs-CZ" dirty="0" err="1" smtClean="0"/>
              <a:t>autor:Jean-Pierre</a:t>
            </a:r>
            <a:r>
              <a:rPr lang="cs-CZ" dirty="0" smtClean="0"/>
              <a:t> </a:t>
            </a:r>
            <a:r>
              <a:rPr lang="cs-CZ" dirty="0" err="1" smtClean="0"/>
              <a:t>Demailly</a:t>
            </a:r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8D2364-BD13-4578-996D-44F7181B2B31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79816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AA8356-09B6-4C8C-AB2E-3C58A433494A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23824-856C-4862-9A5A-01CB6C7DAC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41820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AA8356-09B6-4C8C-AB2E-3C58A433494A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23824-856C-4862-9A5A-01CB6C7DAC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76563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AA8356-09B6-4C8C-AB2E-3C58A433494A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23824-856C-4862-9A5A-01CB6C7DAC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32325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AA8356-09B6-4C8C-AB2E-3C58A433494A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23824-856C-4862-9A5A-01CB6C7DAC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89403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AA8356-09B6-4C8C-AB2E-3C58A433494A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23824-856C-4862-9A5A-01CB6C7DAC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5244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AA8356-09B6-4C8C-AB2E-3C58A433494A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23824-856C-4862-9A5A-01CB6C7DAC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45225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AA8356-09B6-4C8C-AB2E-3C58A433494A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23824-856C-4862-9A5A-01CB6C7DAC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34141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AA8356-09B6-4C8C-AB2E-3C58A433494A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23824-856C-4862-9A5A-01CB6C7DAC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70057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AA8356-09B6-4C8C-AB2E-3C58A433494A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23824-856C-4862-9A5A-01CB6C7DAC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74599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AA8356-09B6-4C8C-AB2E-3C58A433494A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23824-856C-4862-9A5A-01CB6C7DAC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16098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AA8356-09B6-4C8C-AB2E-3C58A433494A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23824-856C-4862-9A5A-01CB6C7DAC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6453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AA8356-09B6-4C8C-AB2E-3C58A433494A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523824-856C-4862-9A5A-01CB6C7DAC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45955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tN9EC3Gy6Nk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upload.wikimedia.org/wikipedia/commons/5/59/Flag_of_Wales_2.sv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43896699"/>
              </p:ext>
            </p:extLst>
          </p:nvPr>
        </p:nvGraphicFramePr>
        <p:xfrm>
          <a:off x="614836" y="281608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Jitka </a:t>
                      </a:r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Jiřišťová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VY_32_INOVACE_04B_05_UK -</a:t>
                      </a:r>
                      <a:r>
                        <a:rPr lang="cs-CZ" sz="1800" b="1" kern="1200" baseline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baseline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B</a:t>
                      </a:r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asic</a:t>
                      </a:r>
                      <a:r>
                        <a:rPr lang="cs-CZ" sz="1800" b="1" kern="1200" baseline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baseline="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facts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GEOGRAFIE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2.2. 2013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26638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743860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sz="3600" b="1" dirty="0" smtClean="0">
                <a:solidFill>
                  <a:schemeClr val="tx1"/>
                </a:solidFill>
                <a:latin typeface="Calibri" pitchFamily="34" charset="0"/>
              </a:rPr>
              <a:t>ANOTACE</a:t>
            </a:r>
            <a:endParaRPr lang="cs-CZ" sz="3600" b="1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pPr lvl="0"/>
            <a:r>
              <a:rPr lang="cs-CZ" sz="1600" dirty="0">
                <a:solidFill>
                  <a:prstClr val="black"/>
                </a:solidFill>
                <a:latin typeface="Calibri" pitchFamily="34" charset="0"/>
              </a:rPr>
              <a:t>Materiál je určen pro žáky úrovně A2,B1. Časově je koncipován na </a:t>
            </a:r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</a:rPr>
              <a:t>20 minut vyučovací hodiny.</a:t>
            </a:r>
            <a:endParaRPr lang="cs-CZ" sz="1600" dirty="0">
              <a:solidFill>
                <a:prstClr val="black"/>
              </a:solidFill>
              <a:latin typeface="Calibri" pitchFamily="34" charset="0"/>
            </a:endParaRPr>
          </a:p>
          <a:p>
            <a:pPr lvl="0"/>
            <a:r>
              <a:rPr lang="cs-CZ" sz="1600" dirty="0">
                <a:solidFill>
                  <a:prstClr val="black"/>
                </a:solidFill>
                <a:latin typeface="Calibri" pitchFamily="34" charset="0"/>
              </a:rPr>
              <a:t>Tento materiál </a:t>
            </a:r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</a:rPr>
              <a:t>je vhodné použít jako první část výkladu o Velké Británii.</a:t>
            </a:r>
            <a:endParaRPr lang="cs-CZ" sz="1600" dirty="0">
              <a:solidFill>
                <a:prstClr val="black"/>
              </a:solidFill>
              <a:latin typeface="Calibri" pitchFamily="34" charset="0"/>
            </a:endParaRPr>
          </a:p>
          <a:p>
            <a:pPr lvl="0"/>
            <a:r>
              <a:rPr lang="cs-CZ" sz="1600" dirty="0">
                <a:solidFill>
                  <a:prstClr val="black"/>
                </a:solidFill>
                <a:latin typeface="Calibri" pitchFamily="34" charset="0"/>
              </a:rPr>
              <a:t>Cílem této prezentace je seznámit žáky </a:t>
            </a:r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</a:rPr>
              <a:t>se základními informacemi o VB. Žáci budou umět porovnat čtyři historické země VB z hlediska velikosti, počtu obyvatel. Budou znát jejich symboly a hlavní města.</a:t>
            </a:r>
          </a:p>
          <a:p>
            <a:pPr lvl="0"/>
            <a:r>
              <a:rPr lang="cs-CZ" sz="1600" dirty="0" err="1" smtClean="0">
                <a:solidFill>
                  <a:prstClr val="black"/>
                </a:solidFill>
                <a:latin typeface="Calibri" pitchFamily="34" charset="0"/>
              </a:rPr>
              <a:t>Slide</a:t>
            </a:r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</a:rPr>
              <a:t> 4: Po kliknutí na odkaz žáci uslyší hymnu VB.</a:t>
            </a:r>
          </a:p>
          <a:p>
            <a:pPr lvl="0"/>
            <a:r>
              <a:rPr lang="cs-CZ" sz="1600" dirty="0" err="1" smtClean="0">
                <a:solidFill>
                  <a:prstClr val="black"/>
                </a:solidFill>
                <a:latin typeface="Calibri" pitchFamily="34" charset="0"/>
              </a:rPr>
              <a:t>Slide</a:t>
            </a:r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</a:rPr>
              <a:t> 6: Žáci doplní tabulku (ke zjištění informací mohou použít atlas nebo internet). Odpovědi 	  zapíší digitálním perem / fixem na interaktivní tabuli.</a:t>
            </a:r>
          </a:p>
          <a:p>
            <a:pPr lvl="0"/>
            <a:r>
              <a:rPr lang="cs-CZ" sz="1600" dirty="0" err="1" smtClean="0">
                <a:solidFill>
                  <a:prstClr val="black"/>
                </a:solidFill>
                <a:latin typeface="Calibri" pitchFamily="34" charset="0"/>
              </a:rPr>
              <a:t>Slide</a:t>
            </a:r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</a:rPr>
              <a:t> 7: Po promítnutí tohoto </a:t>
            </a:r>
            <a:r>
              <a:rPr lang="cs-CZ" sz="1600" dirty="0" err="1" smtClean="0">
                <a:solidFill>
                  <a:prstClr val="black"/>
                </a:solidFill>
                <a:latin typeface="Calibri" pitchFamily="34" charset="0"/>
              </a:rPr>
              <a:t>slidu</a:t>
            </a:r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</a:rPr>
              <a:t> porovnají obě tabulky.</a:t>
            </a:r>
          </a:p>
          <a:p>
            <a:pPr lvl="0"/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</a:rPr>
              <a:t>Materiál </a:t>
            </a:r>
            <a:r>
              <a:rPr lang="cs-CZ" sz="1600" dirty="0">
                <a:solidFill>
                  <a:prstClr val="black"/>
                </a:solidFill>
                <a:latin typeface="Calibri" pitchFamily="34" charset="0"/>
              </a:rPr>
              <a:t>je určen k interaktivní výuce. </a:t>
            </a:r>
          </a:p>
          <a:p>
            <a:pPr marL="0" indent="0">
              <a:buNone/>
            </a:pPr>
            <a:endParaRPr lang="cs-CZ" sz="1400" dirty="0" smtClean="0">
              <a:solidFill>
                <a:schemeClr val="tx1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685949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Jitka\AppData\Local\Microsoft\Windows\Temporary Internet Files\Content.IE5\EEU2B7U3\MP90040079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230040" y="2828836"/>
            <a:ext cx="72728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UNITED KINGDOM</a:t>
            </a:r>
            <a:endParaRPr lang="cs-CZ" sz="72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14711688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792088"/>
          </a:xfrm>
        </p:spPr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BASIC FACTS</a:t>
            </a:r>
            <a:endParaRPr lang="cs-CZ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908720"/>
            <a:ext cx="8640960" cy="5805264"/>
          </a:xfrm>
        </p:spPr>
        <p:txBody>
          <a:bodyPr>
            <a:normAutofit lnSpcReduction="10000"/>
          </a:bodyPr>
          <a:lstStyle/>
          <a:p>
            <a:r>
              <a:rPr lang="cs-CZ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Official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name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</a:t>
            </a:r>
            <a:r>
              <a:rPr lang="cs-CZ" dirty="0" err="1" smtClean="0"/>
              <a:t>The</a:t>
            </a:r>
            <a:r>
              <a:rPr lang="cs-CZ" dirty="0" smtClean="0"/>
              <a:t> United </a:t>
            </a:r>
            <a:r>
              <a:rPr lang="cs-CZ" dirty="0" err="1" smtClean="0"/>
              <a:t>Kingdom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Great 			</a:t>
            </a:r>
            <a:r>
              <a:rPr lang="cs-CZ" dirty="0" err="1" smtClean="0"/>
              <a:t>Britain</a:t>
            </a:r>
            <a:r>
              <a:rPr lang="cs-CZ" dirty="0" smtClean="0"/>
              <a:t> and </a:t>
            </a:r>
            <a:r>
              <a:rPr lang="cs-CZ" dirty="0" err="1" smtClean="0"/>
              <a:t>Northern</a:t>
            </a:r>
            <a:r>
              <a:rPr lang="cs-CZ" dirty="0" smtClean="0"/>
              <a:t> </a:t>
            </a:r>
            <a:r>
              <a:rPr lang="cs-CZ" dirty="0" err="1" smtClean="0"/>
              <a:t>Ireland</a:t>
            </a:r>
            <a:endParaRPr lang="cs-CZ" dirty="0" smtClean="0"/>
          </a:p>
          <a:p>
            <a:r>
              <a:rPr lang="cs-CZ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Capital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city: </a:t>
            </a:r>
            <a:r>
              <a:rPr lang="cs-CZ" dirty="0" smtClean="0"/>
              <a:t>London (8mil)</a:t>
            </a:r>
          </a:p>
          <a:p>
            <a:r>
              <a:rPr lang="cs-CZ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Total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area: </a:t>
            </a:r>
            <a:r>
              <a:rPr lang="cs-CZ" dirty="0" smtClean="0"/>
              <a:t>244 103 km</a:t>
            </a:r>
            <a:r>
              <a:rPr lang="cs-CZ" baseline="30000" dirty="0" smtClean="0"/>
              <a:t>2</a:t>
            </a:r>
          </a:p>
          <a:p>
            <a:r>
              <a:rPr lang="cs-CZ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Population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</a:t>
            </a:r>
            <a:r>
              <a:rPr lang="cs-CZ" dirty="0" smtClean="0"/>
              <a:t>57mil</a:t>
            </a:r>
          </a:p>
          <a:p>
            <a:r>
              <a:rPr lang="cs-CZ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Languages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</a:t>
            </a:r>
            <a:r>
              <a:rPr lang="cs-CZ" dirty="0" err="1" smtClean="0"/>
              <a:t>English</a:t>
            </a:r>
            <a:r>
              <a:rPr lang="cs-CZ" dirty="0" smtClean="0"/>
              <a:t>, </a:t>
            </a:r>
            <a:r>
              <a:rPr lang="cs-CZ" dirty="0" err="1" smtClean="0"/>
              <a:t>Welsh</a:t>
            </a:r>
            <a:r>
              <a:rPr lang="cs-CZ" dirty="0" smtClean="0"/>
              <a:t>, </a:t>
            </a:r>
            <a:r>
              <a:rPr lang="cs-CZ" dirty="0" err="1" smtClean="0"/>
              <a:t>Gaelic</a:t>
            </a:r>
            <a:endParaRPr lang="cs-CZ" dirty="0" smtClean="0"/>
          </a:p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Religion: </a:t>
            </a:r>
            <a:r>
              <a:rPr lang="cs-CZ" dirty="0" err="1" smtClean="0"/>
              <a:t>Church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England</a:t>
            </a:r>
            <a:endParaRPr lang="cs-CZ" dirty="0" smtClean="0"/>
          </a:p>
          <a:p>
            <a:r>
              <a:rPr lang="cs-CZ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Head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monarch</a:t>
            </a:r>
            <a:r>
              <a:rPr lang="cs-CZ" dirty="0" smtClean="0"/>
              <a:t> (</a:t>
            </a:r>
            <a:r>
              <a:rPr lang="cs-CZ" dirty="0" err="1" smtClean="0"/>
              <a:t>Queen</a:t>
            </a:r>
            <a:r>
              <a:rPr lang="cs-CZ" dirty="0" smtClean="0"/>
              <a:t> Elizabeth II)</a:t>
            </a:r>
          </a:p>
          <a:p>
            <a:r>
              <a:rPr lang="cs-CZ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Member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of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</a:t>
            </a:r>
            <a:r>
              <a:rPr lang="cs-CZ" dirty="0" smtClean="0"/>
              <a:t>EU,UN, NATO, </a:t>
            </a:r>
            <a:r>
              <a:rPr lang="cs-CZ" dirty="0" err="1" smtClean="0"/>
              <a:t>Commonwealth</a:t>
            </a:r>
            <a:endParaRPr lang="cs-CZ" dirty="0" smtClean="0"/>
          </a:p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Flag:  </a:t>
            </a:r>
            <a:r>
              <a:rPr lang="cs-CZ" dirty="0" smtClean="0"/>
              <a:t>Union Jack</a:t>
            </a:r>
          </a:p>
          <a:p>
            <a:r>
              <a:rPr lang="cs-CZ" b="1" dirty="0" err="1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/>
              </a:rPr>
              <a:t>National</a:t>
            </a:r>
            <a:r>
              <a:rPr lang="cs-CZ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/>
              </a:rPr>
              <a:t> anthem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/>
              </a:rPr>
              <a:t>: </a:t>
            </a:r>
            <a:r>
              <a:rPr lang="cs-CZ" dirty="0" err="1" smtClean="0"/>
              <a:t>God</a:t>
            </a:r>
            <a:r>
              <a:rPr lang="cs-CZ" dirty="0" smtClean="0"/>
              <a:t> </a:t>
            </a:r>
            <a:r>
              <a:rPr lang="cs-CZ" dirty="0" err="1" smtClean="0"/>
              <a:t>Save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Queen</a:t>
            </a:r>
            <a:r>
              <a:rPr lang="cs-CZ" dirty="0" smtClean="0"/>
              <a:t> /King</a:t>
            </a:r>
            <a:endParaRPr lang="cs-CZ" dirty="0">
              <a:solidFill>
                <a:srgbClr val="C00000"/>
              </a:solidFill>
            </a:endParaRPr>
          </a:p>
          <a:p>
            <a:endParaRPr lang="cs-CZ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8009876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England</a:t>
            </a:r>
            <a:endParaRPr lang="cs-CZ" dirty="0" smtClean="0"/>
          </a:p>
          <a:p>
            <a:r>
              <a:rPr lang="cs-CZ" dirty="0" smtClean="0"/>
              <a:t>Scotland       Great </a:t>
            </a:r>
            <a:r>
              <a:rPr lang="cs-CZ" dirty="0" err="1" smtClean="0"/>
              <a:t>Britain</a:t>
            </a:r>
            <a:endParaRPr lang="cs-CZ" dirty="0" smtClean="0"/>
          </a:p>
          <a:p>
            <a:r>
              <a:rPr lang="cs-CZ" dirty="0" smtClean="0"/>
              <a:t>Wales</a:t>
            </a:r>
          </a:p>
          <a:p>
            <a:r>
              <a:rPr lang="cs-CZ" dirty="0" err="1" smtClean="0"/>
              <a:t>Northern</a:t>
            </a:r>
            <a:r>
              <a:rPr lang="cs-CZ" dirty="0" smtClean="0"/>
              <a:t> </a:t>
            </a:r>
            <a:r>
              <a:rPr lang="cs-CZ" dirty="0" err="1" smtClean="0"/>
              <a:t>Ireland</a:t>
            </a:r>
            <a:endParaRPr lang="cs-CZ" dirty="0"/>
          </a:p>
        </p:txBody>
      </p:sp>
      <p:sp>
        <p:nvSpPr>
          <p:cNvPr id="6" name="Pravá složená závorka 5"/>
          <p:cNvSpPr/>
          <p:nvPr/>
        </p:nvSpPr>
        <p:spPr>
          <a:xfrm>
            <a:off x="2555776" y="1844824"/>
            <a:ext cx="144016" cy="1296144"/>
          </a:xfrm>
          <a:prstGeom prst="rightBrac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Pravá složená závorka 6"/>
          <p:cNvSpPr/>
          <p:nvPr/>
        </p:nvSpPr>
        <p:spPr>
          <a:xfrm>
            <a:off x="5292080" y="1844824"/>
            <a:ext cx="432048" cy="1944216"/>
          </a:xfrm>
          <a:prstGeom prst="rightBrac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5940152" y="1700808"/>
            <a:ext cx="2808312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The</a:t>
            </a:r>
            <a:r>
              <a:rPr lang="cs-CZ" sz="3200" dirty="0" smtClean="0"/>
              <a:t> United </a:t>
            </a:r>
            <a:r>
              <a:rPr lang="cs-CZ" sz="3200" dirty="0" err="1" smtClean="0"/>
              <a:t>Kingdom</a:t>
            </a:r>
            <a:r>
              <a:rPr lang="cs-CZ" sz="3200" dirty="0" smtClean="0"/>
              <a:t> </a:t>
            </a:r>
            <a:r>
              <a:rPr lang="cs-CZ" sz="3200" dirty="0" err="1" smtClean="0"/>
              <a:t>of</a:t>
            </a:r>
            <a:r>
              <a:rPr lang="cs-CZ" sz="3200" dirty="0" smtClean="0"/>
              <a:t> Great </a:t>
            </a:r>
            <a:r>
              <a:rPr lang="cs-CZ" sz="3200" dirty="0" err="1" smtClean="0"/>
              <a:t>Britain</a:t>
            </a:r>
            <a:r>
              <a:rPr lang="cs-CZ" sz="3200" dirty="0" smtClean="0"/>
              <a:t> and </a:t>
            </a:r>
            <a:r>
              <a:rPr lang="cs-CZ" sz="3200" dirty="0" err="1" smtClean="0"/>
              <a:t>Northern</a:t>
            </a:r>
            <a:r>
              <a:rPr lang="cs-CZ" sz="3200" dirty="0" smtClean="0"/>
              <a:t> </a:t>
            </a:r>
            <a:r>
              <a:rPr lang="cs-CZ" sz="3200" dirty="0" err="1" smtClean="0"/>
              <a:t>Ireland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40962700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5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130607743"/>
              </p:ext>
            </p:extLst>
          </p:nvPr>
        </p:nvGraphicFramePr>
        <p:xfrm>
          <a:off x="35491" y="3592820"/>
          <a:ext cx="8928997" cy="310637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75571"/>
                <a:gridCol w="1388730"/>
                <a:gridCol w="1162412"/>
                <a:gridCol w="1275571"/>
                <a:gridCol w="946393"/>
                <a:gridCol w="1604749"/>
                <a:gridCol w="1275571"/>
              </a:tblGrid>
              <a:tr h="844292"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54026"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54026"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54026"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0503"/>
            <a:ext cx="8784976" cy="600185"/>
          </a:xfrm>
        </p:spPr>
        <p:txBody>
          <a:bodyPr>
            <a:normAutofit fontScale="90000"/>
          </a:bodyPr>
          <a:lstStyle/>
          <a:p>
            <a:r>
              <a:rPr lang="cs-CZ" sz="36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Organize</a:t>
            </a:r>
            <a:r>
              <a:rPr lang="cs-CZ" sz="36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 </a:t>
            </a:r>
            <a:r>
              <a:rPr lang="cs-CZ" sz="36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the</a:t>
            </a:r>
            <a:r>
              <a:rPr lang="cs-CZ" sz="36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 </a:t>
            </a:r>
            <a:r>
              <a:rPr lang="cs-CZ" sz="36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facts</a:t>
            </a:r>
            <a:r>
              <a:rPr lang="cs-CZ" sz="36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 to </a:t>
            </a:r>
            <a:r>
              <a:rPr lang="cs-CZ" sz="36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form</a:t>
            </a:r>
            <a:r>
              <a:rPr lang="cs-CZ" sz="36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 </a:t>
            </a:r>
            <a:r>
              <a:rPr lang="cs-CZ" sz="36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the</a:t>
            </a:r>
            <a:r>
              <a:rPr lang="cs-CZ" sz="36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 </a:t>
            </a:r>
            <a:r>
              <a:rPr lang="cs-CZ" sz="36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correct</a:t>
            </a:r>
            <a:r>
              <a:rPr lang="cs-CZ" sz="36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 table </a:t>
            </a:r>
            <a:endParaRPr lang="cs-CZ" sz="36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41200916"/>
              </p:ext>
            </p:extLst>
          </p:nvPr>
        </p:nvGraphicFramePr>
        <p:xfrm>
          <a:off x="35491" y="689758"/>
          <a:ext cx="8928997" cy="234790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75571"/>
                <a:gridCol w="1388730"/>
                <a:gridCol w="1162412"/>
                <a:gridCol w="1275571"/>
                <a:gridCol w="946393"/>
                <a:gridCol w="1604749"/>
                <a:gridCol w="1275571"/>
              </a:tblGrid>
              <a:tr h="61827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FLAG</a:t>
                      </a:r>
                      <a:endParaRPr lang="cs-CZ" dirty="0">
                        <a:solidFill>
                          <a:schemeClr val="bg2">
                            <a:lumMod val="1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LAND</a:t>
                      </a:r>
                      <a:endParaRPr lang="cs-CZ" dirty="0">
                        <a:solidFill>
                          <a:schemeClr val="bg2">
                            <a:lumMod val="1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CAPITAL</a:t>
                      </a:r>
                      <a:endParaRPr lang="cs-CZ" dirty="0">
                        <a:solidFill>
                          <a:schemeClr val="bg2">
                            <a:lumMod val="1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AREA (km</a:t>
                      </a:r>
                      <a:r>
                        <a:rPr lang="cs-CZ" baseline="30000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</a:t>
                      </a:r>
                      <a:r>
                        <a:rPr lang="cs-CZ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)</a:t>
                      </a:r>
                      <a:endParaRPr lang="cs-CZ" dirty="0">
                        <a:solidFill>
                          <a:schemeClr val="bg2">
                            <a:lumMod val="1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POPUL. (mil)</a:t>
                      </a:r>
                      <a:endParaRPr lang="cs-CZ" dirty="0">
                        <a:solidFill>
                          <a:schemeClr val="bg2">
                            <a:lumMod val="1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SYMBOL</a:t>
                      </a:r>
                      <a:endParaRPr lang="cs-CZ" dirty="0">
                        <a:solidFill>
                          <a:schemeClr val="bg2">
                            <a:lumMod val="1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ST.PATRON</a:t>
                      </a:r>
                      <a:endParaRPr lang="cs-CZ" dirty="0">
                        <a:solidFill>
                          <a:schemeClr val="bg2">
                            <a:lumMod val="1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30443"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N. </a:t>
                      </a:r>
                      <a:r>
                        <a:rPr lang="cs-CZ" dirty="0" err="1" smtClean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Ireland</a:t>
                      </a:r>
                      <a:endParaRPr lang="cs-CZ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Belfast</a:t>
                      </a:r>
                      <a:endParaRPr lang="cs-CZ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80 000</a:t>
                      </a:r>
                      <a:endParaRPr lang="cs-CZ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5</a:t>
                      </a:r>
                      <a:endParaRPr lang="cs-CZ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leek</a:t>
                      </a:r>
                      <a:endParaRPr lang="cs-CZ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St. George</a:t>
                      </a:r>
                      <a:endParaRPr lang="cs-CZ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25794"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England</a:t>
                      </a:r>
                      <a:endParaRPr lang="cs-CZ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Cardiff</a:t>
                      </a:r>
                      <a:endParaRPr lang="cs-CZ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21 000</a:t>
                      </a:r>
                      <a:endParaRPr lang="cs-CZ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3</a:t>
                      </a:r>
                      <a:endParaRPr lang="cs-CZ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red</a:t>
                      </a:r>
                      <a:r>
                        <a:rPr lang="cs-CZ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 rose</a:t>
                      </a:r>
                      <a:endParaRPr lang="cs-CZ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St. David</a:t>
                      </a:r>
                      <a:endParaRPr lang="cs-CZ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25794"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Scotland</a:t>
                      </a:r>
                      <a:endParaRPr lang="cs-CZ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London</a:t>
                      </a:r>
                      <a:endParaRPr lang="cs-CZ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130 000</a:t>
                      </a:r>
                      <a:endParaRPr lang="cs-CZ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1,6</a:t>
                      </a:r>
                      <a:endParaRPr lang="cs-CZ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thistle</a:t>
                      </a:r>
                      <a:endParaRPr lang="cs-CZ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St. Patrick</a:t>
                      </a:r>
                      <a:endParaRPr lang="cs-CZ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25794"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Wales</a:t>
                      </a:r>
                      <a:endParaRPr lang="cs-CZ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Edinburgh</a:t>
                      </a:r>
                      <a:endParaRPr lang="cs-CZ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14 000</a:t>
                      </a:r>
                      <a:endParaRPr lang="cs-CZ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49</a:t>
                      </a:r>
                      <a:endParaRPr lang="cs-CZ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shamrock</a:t>
                      </a:r>
                      <a:endParaRPr lang="cs-CZ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St. Andrew</a:t>
                      </a:r>
                      <a:endParaRPr lang="cs-CZ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pic>
        <p:nvPicPr>
          <p:cNvPr id="2050" name="Picture 2" descr="C:\Users\Jitka\AppData\Local\Microsoft\Windows\Temporary Internet Files\Content.IE5\ZGMYCM7K\MP90036266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4778" y="3789040"/>
            <a:ext cx="864096" cy="5171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Jitka\AppData\Local\Microsoft\Windows\Temporary Internet Files\Content.IE5\9UK46SO2\MP90036281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564" y="4509120"/>
            <a:ext cx="813563" cy="5410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Jitka\AppData\Local\Microsoft\Windows\Temporary Internet Files\Content.IE5\Y4S6MFMZ\MP90042799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531" y="5229200"/>
            <a:ext cx="818589" cy="5864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6660232" y="2646525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7812360" y="2646525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598" y="6093296"/>
            <a:ext cx="998984" cy="4994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129887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594711049"/>
              </p:ext>
            </p:extLst>
          </p:nvPr>
        </p:nvGraphicFramePr>
        <p:xfrm>
          <a:off x="107504" y="113620"/>
          <a:ext cx="8928997" cy="2520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75571"/>
                <a:gridCol w="1388730"/>
                <a:gridCol w="1162412"/>
                <a:gridCol w="1275571"/>
                <a:gridCol w="946393"/>
                <a:gridCol w="1604749"/>
                <a:gridCol w="1275571"/>
              </a:tblGrid>
              <a:tr h="647479"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err="1" smtClean="0">
                          <a:solidFill>
                            <a:srgbClr val="C00000"/>
                          </a:solidFill>
                        </a:rPr>
                        <a:t>England</a:t>
                      </a:r>
                      <a:endParaRPr lang="cs-CZ" b="1" dirty="0">
                        <a:solidFill>
                          <a:srgbClr val="C0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C00000"/>
                          </a:solidFill>
                        </a:rPr>
                        <a:t>London</a:t>
                      </a:r>
                      <a:endParaRPr lang="cs-CZ" b="1" dirty="0">
                        <a:solidFill>
                          <a:srgbClr val="C0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C00000"/>
                          </a:solidFill>
                        </a:rPr>
                        <a:t>130 000</a:t>
                      </a:r>
                      <a:endParaRPr lang="cs-CZ" b="1" dirty="0">
                        <a:solidFill>
                          <a:srgbClr val="C0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C00000"/>
                          </a:solidFill>
                        </a:rPr>
                        <a:t>49</a:t>
                      </a:r>
                      <a:endParaRPr lang="cs-CZ" b="1" dirty="0">
                        <a:solidFill>
                          <a:srgbClr val="C0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err="1" smtClean="0">
                          <a:solidFill>
                            <a:srgbClr val="C00000"/>
                          </a:solidFill>
                        </a:rPr>
                        <a:t>red</a:t>
                      </a:r>
                      <a:r>
                        <a:rPr lang="cs-CZ" b="1" dirty="0" smtClean="0">
                          <a:solidFill>
                            <a:srgbClr val="C00000"/>
                          </a:solidFill>
                        </a:rPr>
                        <a:t> rose</a:t>
                      </a:r>
                      <a:endParaRPr lang="cs-CZ" b="1" dirty="0">
                        <a:solidFill>
                          <a:srgbClr val="C0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C00000"/>
                          </a:solidFill>
                        </a:rPr>
                        <a:t>St. George</a:t>
                      </a:r>
                      <a:endParaRPr lang="cs-CZ" b="1" dirty="0">
                        <a:solidFill>
                          <a:srgbClr val="C0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24267"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C00000"/>
                          </a:solidFill>
                        </a:rPr>
                        <a:t>Scotland</a:t>
                      </a:r>
                      <a:endParaRPr lang="cs-CZ" b="1" dirty="0">
                        <a:solidFill>
                          <a:srgbClr val="C0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C00000"/>
                          </a:solidFill>
                        </a:rPr>
                        <a:t>Edinburgh</a:t>
                      </a:r>
                      <a:endParaRPr lang="cs-CZ" b="1" dirty="0">
                        <a:solidFill>
                          <a:srgbClr val="C0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C00000"/>
                          </a:solidFill>
                        </a:rPr>
                        <a:t>80 000</a:t>
                      </a:r>
                      <a:endParaRPr lang="cs-CZ" b="1" dirty="0">
                        <a:solidFill>
                          <a:srgbClr val="C0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C00000"/>
                          </a:solidFill>
                        </a:rPr>
                        <a:t>5</a:t>
                      </a:r>
                      <a:endParaRPr lang="cs-CZ" b="1" dirty="0">
                        <a:solidFill>
                          <a:srgbClr val="C0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err="1" smtClean="0">
                          <a:solidFill>
                            <a:srgbClr val="C00000"/>
                          </a:solidFill>
                        </a:rPr>
                        <a:t>thistle</a:t>
                      </a:r>
                      <a:endParaRPr lang="cs-CZ" b="1" dirty="0">
                        <a:solidFill>
                          <a:srgbClr val="C0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C00000"/>
                          </a:solidFill>
                        </a:rPr>
                        <a:t>St. Andrew</a:t>
                      </a:r>
                      <a:endParaRPr lang="cs-CZ" b="1" dirty="0">
                        <a:solidFill>
                          <a:srgbClr val="C0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24267"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C00000"/>
                          </a:solidFill>
                        </a:rPr>
                        <a:t>Wales</a:t>
                      </a:r>
                      <a:endParaRPr lang="cs-CZ" b="1" dirty="0">
                        <a:solidFill>
                          <a:srgbClr val="C0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err="1" smtClean="0">
                          <a:solidFill>
                            <a:srgbClr val="C00000"/>
                          </a:solidFill>
                        </a:rPr>
                        <a:t>Cardiff</a:t>
                      </a:r>
                      <a:endParaRPr lang="cs-CZ" b="1" dirty="0">
                        <a:solidFill>
                          <a:srgbClr val="C0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C00000"/>
                          </a:solidFill>
                        </a:rPr>
                        <a:t>21 000</a:t>
                      </a:r>
                      <a:endParaRPr lang="cs-CZ" b="1" dirty="0">
                        <a:solidFill>
                          <a:srgbClr val="C0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C00000"/>
                          </a:solidFill>
                        </a:rPr>
                        <a:t>3</a:t>
                      </a:r>
                      <a:endParaRPr lang="cs-CZ" b="1" dirty="0">
                        <a:solidFill>
                          <a:srgbClr val="C0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C00000"/>
                          </a:solidFill>
                        </a:rPr>
                        <a:t>St. David</a:t>
                      </a:r>
                      <a:endParaRPr lang="cs-CZ" b="1" dirty="0">
                        <a:solidFill>
                          <a:srgbClr val="C0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err="1" smtClean="0">
                          <a:solidFill>
                            <a:srgbClr val="C00000"/>
                          </a:solidFill>
                        </a:rPr>
                        <a:t>leek</a:t>
                      </a:r>
                      <a:endParaRPr lang="cs-CZ" b="1" dirty="0">
                        <a:solidFill>
                          <a:srgbClr val="C0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24267"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C00000"/>
                          </a:solidFill>
                        </a:rPr>
                        <a:t>N. </a:t>
                      </a:r>
                      <a:r>
                        <a:rPr lang="cs-CZ" b="1" dirty="0" err="1" smtClean="0">
                          <a:solidFill>
                            <a:srgbClr val="C00000"/>
                          </a:solidFill>
                        </a:rPr>
                        <a:t>Ireland</a:t>
                      </a:r>
                      <a:endParaRPr lang="cs-CZ" b="1" dirty="0">
                        <a:solidFill>
                          <a:srgbClr val="C0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C00000"/>
                          </a:solidFill>
                        </a:rPr>
                        <a:t>Belfast</a:t>
                      </a:r>
                      <a:endParaRPr lang="cs-CZ" b="1" dirty="0">
                        <a:solidFill>
                          <a:srgbClr val="C0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C00000"/>
                          </a:solidFill>
                        </a:rPr>
                        <a:t>14 000</a:t>
                      </a:r>
                      <a:endParaRPr lang="cs-CZ" b="1" dirty="0">
                        <a:solidFill>
                          <a:srgbClr val="C0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C00000"/>
                          </a:solidFill>
                        </a:rPr>
                        <a:t>1,6</a:t>
                      </a:r>
                      <a:endParaRPr lang="cs-CZ" b="1" dirty="0">
                        <a:solidFill>
                          <a:srgbClr val="C0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C00000"/>
                          </a:solidFill>
                        </a:rPr>
                        <a:t>St. Patrick</a:t>
                      </a:r>
                      <a:endParaRPr lang="cs-CZ" b="1" dirty="0">
                        <a:solidFill>
                          <a:srgbClr val="C0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err="1" smtClean="0">
                          <a:solidFill>
                            <a:srgbClr val="C00000"/>
                          </a:solidFill>
                        </a:rPr>
                        <a:t>shamrock</a:t>
                      </a:r>
                      <a:endParaRPr lang="cs-CZ" b="1" dirty="0">
                        <a:solidFill>
                          <a:srgbClr val="C0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pic>
        <p:nvPicPr>
          <p:cNvPr id="7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988" y="2104403"/>
            <a:ext cx="998984" cy="4994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2" descr="C:\Users\Jitka\AppData\Local\Microsoft\Windows\Temporary Internet Files\Content.IE5\ZGMYCM7K\MP90036266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3303" y="188640"/>
            <a:ext cx="864096" cy="5171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3" descr="C:\Users\Jitka\AppData\Local\Microsoft\Windows\Temporary Internet Files\Content.IE5\9UK46SO2\MP90036281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567" y="764704"/>
            <a:ext cx="813563" cy="5410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4" descr="C:\Users\Jitka\AppData\Local\Microsoft\Windows\Temporary Internet Files\Content.IE5\Y4S6MFMZ\MP90042799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6055" y="1412776"/>
            <a:ext cx="818589" cy="5864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69299749"/>
              </p:ext>
            </p:extLst>
          </p:nvPr>
        </p:nvGraphicFramePr>
        <p:xfrm>
          <a:off x="107504" y="3573016"/>
          <a:ext cx="8928997" cy="310637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75571"/>
                <a:gridCol w="1388730"/>
                <a:gridCol w="1162412"/>
                <a:gridCol w="1275571"/>
                <a:gridCol w="946393"/>
                <a:gridCol w="1604749"/>
                <a:gridCol w="1275571"/>
              </a:tblGrid>
              <a:tr h="844292"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54026"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54026"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54026"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60822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792088"/>
          </a:xfrm>
        </p:spPr>
        <p:txBody>
          <a:bodyPr/>
          <a:lstStyle/>
          <a:p>
            <a:pPr algn="l"/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QUESTIONS:</a:t>
            </a:r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908720"/>
            <a:ext cx="8363272" cy="5760640"/>
          </a:xfrm>
        </p:spPr>
        <p:txBody>
          <a:bodyPr/>
          <a:lstStyle/>
          <a:p>
            <a:r>
              <a:rPr lang="cs-CZ" b="1" dirty="0" err="1" smtClean="0">
                <a:solidFill>
                  <a:srgbClr val="0070C0"/>
                </a:solidFill>
              </a:rPr>
              <a:t>Which</a:t>
            </a:r>
            <a:r>
              <a:rPr lang="cs-CZ" b="1" dirty="0" smtClean="0">
                <a:solidFill>
                  <a:srgbClr val="0070C0"/>
                </a:solidFill>
              </a:rPr>
              <a:t> </a:t>
            </a:r>
            <a:r>
              <a:rPr lang="cs-CZ" b="1" dirty="0" err="1" smtClean="0">
                <a:solidFill>
                  <a:srgbClr val="0070C0"/>
                </a:solidFill>
              </a:rPr>
              <a:t>land</a:t>
            </a:r>
            <a:r>
              <a:rPr lang="cs-CZ" b="1" dirty="0" smtClean="0">
                <a:solidFill>
                  <a:srgbClr val="0070C0"/>
                </a:solidFill>
              </a:rPr>
              <a:t> has </a:t>
            </a:r>
            <a:r>
              <a:rPr lang="cs-CZ" b="1" dirty="0" err="1" smtClean="0">
                <a:solidFill>
                  <a:srgbClr val="0070C0"/>
                </a:solidFill>
              </a:rPr>
              <a:t>got</a:t>
            </a:r>
            <a:r>
              <a:rPr lang="cs-CZ" b="1" dirty="0" smtClean="0">
                <a:solidFill>
                  <a:srgbClr val="0070C0"/>
                </a:solidFill>
              </a:rPr>
              <a:t> a </a:t>
            </a:r>
            <a:r>
              <a:rPr lang="cs-CZ" b="1" dirty="0" err="1" smtClean="0">
                <a:solidFill>
                  <a:srgbClr val="0070C0"/>
                </a:solidFill>
              </a:rPr>
              <a:t>white</a:t>
            </a:r>
            <a:r>
              <a:rPr lang="cs-CZ" b="1" dirty="0" smtClean="0">
                <a:solidFill>
                  <a:srgbClr val="0070C0"/>
                </a:solidFill>
              </a:rPr>
              <a:t> </a:t>
            </a:r>
            <a:r>
              <a:rPr lang="cs-CZ" b="1" dirty="0" err="1" smtClean="0">
                <a:solidFill>
                  <a:srgbClr val="0070C0"/>
                </a:solidFill>
              </a:rPr>
              <a:t>diagonal</a:t>
            </a:r>
            <a:r>
              <a:rPr lang="cs-CZ" b="1" dirty="0" smtClean="0">
                <a:solidFill>
                  <a:srgbClr val="0070C0"/>
                </a:solidFill>
              </a:rPr>
              <a:t> </a:t>
            </a:r>
            <a:r>
              <a:rPr lang="cs-CZ" b="1" dirty="0" err="1" smtClean="0">
                <a:solidFill>
                  <a:srgbClr val="0070C0"/>
                </a:solidFill>
              </a:rPr>
              <a:t>cross</a:t>
            </a:r>
            <a:r>
              <a:rPr lang="cs-CZ" b="1" dirty="0" smtClean="0">
                <a:solidFill>
                  <a:srgbClr val="0070C0"/>
                </a:solidFill>
              </a:rPr>
              <a:t> on </a:t>
            </a:r>
            <a:r>
              <a:rPr lang="cs-CZ" b="1" dirty="0" err="1" smtClean="0">
                <a:solidFill>
                  <a:srgbClr val="0070C0"/>
                </a:solidFill>
              </a:rPr>
              <a:t>the</a:t>
            </a:r>
            <a:r>
              <a:rPr lang="cs-CZ" b="1" dirty="0" smtClean="0">
                <a:solidFill>
                  <a:srgbClr val="0070C0"/>
                </a:solidFill>
              </a:rPr>
              <a:t> map?</a:t>
            </a:r>
          </a:p>
          <a:p>
            <a:r>
              <a:rPr lang="cs-CZ" b="1" dirty="0" err="1" smtClean="0">
                <a:solidFill>
                  <a:srgbClr val="0070C0"/>
                </a:solidFill>
              </a:rPr>
              <a:t>Who</a:t>
            </a:r>
            <a:r>
              <a:rPr lang="cs-CZ" b="1" dirty="0" smtClean="0">
                <a:solidFill>
                  <a:srgbClr val="0070C0"/>
                </a:solidFill>
              </a:rPr>
              <a:t> </a:t>
            </a:r>
            <a:r>
              <a:rPr lang="cs-CZ" b="1" dirty="0" err="1" smtClean="0">
                <a:solidFill>
                  <a:srgbClr val="0070C0"/>
                </a:solidFill>
              </a:rPr>
              <a:t>is</a:t>
            </a:r>
            <a:r>
              <a:rPr lang="cs-CZ" b="1" dirty="0" smtClean="0">
                <a:solidFill>
                  <a:srgbClr val="0070C0"/>
                </a:solidFill>
              </a:rPr>
              <a:t> </a:t>
            </a:r>
            <a:r>
              <a:rPr lang="cs-CZ" b="1" dirty="0" err="1" smtClean="0">
                <a:solidFill>
                  <a:srgbClr val="0070C0"/>
                </a:solidFill>
              </a:rPr>
              <a:t>the</a:t>
            </a:r>
            <a:r>
              <a:rPr lang="cs-CZ" b="1" dirty="0" smtClean="0">
                <a:solidFill>
                  <a:srgbClr val="0070C0"/>
                </a:solidFill>
              </a:rPr>
              <a:t> patron </a:t>
            </a:r>
            <a:r>
              <a:rPr lang="cs-CZ" b="1" dirty="0" err="1" smtClean="0">
                <a:solidFill>
                  <a:srgbClr val="0070C0"/>
                </a:solidFill>
              </a:rPr>
              <a:t>of</a:t>
            </a:r>
            <a:r>
              <a:rPr lang="cs-CZ" b="1" dirty="0" smtClean="0">
                <a:solidFill>
                  <a:srgbClr val="0070C0"/>
                </a:solidFill>
              </a:rPr>
              <a:t> </a:t>
            </a:r>
            <a:r>
              <a:rPr lang="cs-CZ" b="1" dirty="0" err="1" smtClean="0">
                <a:solidFill>
                  <a:srgbClr val="0070C0"/>
                </a:solidFill>
              </a:rPr>
              <a:t>Ireland</a:t>
            </a:r>
            <a:r>
              <a:rPr lang="cs-CZ" b="1" dirty="0" smtClean="0">
                <a:solidFill>
                  <a:srgbClr val="0070C0"/>
                </a:solidFill>
              </a:rPr>
              <a:t>?</a:t>
            </a:r>
          </a:p>
          <a:p>
            <a:r>
              <a:rPr lang="cs-CZ" b="1" dirty="0" err="1" smtClean="0">
                <a:solidFill>
                  <a:srgbClr val="0070C0"/>
                </a:solidFill>
              </a:rPr>
              <a:t>What</a:t>
            </a:r>
            <a:r>
              <a:rPr lang="cs-CZ" b="1" dirty="0" smtClean="0">
                <a:solidFill>
                  <a:srgbClr val="0070C0"/>
                </a:solidFill>
              </a:rPr>
              <a:t> </a:t>
            </a:r>
            <a:r>
              <a:rPr lang="cs-CZ" b="1" dirty="0" err="1" smtClean="0">
                <a:solidFill>
                  <a:srgbClr val="0070C0"/>
                </a:solidFill>
              </a:rPr>
              <a:t>is</a:t>
            </a:r>
            <a:r>
              <a:rPr lang="cs-CZ" b="1" dirty="0" smtClean="0">
                <a:solidFill>
                  <a:srgbClr val="0070C0"/>
                </a:solidFill>
              </a:rPr>
              <a:t> </a:t>
            </a:r>
            <a:r>
              <a:rPr lang="cs-CZ" b="1" dirty="0" err="1" smtClean="0">
                <a:solidFill>
                  <a:srgbClr val="0070C0"/>
                </a:solidFill>
              </a:rPr>
              <a:t>the</a:t>
            </a:r>
            <a:r>
              <a:rPr lang="cs-CZ" b="1" dirty="0" smtClean="0">
                <a:solidFill>
                  <a:srgbClr val="0070C0"/>
                </a:solidFill>
              </a:rPr>
              <a:t> </a:t>
            </a:r>
            <a:r>
              <a:rPr lang="cs-CZ" b="1" dirty="0" err="1" smtClean="0">
                <a:solidFill>
                  <a:srgbClr val="0070C0"/>
                </a:solidFill>
              </a:rPr>
              <a:t>largest</a:t>
            </a:r>
            <a:r>
              <a:rPr lang="cs-CZ" b="1" dirty="0" smtClean="0">
                <a:solidFill>
                  <a:srgbClr val="0070C0"/>
                </a:solidFill>
              </a:rPr>
              <a:t> / </a:t>
            </a:r>
            <a:r>
              <a:rPr lang="cs-CZ" b="1" dirty="0" err="1" smtClean="0">
                <a:solidFill>
                  <a:srgbClr val="0070C0"/>
                </a:solidFill>
              </a:rPr>
              <a:t>smallest</a:t>
            </a:r>
            <a:r>
              <a:rPr lang="cs-CZ" b="1" dirty="0" smtClean="0">
                <a:solidFill>
                  <a:srgbClr val="0070C0"/>
                </a:solidFill>
              </a:rPr>
              <a:t> </a:t>
            </a:r>
            <a:r>
              <a:rPr lang="cs-CZ" b="1" dirty="0" err="1" smtClean="0">
                <a:solidFill>
                  <a:srgbClr val="0070C0"/>
                </a:solidFill>
              </a:rPr>
              <a:t>land</a:t>
            </a:r>
            <a:r>
              <a:rPr lang="cs-CZ" b="1" dirty="0" smtClean="0">
                <a:solidFill>
                  <a:srgbClr val="0070C0"/>
                </a:solidFill>
              </a:rPr>
              <a:t> </a:t>
            </a:r>
            <a:r>
              <a:rPr lang="cs-CZ" b="1" dirty="0" err="1" smtClean="0">
                <a:solidFill>
                  <a:srgbClr val="0070C0"/>
                </a:solidFill>
              </a:rPr>
              <a:t>of</a:t>
            </a:r>
            <a:r>
              <a:rPr lang="cs-CZ" b="1" dirty="0" smtClean="0">
                <a:solidFill>
                  <a:srgbClr val="0070C0"/>
                </a:solidFill>
              </a:rPr>
              <a:t> </a:t>
            </a:r>
            <a:r>
              <a:rPr lang="cs-CZ" b="1" dirty="0" err="1" smtClean="0">
                <a:solidFill>
                  <a:srgbClr val="0070C0"/>
                </a:solidFill>
              </a:rPr>
              <a:t>the</a:t>
            </a:r>
            <a:r>
              <a:rPr lang="cs-CZ" b="1" dirty="0" smtClean="0">
                <a:solidFill>
                  <a:srgbClr val="0070C0"/>
                </a:solidFill>
              </a:rPr>
              <a:t> UK?</a:t>
            </a:r>
          </a:p>
          <a:p>
            <a:pPr marL="0" indent="0">
              <a:buNone/>
            </a:pPr>
            <a:r>
              <a:rPr lang="cs-CZ" b="1" dirty="0">
                <a:solidFill>
                  <a:srgbClr val="0070C0"/>
                </a:solidFill>
              </a:rPr>
              <a:t>	</a:t>
            </a:r>
            <a:r>
              <a:rPr lang="cs-CZ" b="1" dirty="0" smtClean="0">
                <a:solidFill>
                  <a:srgbClr val="0070C0"/>
                </a:solidFill>
              </a:rPr>
              <a:t>		</a:t>
            </a:r>
          </a:p>
          <a:p>
            <a:r>
              <a:rPr lang="cs-CZ" b="1" dirty="0" err="1" smtClean="0">
                <a:solidFill>
                  <a:srgbClr val="0070C0"/>
                </a:solidFill>
              </a:rPr>
              <a:t>What</a:t>
            </a:r>
            <a:r>
              <a:rPr lang="cs-CZ" b="1" dirty="0" smtClean="0">
                <a:solidFill>
                  <a:srgbClr val="0070C0"/>
                </a:solidFill>
              </a:rPr>
              <a:t> </a:t>
            </a:r>
            <a:r>
              <a:rPr lang="cs-CZ" b="1" dirty="0" err="1" smtClean="0">
                <a:solidFill>
                  <a:srgbClr val="0070C0"/>
                </a:solidFill>
              </a:rPr>
              <a:t>is</a:t>
            </a:r>
            <a:r>
              <a:rPr lang="cs-CZ" b="1" dirty="0" smtClean="0">
                <a:solidFill>
                  <a:srgbClr val="0070C0"/>
                </a:solidFill>
              </a:rPr>
              <a:t> </a:t>
            </a:r>
            <a:r>
              <a:rPr lang="cs-CZ" b="1" dirty="0" err="1" smtClean="0">
                <a:solidFill>
                  <a:srgbClr val="0070C0"/>
                </a:solidFill>
              </a:rPr>
              <a:t>the</a:t>
            </a:r>
            <a:r>
              <a:rPr lang="cs-CZ" b="1" dirty="0" smtClean="0">
                <a:solidFill>
                  <a:srgbClr val="0070C0"/>
                </a:solidFill>
              </a:rPr>
              <a:t> most / least </a:t>
            </a:r>
            <a:r>
              <a:rPr lang="cs-CZ" b="1" dirty="0" err="1" smtClean="0">
                <a:solidFill>
                  <a:srgbClr val="0070C0"/>
                </a:solidFill>
              </a:rPr>
              <a:t>populous</a:t>
            </a:r>
            <a:r>
              <a:rPr lang="cs-CZ" b="1" dirty="0" smtClean="0">
                <a:solidFill>
                  <a:srgbClr val="0070C0"/>
                </a:solidFill>
              </a:rPr>
              <a:t> </a:t>
            </a:r>
            <a:r>
              <a:rPr lang="cs-CZ" b="1" dirty="0" err="1" smtClean="0">
                <a:solidFill>
                  <a:srgbClr val="0070C0"/>
                </a:solidFill>
              </a:rPr>
              <a:t>land</a:t>
            </a:r>
            <a:r>
              <a:rPr lang="cs-CZ" b="1" dirty="0" smtClean="0">
                <a:solidFill>
                  <a:srgbClr val="0070C0"/>
                </a:solidFill>
              </a:rPr>
              <a:t> </a:t>
            </a:r>
            <a:r>
              <a:rPr lang="cs-CZ" b="1" dirty="0" err="1" smtClean="0">
                <a:solidFill>
                  <a:srgbClr val="0070C0"/>
                </a:solidFill>
              </a:rPr>
              <a:t>of</a:t>
            </a:r>
            <a:r>
              <a:rPr lang="cs-CZ" b="1" dirty="0" smtClean="0">
                <a:solidFill>
                  <a:srgbClr val="0070C0"/>
                </a:solidFill>
              </a:rPr>
              <a:t> </a:t>
            </a:r>
            <a:r>
              <a:rPr lang="cs-CZ" b="1" dirty="0" err="1" smtClean="0">
                <a:solidFill>
                  <a:srgbClr val="0070C0"/>
                </a:solidFill>
              </a:rPr>
              <a:t>the</a:t>
            </a:r>
            <a:r>
              <a:rPr lang="cs-CZ" b="1" dirty="0" smtClean="0">
                <a:solidFill>
                  <a:srgbClr val="0070C0"/>
                </a:solidFill>
              </a:rPr>
              <a:t> UK?</a:t>
            </a:r>
          </a:p>
          <a:p>
            <a:r>
              <a:rPr lang="cs-CZ" b="1" dirty="0" err="1" smtClean="0">
                <a:solidFill>
                  <a:srgbClr val="0070C0"/>
                </a:solidFill>
              </a:rPr>
              <a:t>What</a:t>
            </a:r>
            <a:r>
              <a:rPr lang="cs-CZ" b="1" dirty="0" smtClean="0">
                <a:solidFill>
                  <a:srgbClr val="0070C0"/>
                </a:solidFill>
              </a:rPr>
              <a:t> </a:t>
            </a:r>
            <a:r>
              <a:rPr lang="cs-CZ" b="1" dirty="0" err="1" smtClean="0">
                <a:solidFill>
                  <a:srgbClr val="0070C0"/>
                </a:solidFill>
              </a:rPr>
              <a:t>is</a:t>
            </a:r>
            <a:r>
              <a:rPr lang="cs-CZ" b="1" dirty="0" smtClean="0">
                <a:solidFill>
                  <a:srgbClr val="0070C0"/>
                </a:solidFill>
              </a:rPr>
              <a:t> </a:t>
            </a:r>
            <a:r>
              <a:rPr lang="cs-CZ" b="1" dirty="0" err="1" smtClean="0">
                <a:solidFill>
                  <a:srgbClr val="0070C0"/>
                </a:solidFill>
              </a:rPr>
              <a:t>the</a:t>
            </a:r>
            <a:r>
              <a:rPr lang="cs-CZ" b="1" dirty="0" smtClean="0">
                <a:solidFill>
                  <a:srgbClr val="0070C0"/>
                </a:solidFill>
              </a:rPr>
              <a:t> symbol </a:t>
            </a:r>
            <a:r>
              <a:rPr lang="cs-CZ" b="1" dirty="0" err="1" smtClean="0">
                <a:solidFill>
                  <a:srgbClr val="0070C0"/>
                </a:solidFill>
              </a:rPr>
              <a:t>of</a:t>
            </a:r>
            <a:r>
              <a:rPr lang="cs-CZ" b="1" dirty="0" smtClean="0">
                <a:solidFill>
                  <a:srgbClr val="0070C0"/>
                </a:solidFill>
              </a:rPr>
              <a:t> Scotland?</a:t>
            </a:r>
          </a:p>
          <a:p>
            <a:r>
              <a:rPr lang="cs-CZ" b="1" dirty="0" err="1" smtClean="0">
                <a:solidFill>
                  <a:srgbClr val="0070C0"/>
                </a:solidFill>
              </a:rPr>
              <a:t>What</a:t>
            </a:r>
            <a:r>
              <a:rPr lang="cs-CZ" b="1" dirty="0" smtClean="0">
                <a:solidFill>
                  <a:srgbClr val="0070C0"/>
                </a:solidFill>
              </a:rPr>
              <a:t> </a:t>
            </a:r>
            <a:r>
              <a:rPr lang="cs-CZ" b="1" dirty="0" err="1" smtClean="0">
                <a:solidFill>
                  <a:srgbClr val="0070C0"/>
                </a:solidFill>
              </a:rPr>
              <a:t>is</a:t>
            </a:r>
            <a:r>
              <a:rPr lang="cs-CZ" b="1" dirty="0" smtClean="0">
                <a:solidFill>
                  <a:srgbClr val="0070C0"/>
                </a:solidFill>
              </a:rPr>
              <a:t> </a:t>
            </a:r>
            <a:r>
              <a:rPr lang="cs-CZ" b="1" dirty="0" err="1" smtClean="0">
                <a:solidFill>
                  <a:srgbClr val="0070C0"/>
                </a:solidFill>
              </a:rPr>
              <a:t>the</a:t>
            </a:r>
            <a:r>
              <a:rPr lang="cs-CZ" b="1" dirty="0" smtClean="0">
                <a:solidFill>
                  <a:srgbClr val="0070C0"/>
                </a:solidFill>
              </a:rPr>
              <a:t> </a:t>
            </a:r>
            <a:r>
              <a:rPr lang="cs-CZ" b="1" dirty="0" err="1" smtClean="0">
                <a:solidFill>
                  <a:srgbClr val="0070C0"/>
                </a:solidFill>
              </a:rPr>
              <a:t>name</a:t>
            </a:r>
            <a:r>
              <a:rPr lang="cs-CZ" b="1" dirty="0" smtClean="0">
                <a:solidFill>
                  <a:srgbClr val="0070C0"/>
                </a:solidFill>
              </a:rPr>
              <a:t> </a:t>
            </a:r>
            <a:r>
              <a:rPr lang="cs-CZ" b="1" dirty="0" err="1" smtClean="0">
                <a:solidFill>
                  <a:srgbClr val="0070C0"/>
                </a:solidFill>
              </a:rPr>
              <a:t>of</a:t>
            </a:r>
            <a:r>
              <a:rPr lang="cs-CZ" b="1" dirty="0" smtClean="0">
                <a:solidFill>
                  <a:srgbClr val="0070C0"/>
                </a:solidFill>
              </a:rPr>
              <a:t> </a:t>
            </a:r>
            <a:r>
              <a:rPr lang="cs-CZ" b="1" dirty="0" err="1" smtClean="0">
                <a:solidFill>
                  <a:srgbClr val="0070C0"/>
                </a:solidFill>
              </a:rPr>
              <a:t>the</a:t>
            </a:r>
            <a:r>
              <a:rPr lang="cs-CZ" b="1" dirty="0" smtClean="0">
                <a:solidFill>
                  <a:srgbClr val="0070C0"/>
                </a:solidFill>
              </a:rPr>
              <a:t> UK flag?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131840" y="1484784"/>
            <a:ext cx="26642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Scotland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012160" y="2060848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St. Patrick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771800" y="3212976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C00000"/>
                </a:solidFill>
              </a:rPr>
              <a:t>England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355976" y="3212976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N. </a:t>
            </a:r>
            <a:r>
              <a:rPr lang="cs-CZ" sz="2400" dirty="0" err="1" smtClean="0">
                <a:solidFill>
                  <a:srgbClr val="C00000"/>
                </a:solidFill>
              </a:rPr>
              <a:t>Ireland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555776" y="4365104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C00000"/>
                </a:solidFill>
              </a:rPr>
              <a:t>England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067944" y="4365104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N. </a:t>
            </a:r>
            <a:r>
              <a:rPr lang="cs-CZ" sz="2400" dirty="0" err="1" smtClean="0">
                <a:solidFill>
                  <a:srgbClr val="C00000"/>
                </a:solidFill>
              </a:rPr>
              <a:t>Ireland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444208" y="4869160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C00000"/>
                </a:solidFill>
              </a:rPr>
              <a:t>thistle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516216" y="5589240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Union Jack</a:t>
            </a:r>
            <a:endParaRPr lang="cs-CZ" sz="24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02248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10" grpId="0"/>
      <p:bldP spid="11" grpId="0"/>
      <p:bldP spid="13" grpId="0"/>
      <p:bldP spid="14" grpId="0"/>
      <p:bldP spid="1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000" u="sng" dirty="0" smtClean="0"/>
              <a:t>Použité zdroje:</a:t>
            </a:r>
            <a:endParaRPr lang="cs-CZ" sz="20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052736"/>
            <a:ext cx="8229600" cy="4525963"/>
          </a:xfrm>
        </p:spPr>
        <p:txBody>
          <a:bodyPr>
            <a:normAutofit/>
          </a:bodyPr>
          <a:lstStyle/>
          <a:p>
            <a:r>
              <a:rPr lang="cs-CZ" sz="1400" dirty="0" err="1" smtClean="0"/>
              <a:t>Slide</a:t>
            </a:r>
            <a:r>
              <a:rPr lang="cs-CZ" sz="1400" dirty="0" smtClean="0"/>
              <a:t> 3,6,7: (vlajky UK, Anglie, Skotska) Galerie MS Office</a:t>
            </a:r>
          </a:p>
          <a:p>
            <a:r>
              <a:rPr lang="cs-CZ" sz="1400" dirty="0" err="1" smtClean="0"/>
              <a:t>Slide</a:t>
            </a:r>
            <a:r>
              <a:rPr lang="cs-CZ" sz="1400" dirty="0" smtClean="0"/>
              <a:t> 6,7: (vlajka Irska) </a:t>
            </a:r>
            <a:r>
              <a:rPr lang="cs-CZ" sz="1400" dirty="0" smtClean="0">
                <a:effectLst/>
              </a:rPr>
              <a:t>JAKOBS, </a:t>
            </a:r>
            <a:r>
              <a:rPr lang="cs-CZ" sz="1400" dirty="0" err="1" smtClean="0">
                <a:effectLst/>
              </a:rPr>
              <a:t>Tobias</a:t>
            </a:r>
            <a:r>
              <a:rPr lang="cs-CZ" sz="1400" dirty="0" smtClean="0">
                <a:effectLst/>
              </a:rPr>
              <a:t> </a:t>
            </a:r>
            <a:r>
              <a:rPr lang="cs-CZ" sz="1400" dirty="0" err="1" smtClean="0">
                <a:effectLst/>
              </a:rPr>
              <a:t>Jakobs</a:t>
            </a:r>
            <a:r>
              <a:rPr lang="cs-CZ" sz="1400" dirty="0" smtClean="0">
                <a:effectLst/>
              </a:rPr>
              <a:t>. </a:t>
            </a:r>
            <a:r>
              <a:rPr lang="cs-CZ" sz="1400" i="1" dirty="0" err="1" smtClean="0">
                <a:effectLst/>
              </a:rPr>
              <a:t>wikipedia</a:t>
            </a:r>
            <a:r>
              <a:rPr lang="cs-CZ" sz="1400" dirty="0" smtClean="0">
                <a:effectLst/>
              </a:rPr>
              <a:t> [online]. [cit. 11.2.2013]. Dostupný na WWW: 		    </a:t>
            </a:r>
            <a:r>
              <a:rPr lang="cs-CZ" sz="1400" dirty="0" smtClean="0">
                <a:effectLst/>
                <a:hlinkClick r:id="rId2"/>
              </a:rPr>
              <a:t>http://upload.wikimedia.org/wikipedia/commons/5/59/Flag_of_Wales_2.svg</a:t>
            </a:r>
            <a:endParaRPr lang="cs-CZ" sz="1400" dirty="0" smtClean="0">
              <a:effectLst/>
            </a:endParaRPr>
          </a:p>
          <a:p>
            <a:r>
              <a:rPr lang="cs-CZ" sz="1400" dirty="0" err="1" smtClean="0"/>
              <a:t>Slide</a:t>
            </a:r>
            <a:r>
              <a:rPr lang="cs-CZ" sz="1400" dirty="0" smtClean="0"/>
              <a:t> 6,7: (tabulka) vlastní tvorba</a:t>
            </a:r>
            <a:endParaRPr lang="cs-CZ" sz="1400" dirty="0" smtClean="0">
              <a:effectLst/>
            </a:endParaRPr>
          </a:p>
          <a:p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4449763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203</TotalTime>
  <Words>367</Words>
  <Application>Microsoft Office PowerPoint</Application>
  <PresentationFormat>Předvádění na obrazovce (4:3)</PresentationFormat>
  <Paragraphs>119</Paragraphs>
  <Slides>9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</vt:lpstr>
      <vt:lpstr>Prezentace aplikace PowerPoint</vt:lpstr>
      <vt:lpstr>BASIC FACTS</vt:lpstr>
      <vt:lpstr>Prezentace aplikace PowerPoint</vt:lpstr>
      <vt:lpstr>Organize the facts to form the correct table </vt:lpstr>
      <vt:lpstr>Prezentace aplikace PowerPoint</vt:lpstr>
      <vt:lpstr>QUESTIONS:</vt:lpstr>
      <vt:lpstr>Použité zdroje:</vt:lpstr>
    </vt:vector>
  </TitlesOfParts>
  <Company>.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Jitka Jiřišťová</dc:creator>
  <cp:lastModifiedBy>Jitka Jiřišťová</cp:lastModifiedBy>
  <cp:revision>36</cp:revision>
  <dcterms:created xsi:type="dcterms:W3CDTF">2013-02-11T19:44:53Z</dcterms:created>
  <dcterms:modified xsi:type="dcterms:W3CDTF">2013-06-01T19:25:58Z</dcterms:modified>
</cp:coreProperties>
</file>