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99"/>
    <a:srgbClr val="33CCCC"/>
    <a:srgbClr val="6699FF"/>
    <a:srgbClr val="33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F8446-69AF-402B-A41D-40AF45D12602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AB05DB-FB92-4188-A262-4C9F48310F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499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90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685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277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401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137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40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82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652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468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935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056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3301E-AAA1-4996-94CC-128FAC6FB38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26154-3772-4323-9F31-E821B27710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864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tm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rhamschool.co.uk/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674219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Jitka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Jiřišťová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VY_32_INOVACE_04C_03_Public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schools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in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16.2.2013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38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787208" cy="4929411"/>
          </a:xfrm>
        </p:spPr>
        <p:txBody>
          <a:bodyPr>
            <a:norm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B1, B2. Časově je koncipován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20 minut  vyučovací hodiny.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této prezentace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je seznámit žáky s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jedním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specifikem britského školského </a:t>
            </a: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       systému, s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“Public </a:t>
            </a:r>
            <a:r>
              <a:rPr lang="cs-CZ" sz="1600" b="1" dirty="0" err="1" smtClean="0">
                <a:solidFill>
                  <a:prstClr val="black"/>
                </a:solidFill>
                <a:latin typeface="Calibri" pitchFamily="34" charset="0"/>
              </a:rPr>
              <a:t>Schools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“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  <a:endParaRPr lang="cs-CZ" sz="1600" b="1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Tento materiál doplňuje prezentaci “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System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of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education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in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the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UK“. Obsahuje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body k výkladu a názorné fotografie. Žáci si dělají poznámky do sešitů.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12: Žáci pracují s online prostředím.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Po kliknutí na odkaz uslyší propagační </a:t>
            </a: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      	    nahrávku školy v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Durhamu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. Zde procvičují poslechovou dovednost.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Materiál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je určen k interaktivní výuce.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859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352928" cy="5688632"/>
          </a:xfrm>
          <a:solidFill>
            <a:srgbClr val="00CC99"/>
          </a:solidFill>
        </p:spPr>
        <p:txBody>
          <a:bodyPr>
            <a:normAutofit/>
          </a:bodyPr>
          <a:lstStyle/>
          <a:p>
            <a: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PUBLIC SCHOOLS</a:t>
            </a:r>
            <a:b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(</a:t>
            </a:r>
            <a:r>
              <a:rPr lang="cs-CZ" sz="80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the</a:t>
            </a:r>
            <a: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UK)</a:t>
            </a:r>
            <a:endParaRPr lang="cs-CZ" sz="8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9527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00CC99"/>
          </a:solidFill>
        </p:spPr>
        <p:txBody>
          <a:bodyPr/>
          <a:lstStyle/>
          <a:p>
            <a:pPr algn="l"/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Other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names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used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521317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Independent s</a:t>
            </a:r>
            <a:r>
              <a:rPr lang="cs-CZ" dirty="0" smtClean="0"/>
              <a:t>. (not </a:t>
            </a:r>
            <a:r>
              <a:rPr lang="cs-CZ" dirty="0" err="1" smtClean="0"/>
              <a:t>funded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)</a:t>
            </a:r>
          </a:p>
          <a:p>
            <a:r>
              <a:rPr lang="cs-CZ" b="1" dirty="0" err="1" smtClean="0"/>
              <a:t>Private</a:t>
            </a:r>
            <a:r>
              <a:rPr lang="cs-CZ" b="1" dirty="0" smtClean="0"/>
              <a:t> s.</a:t>
            </a:r>
          </a:p>
          <a:p>
            <a:r>
              <a:rPr lang="cs-CZ" b="1" dirty="0" err="1" smtClean="0"/>
              <a:t>Fee</a:t>
            </a:r>
            <a:r>
              <a:rPr lang="cs-CZ" b="1" dirty="0" smtClean="0"/>
              <a:t> - </a:t>
            </a:r>
            <a:r>
              <a:rPr lang="cs-CZ" b="1" dirty="0" err="1" smtClean="0"/>
              <a:t>paying</a:t>
            </a:r>
            <a:r>
              <a:rPr lang="cs-CZ" b="1" dirty="0" smtClean="0"/>
              <a:t> s. </a:t>
            </a:r>
            <a:r>
              <a:rPr lang="cs-CZ" dirty="0" smtClean="0"/>
              <a:t>(</a:t>
            </a:r>
            <a:r>
              <a:rPr lang="cs-CZ" dirty="0" err="1" smtClean="0"/>
              <a:t>several</a:t>
            </a:r>
            <a:r>
              <a:rPr lang="cs-CZ" dirty="0" smtClean="0"/>
              <a:t> </a:t>
            </a:r>
            <a:r>
              <a:rPr lang="cs-CZ" dirty="0" err="1" smtClean="0"/>
              <a:t>thousand</a:t>
            </a:r>
            <a:r>
              <a:rPr lang="cs-CZ" dirty="0" smtClean="0"/>
              <a:t> </a:t>
            </a:r>
            <a:r>
              <a:rPr lang="cs-CZ" dirty="0" err="1" smtClean="0"/>
              <a:t>pounds</a:t>
            </a:r>
            <a:r>
              <a:rPr lang="cs-CZ" dirty="0" smtClean="0"/>
              <a:t> a </a:t>
            </a:r>
            <a:r>
              <a:rPr lang="cs-CZ" dirty="0" err="1" smtClean="0"/>
              <a:t>year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less</a:t>
            </a:r>
            <a:r>
              <a:rPr lang="cs-CZ" dirty="0" smtClean="0"/>
              <a:t> </a:t>
            </a:r>
            <a:r>
              <a:rPr lang="cs-CZ" dirty="0" err="1" smtClean="0"/>
              <a:t>wealthy</a:t>
            </a:r>
            <a:r>
              <a:rPr lang="cs-CZ" dirty="0" smtClean="0"/>
              <a:t> 					</a:t>
            </a:r>
            <a:r>
              <a:rPr lang="cs-CZ" dirty="0" err="1" smtClean="0"/>
              <a:t>families</a:t>
            </a:r>
            <a:r>
              <a:rPr lang="cs-CZ" dirty="0" smtClean="0"/>
              <a:t> </a:t>
            </a:r>
            <a:r>
              <a:rPr lang="cs-CZ" dirty="0" smtClean="0">
                <a:sym typeface="Symbol"/>
              </a:rPr>
              <a:t> </a:t>
            </a:r>
            <a:r>
              <a:rPr lang="cs-CZ" dirty="0" err="1" smtClean="0"/>
              <a:t>scholarship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Public s. </a:t>
            </a:r>
            <a:r>
              <a:rPr lang="cs-CZ" dirty="0" smtClean="0"/>
              <a:t>= </a:t>
            </a:r>
            <a:r>
              <a:rPr lang="cs-CZ" dirty="0" err="1" smtClean="0"/>
              <a:t>confusing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(</a:t>
            </a:r>
            <a:r>
              <a:rPr lang="cs-CZ" dirty="0" err="1" smtClean="0"/>
              <a:t>anyone</a:t>
            </a:r>
            <a:r>
              <a:rPr lang="cs-CZ" dirty="0" smtClean="0"/>
              <a:t> ,</a:t>
            </a:r>
            <a:r>
              <a:rPr lang="cs-CZ" dirty="0" err="1" smtClean="0"/>
              <a:t>regardless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ethnic</a:t>
            </a:r>
            <a:r>
              <a:rPr lang="cs-CZ" dirty="0" smtClean="0"/>
              <a:t> 			background </a:t>
            </a:r>
            <a:r>
              <a:rPr lang="cs-CZ" dirty="0" err="1" smtClean="0"/>
              <a:t>or</a:t>
            </a:r>
            <a:r>
              <a:rPr lang="cs-CZ" dirty="0" smtClean="0"/>
              <a:t> religion,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			</a:t>
            </a: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19th </a:t>
            </a:r>
            <a:r>
              <a:rPr lang="cs-CZ" dirty="0" err="1" smtClean="0"/>
              <a:t>century</a:t>
            </a:r>
            <a:r>
              <a:rPr lang="cs-CZ" dirty="0" smtClean="0"/>
              <a:t>, </a:t>
            </a:r>
            <a:r>
              <a:rPr lang="cs-CZ" dirty="0" err="1" smtClean="0"/>
              <a:t>if</a:t>
            </a:r>
            <a:r>
              <a:rPr lang="cs-CZ" dirty="0" smtClean="0"/>
              <a:t> 			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afford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476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850106"/>
          </a:xfrm>
          <a:solidFill>
            <a:srgbClr val="00CC99"/>
          </a:solidFill>
        </p:spPr>
        <p:txBody>
          <a:bodyPr/>
          <a:lstStyle/>
          <a:p>
            <a:pPr algn="l"/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Some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facts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8 - 10% </a:t>
            </a:r>
            <a:r>
              <a:rPr lang="cs-CZ" dirty="0" err="1" smtClean="0"/>
              <a:t>children</a:t>
            </a:r>
            <a:endParaRPr lang="cs-CZ" dirty="0" smtClean="0"/>
          </a:p>
          <a:p>
            <a:r>
              <a:rPr lang="cs-CZ" dirty="0" smtClean="0"/>
              <a:t>500 </a:t>
            </a:r>
            <a:r>
              <a:rPr lang="cs-CZ" dirty="0" err="1" smtClean="0"/>
              <a:t>schools</a:t>
            </a:r>
            <a:endParaRPr lang="cs-CZ" dirty="0" smtClean="0"/>
          </a:p>
          <a:p>
            <a:r>
              <a:rPr lang="cs-CZ" dirty="0" err="1" smtClean="0"/>
              <a:t>Some</a:t>
            </a:r>
            <a:r>
              <a:rPr lang="cs-CZ" dirty="0" smtClean="0"/>
              <a:t> - very </a:t>
            </a:r>
            <a:r>
              <a:rPr lang="cs-CZ" dirty="0" err="1" smtClean="0"/>
              <a:t>old</a:t>
            </a:r>
            <a:r>
              <a:rPr lang="cs-CZ" dirty="0" smtClean="0"/>
              <a:t>: </a:t>
            </a:r>
            <a:r>
              <a:rPr lang="cs-CZ" dirty="0" err="1" smtClean="0"/>
              <a:t>Eton</a:t>
            </a:r>
            <a:r>
              <a:rPr lang="cs-CZ" dirty="0" smtClean="0"/>
              <a:t> (1440), </a:t>
            </a:r>
            <a:r>
              <a:rPr lang="cs-CZ" dirty="0" err="1" smtClean="0"/>
              <a:t>Harrow</a:t>
            </a:r>
            <a:r>
              <a:rPr lang="cs-CZ" dirty="0" smtClean="0"/>
              <a:t> (1571), 		Winchester (1382)</a:t>
            </a:r>
          </a:p>
          <a:p>
            <a:r>
              <a:rPr lang="cs-CZ" dirty="0" smtClean="0"/>
              <a:t>Very </a:t>
            </a:r>
            <a:r>
              <a:rPr lang="cs-CZ" dirty="0" err="1" smtClean="0"/>
              <a:t>prestigious</a:t>
            </a:r>
            <a:r>
              <a:rPr lang="cs-CZ" dirty="0" smtClean="0"/>
              <a:t>, </a:t>
            </a:r>
            <a:r>
              <a:rPr lang="cs-CZ" dirty="0" err="1" smtClean="0"/>
              <a:t>quality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endParaRPr lang="cs-CZ" dirty="0" smtClean="0"/>
          </a:p>
          <a:p>
            <a:r>
              <a:rPr lang="cs-CZ" dirty="0" err="1" smtClean="0"/>
              <a:t>Often</a:t>
            </a:r>
            <a:r>
              <a:rPr lang="cs-CZ" dirty="0" smtClean="0"/>
              <a:t> single sex s. (</a:t>
            </a:r>
            <a:r>
              <a:rPr lang="cs-CZ" dirty="0" err="1" smtClean="0"/>
              <a:t>esp</a:t>
            </a:r>
            <a:r>
              <a:rPr lang="cs-CZ" dirty="0" smtClean="0"/>
              <a:t>. </a:t>
            </a:r>
            <a:r>
              <a:rPr lang="cs-CZ" dirty="0" err="1" smtClean="0"/>
              <a:t>secondary</a:t>
            </a:r>
            <a:r>
              <a:rPr lang="cs-CZ" dirty="0" smtClean="0"/>
              <a:t> </a:t>
            </a:r>
            <a:r>
              <a:rPr lang="cs-CZ" dirty="0" err="1" smtClean="0"/>
              <a:t>schools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Boarding</a:t>
            </a:r>
            <a:r>
              <a:rPr lang="cs-CZ" dirty="0" smtClean="0"/>
              <a:t> </a:t>
            </a:r>
            <a:r>
              <a:rPr lang="cs-CZ" dirty="0" err="1" smtClean="0"/>
              <a:t>schools</a:t>
            </a:r>
            <a:endParaRPr lang="cs-CZ" dirty="0" smtClean="0"/>
          </a:p>
          <a:p>
            <a:r>
              <a:rPr lang="cs-CZ" dirty="0" err="1" smtClean="0"/>
              <a:t>Associated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strict</a:t>
            </a:r>
            <a:r>
              <a:rPr lang="cs-CZ" dirty="0" smtClean="0"/>
              <a:t> </a:t>
            </a:r>
            <a:r>
              <a:rPr lang="cs-CZ" dirty="0" err="1" smtClean="0"/>
              <a:t>discipline</a:t>
            </a:r>
            <a:r>
              <a:rPr lang="cs-CZ" dirty="0" smtClean="0"/>
              <a:t>, </a:t>
            </a:r>
            <a:r>
              <a:rPr lang="cs-CZ" dirty="0" err="1" smtClean="0"/>
              <a:t>bullying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76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21534"/>
            <a:ext cx="3429479" cy="6544589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49" r="3678" b="17554"/>
          <a:stretch/>
        </p:blipFill>
        <p:spPr>
          <a:xfrm>
            <a:off x="3830659" y="4347795"/>
            <a:ext cx="5101704" cy="2318328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556792"/>
            <a:ext cx="3923928" cy="258720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55081" y="481872"/>
            <a:ext cx="4557765" cy="523220"/>
          </a:xfrm>
          <a:prstGeom prst="rect">
            <a:avLst/>
          </a:prstGeom>
          <a:solidFill>
            <a:srgbClr val="00CC99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urham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independent 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school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8518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94" y="2276872"/>
            <a:ext cx="4362220" cy="3575943"/>
          </a:xfrm>
          <a:prstGeom prst="rect">
            <a:avLst/>
          </a:prstGeom>
        </p:spPr>
      </p:pic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1311" y="692696"/>
            <a:ext cx="3917884" cy="2564577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1310" y="4178697"/>
            <a:ext cx="3917884" cy="254623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861311" y="188639"/>
            <a:ext cx="2088233" cy="461665"/>
          </a:xfrm>
          <a:prstGeom prst="rect">
            <a:avLst/>
          </a:prstGeom>
          <a:solidFill>
            <a:srgbClr val="00CC99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Reading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room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1311" y="3616428"/>
            <a:ext cx="2376264" cy="461665"/>
          </a:xfrm>
          <a:prstGeom prst="rect">
            <a:avLst/>
          </a:prstGeom>
          <a:solidFill>
            <a:srgbClr val="00CC99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Swimming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pool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657334"/>
            <a:ext cx="3744416" cy="461665"/>
          </a:xfrm>
          <a:prstGeom prst="rect">
            <a:avLst/>
          </a:prstGeom>
          <a:solidFill>
            <a:srgbClr val="00CC99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Students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of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Durham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school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24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38127"/>
            <a:ext cx="3865704" cy="253699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387244"/>
            <a:ext cx="2809468" cy="4309546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891919"/>
            <a:ext cx="4306980" cy="380487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99592" y="944957"/>
            <a:ext cx="2448272" cy="461665"/>
          </a:xfrm>
          <a:prstGeom prst="rect">
            <a:avLst/>
          </a:prstGeom>
          <a:solidFill>
            <a:srgbClr val="00CC99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Students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´ </a:t>
            </a:r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rooms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4801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76470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See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400" b="1" i="1" dirty="0" err="1" smtClean="0">
                <a:hlinkClick r:id="rId2"/>
              </a:rPr>
              <a:t>website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Durham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school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watch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video </a:t>
            </a:r>
            <a:r>
              <a:rPr lang="cs-CZ" sz="2800" b="1" dirty="0" err="1" smtClean="0"/>
              <a:t>about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school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life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6499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u="sng" dirty="0" smtClean="0"/>
              <a:t>Použité zdroje:</a:t>
            </a:r>
            <a:endParaRPr lang="cs-CZ" sz="2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941568" cy="4525963"/>
          </a:xfrm>
        </p:spPr>
        <p:txBody>
          <a:bodyPr>
            <a:normAutofit/>
          </a:bodyPr>
          <a:lstStyle/>
          <a:p>
            <a:r>
              <a:rPr lang="cs-CZ" sz="1400" dirty="0" err="1" smtClean="0"/>
              <a:t>Slide</a:t>
            </a:r>
            <a:r>
              <a:rPr lang="cs-CZ" sz="1400" dirty="0" smtClean="0"/>
              <a:t> 6,7,8: </a:t>
            </a:r>
            <a:r>
              <a:rPr lang="cs-CZ" sz="1400" smtClean="0"/>
              <a:t>(fotografie) </a:t>
            </a:r>
            <a:r>
              <a:rPr lang="cs-CZ" sz="1400" dirty="0" smtClean="0"/>
              <a:t>vlastní tvorba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8105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210</Words>
  <Application>Microsoft Office PowerPoint</Application>
  <PresentationFormat>Předvádění na obrazovce (4:3)</PresentationFormat>
  <Paragraphs>46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PUBLIC SCHOOLS (the UK)</vt:lpstr>
      <vt:lpstr>Other names used:</vt:lpstr>
      <vt:lpstr>Some facts: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SCHOOLS (the UK)</dc:title>
  <dc:creator>Jitka Jiřišťová</dc:creator>
  <cp:lastModifiedBy>Jitka Jiřišťová</cp:lastModifiedBy>
  <cp:revision>21</cp:revision>
  <dcterms:created xsi:type="dcterms:W3CDTF">2013-02-17T14:23:07Z</dcterms:created>
  <dcterms:modified xsi:type="dcterms:W3CDTF">2013-05-30T21:01:15Z</dcterms:modified>
</cp:coreProperties>
</file>