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3" r:id="rId6"/>
    <p:sldId id="265" r:id="rId7"/>
    <p:sldId id="266" r:id="rId8"/>
    <p:sldId id="262" r:id="rId9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  <a:srgbClr val="9933FF"/>
    <a:srgbClr val="9999FF"/>
    <a:srgbClr val="CCFFFF"/>
    <a:srgbClr val="0099FF"/>
    <a:srgbClr val="66CCFF"/>
    <a:srgbClr val="3399FF"/>
    <a:srgbClr val="66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3" autoAdjust="0"/>
    <p:restoredTop sz="94660"/>
  </p:normalViewPr>
  <p:slideViewPr>
    <p:cSldViewPr>
      <p:cViewPr varScale="1">
        <p:scale>
          <a:sx n="64" d="100"/>
          <a:sy n="64" d="100"/>
        </p:scale>
        <p:origin x="-15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009EBD-0F4D-47C9-AE54-40DB054461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BFFB48-7364-4AA0-ADFF-9B4B97192A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5996E2-D709-4E5A-8632-3B85D4A682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C4F838-917C-4E86-81CA-7B55ACAC17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54C49D-8294-4E10-8E8D-50C2552031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B58739-F338-4003-B269-8A72E38DD4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E5B23A-2C2E-4F73-8034-1CF426250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6AFFD7-5D8D-4FB0-B4E8-577568DBA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2B04F9-FDE5-44FD-B94A-CC82DE7E45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1849A2-00FF-4738-92A1-E8D84E7E2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401162-5DAC-4586-B476-286E6C1AB4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F2D795-F82C-4194-B60B-E7F6049F45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AA4CFAA-915D-48A9-BB96-82F4D239B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thumb/d/d1/Zodiac_woodcut.png/400px-Zodiac_woodcut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99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ZEMĚPIS </a:t>
            </a:r>
            <a:br>
              <a:rPr lang="cs-CZ" sz="6000" b="1" dirty="0" smtClean="0">
                <a:solidFill>
                  <a:srgbClr val="99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99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SVĚTA</a:t>
            </a:r>
            <a:endParaRPr lang="cs-CZ" b="1" dirty="0" smtClean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2247900" y="5157788"/>
            <a:ext cx="4705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VY_32_INOVACE_12_01_vesmír (Křížovka)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Group 2"/>
          <p:cNvGraphicFramePr>
            <a:graphicFrameLocks noGrp="1"/>
          </p:cNvGraphicFramePr>
          <p:nvPr/>
        </p:nvGraphicFramePr>
        <p:xfrm>
          <a:off x="4716463" y="188913"/>
          <a:ext cx="4249737" cy="5882640"/>
        </p:xfrm>
        <a:graphic>
          <a:graphicData uri="http://schemas.openxmlformats.org/drawingml/2006/table">
            <a:tbl>
              <a:tblPr/>
              <a:tblGrid>
                <a:gridCol w="1185862"/>
                <a:gridCol w="3063875"/>
              </a:tblGrid>
              <a:tr h="831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Arial" charset="0"/>
                        </a:rPr>
                        <a:t>1.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23. srpen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22.září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37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Arial" charset="0"/>
                        </a:rPr>
                        <a:t>2.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22.prosinec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20.leden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21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22.květen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- 21.červen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21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23.září 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- 23.říjen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21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Arial" charset="0"/>
                        </a:rPr>
                        <a:t>5.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24.říjen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22.listopad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37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22. červen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- 21.červenec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Arial" charset="0"/>
                        </a:rPr>
                        <a:t>7.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21.březen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001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- 21.duben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00" name="Rectangle 28"/>
          <p:cNvSpPr>
            <a:spLocks noChangeArrowheads="1"/>
          </p:cNvSpPr>
          <p:nvPr/>
        </p:nvSpPr>
        <p:spPr bwMode="auto">
          <a:xfrm>
            <a:off x="0" y="5422900"/>
            <a:ext cx="9144000" cy="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l"/>
            <a:endParaRPr lang="cs-CZ"/>
          </a:p>
        </p:txBody>
      </p:sp>
      <p:sp>
        <p:nvSpPr>
          <p:cNvPr id="3101" name="WordArt 29"/>
          <p:cNvSpPr>
            <a:spLocks noChangeArrowheads="1" noChangeShapeType="1" noTextEdit="1"/>
          </p:cNvSpPr>
          <p:nvPr/>
        </p:nvSpPr>
        <p:spPr bwMode="auto">
          <a:xfrm>
            <a:off x="827088" y="404813"/>
            <a:ext cx="2808287" cy="3095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sz="20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5400000" scaled="1"/>
                </a:gradFill>
                <a:latin typeface="Arial Black"/>
              </a:rPr>
              <a:t>Doplň správně </a:t>
            </a:r>
          </a:p>
          <a:p>
            <a:r>
              <a:rPr lang="cs-CZ" sz="20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5400000" scaled="1"/>
                </a:gradFill>
                <a:latin typeface="Arial Black"/>
              </a:rPr>
              <a:t>souhvězdí </a:t>
            </a:r>
          </a:p>
          <a:p>
            <a:r>
              <a:rPr lang="cs-CZ" sz="20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5400000" scaled="1"/>
                </a:gradFill>
                <a:latin typeface="Arial Black"/>
              </a:rPr>
              <a:t>zvěrokruhu</a:t>
            </a:r>
          </a:p>
        </p:txBody>
      </p:sp>
      <p:sp>
        <p:nvSpPr>
          <p:cNvPr id="3102" name="Text Box 30"/>
          <p:cNvSpPr txBox="1">
            <a:spLocks noChangeArrowheads="1"/>
          </p:cNvSpPr>
          <p:nvPr/>
        </p:nvSpPr>
        <p:spPr bwMode="auto">
          <a:xfrm>
            <a:off x="395288" y="4005263"/>
            <a:ext cx="4032250" cy="2041525"/>
          </a:xfrm>
          <a:prstGeom prst="rect">
            <a:avLst/>
          </a:prstGeom>
          <a:solidFill>
            <a:srgbClr val="B2B2B2"/>
          </a:solidFill>
          <a:ln w="6350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Beran, Býk, Blíženci, Rak, Lev, Panna, Váhy, Štír, Střelec, Kozoroh, Vodnář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chemeClr val="bg1"/>
          </a:solidFill>
          <a:ln w="19050">
            <a:solidFill>
              <a:srgbClr val="9933FF"/>
            </a:solidFill>
          </a:ln>
        </p:spPr>
        <p:txBody>
          <a:bodyPr/>
          <a:lstStyle/>
          <a:p>
            <a:pPr algn="l" eaLnBrk="1" hangingPunct="1"/>
            <a:r>
              <a:rPr lang="cs-CZ" sz="2400" b="1" smtClean="0">
                <a:solidFill>
                  <a:srgbClr val="0066FF"/>
                </a:solidFill>
              </a:rPr>
              <a:t>TAJENKA:</a:t>
            </a:r>
            <a:r>
              <a:rPr lang="cs-CZ" sz="2400" b="1" smtClean="0"/>
              <a:t> Nejjasnější hvězda v souhvězdí Malého medvěda – jehož součástí je tzv. Malý vůz. Hvězda je stále nad severem.</a:t>
            </a:r>
          </a:p>
        </p:txBody>
      </p:sp>
      <p:graphicFrame>
        <p:nvGraphicFramePr>
          <p:cNvPr id="6259" name="Group 11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5"/>
        </p:xfrm>
        <a:graphic>
          <a:graphicData uri="http://schemas.openxmlformats.org/drawingml/2006/table">
            <a:tbl>
              <a:tblPr/>
              <a:tblGrid>
                <a:gridCol w="747713"/>
                <a:gridCol w="749300"/>
                <a:gridCol w="747712"/>
                <a:gridCol w="747713"/>
                <a:gridCol w="747712"/>
                <a:gridCol w="749300"/>
                <a:gridCol w="747713"/>
                <a:gridCol w="747712"/>
                <a:gridCol w="747713"/>
                <a:gridCol w="749300"/>
                <a:gridCol w="747712"/>
              </a:tblGrid>
              <a:tr h="64611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smConfetti">
                      <a:fgClr>
                        <a:srgbClr val="9933FF"/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smConfetti">
                      <a:fgClr>
                        <a:srgbClr val="9933FF"/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smConfetti">
                      <a:fgClr>
                        <a:srgbClr val="9933FF"/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smConfetti">
                      <a:fgClr>
                        <a:srgbClr val="9933FF"/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smConfetti">
                      <a:fgClr>
                        <a:srgbClr val="9933FF"/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smConfetti">
                      <a:fgClr>
                        <a:srgbClr val="9933FF"/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smConfetti">
                      <a:fgClr>
                        <a:srgbClr val="9933FF"/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rotWithShape="0">
          <a:gsLst>
            <a:gs pos="0">
              <a:srgbClr val="66FFFF"/>
            </a:gs>
            <a:gs pos="50000">
              <a:srgbClr val="FFFFCC"/>
            </a:gs>
            <a:gs pos="100000">
              <a:srgbClr val="66FFF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WordArt 2"/>
          <p:cNvSpPr>
            <a:spLocks noChangeArrowheads="1" noChangeShapeType="1" noTextEdit="1"/>
          </p:cNvSpPr>
          <p:nvPr/>
        </p:nvSpPr>
        <p:spPr bwMode="auto">
          <a:xfrm>
            <a:off x="468313" y="549275"/>
            <a:ext cx="2390775" cy="3143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23. srpen – 22.září</a:t>
            </a:r>
          </a:p>
        </p:txBody>
      </p:sp>
      <p:sp>
        <p:nvSpPr>
          <p:cNvPr id="5123" name="WordArt 3"/>
          <p:cNvSpPr>
            <a:spLocks noChangeArrowheads="1" noChangeShapeType="1" noTextEdit="1"/>
          </p:cNvSpPr>
          <p:nvPr/>
        </p:nvSpPr>
        <p:spPr bwMode="auto">
          <a:xfrm>
            <a:off x="468313" y="1125538"/>
            <a:ext cx="2724150" cy="6286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folHlink"/>
                </a:solidFill>
                <a:latin typeface="Arial Black"/>
              </a:rPr>
              <a:t>22. prosinec– 20. leden</a:t>
            </a:r>
          </a:p>
        </p:txBody>
      </p:sp>
      <p:sp>
        <p:nvSpPr>
          <p:cNvPr id="5124" name="WordArt 4"/>
          <p:cNvSpPr>
            <a:spLocks noChangeArrowheads="1" noChangeShapeType="1" noTextEdit="1"/>
          </p:cNvSpPr>
          <p:nvPr/>
        </p:nvSpPr>
        <p:spPr bwMode="auto">
          <a:xfrm>
            <a:off x="395288" y="2060575"/>
            <a:ext cx="3009900" cy="3143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FF"/>
                </a:solidFill>
                <a:latin typeface="Arial Black"/>
              </a:rPr>
              <a:t>22. květen - 21. červen</a:t>
            </a:r>
          </a:p>
        </p:txBody>
      </p:sp>
      <p:sp>
        <p:nvSpPr>
          <p:cNvPr id="5125" name="WordArt 5"/>
          <p:cNvSpPr>
            <a:spLocks noChangeArrowheads="1" noChangeShapeType="1" noTextEdit="1"/>
          </p:cNvSpPr>
          <p:nvPr/>
        </p:nvSpPr>
        <p:spPr bwMode="auto">
          <a:xfrm>
            <a:off x="539750" y="2708275"/>
            <a:ext cx="2409825" cy="6286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FF"/>
                </a:solidFill>
                <a:latin typeface="Arial Black"/>
              </a:rPr>
              <a:t>23. září - 23. říjen</a:t>
            </a:r>
          </a:p>
        </p:txBody>
      </p:sp>
      <p:sp>
        <p:nvSpPr>
          <p:cNvPr id="5126" name="WordArt 6"/>
          <p:cNvSpPr>
            <a:spLocks noChangeArrowheads="1" noChangeShapeType="1" noTextEdit="1"/>
          </p:cNvSpPr>
          <p:nvPr/>
        </p:nvSpPr>
        <p:spPr bwMode="auto">
          <a:xfrm>
            <a:off x="539750" y="3500438"/>
            <a:ext cx="2876550" cy="3143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24. říjen – 22. listopad</a:t>
            </a:r>
          </a:p>
        </p:txBody>
      </p:sp>
      <p:sp>
        <p:nvSpPr>
          <p:cNvPr id="5127" name="WordArt 7"/>
          <p:cNvSpPr>
            <a:spLocks noChangeArrowheads="1" noChangeShapeType="1" noTextEdit="1"/>
          </p:cNvSpPr>
          <p:nvPr/>
        </p:nvSpPr>
        <p:spPr bwMode="auto">
          <a:xfrm>
            <a:off x="468313" y="4292600"/>
            <a:ext cx="3314700" cy="6286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CC99FF"/>
                </a:solidFill>
                <a:latin typeface="Arial Black"/>
              </a:rPr>
              <a:t>22. červen - 21. červenec</a:t>
            </a:r>
          </a:p>
        </p:txBody>
      </p:sp>
      <p:sp>
        <p:nvSpPr>
          <p:cNvPr id="5128" name="WordArt 8"/>
          <p:cNvSpPr>
            <a:spLocks noChangeArrowheads="1" noChangeShapeType="1" noTextEdit="1"/>
          </p:cNvSpPr>
          <p:nvPr/>
        </p:nvSpPr>
        <p:spPr bwMode="auto">
          <a:xfrm>
            <a:off x="539750" y="5445125"/>
            <a:ext cx="2867025" cy="3143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5F5F5F"/>
                </a:solidFill>
                <a:latin typeface="Arial Black"/>
              </a:rPr>
              <a:t>21. březen - 21. duben</a:t>
            </a:r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2" cstate="print"/>
          <a:srcRect l="75787" t="33585" b="34863"/>
          <a:stretch>
            <a:fillRect/>
          </a:stretch>
        </p:blipFill>
        <p:spPr bwMode="auto">
          <a:xfrm>
            <a:off x="3563938" y="476250"/>
            <a:ext cx="2882900" cy="29527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2" cstate="print"/>
          <a:srcRect r="72813" b="66417"/>
          <a:stretch>
            <a:fillRect/>
          </a:stretch>
        </p:blipFill>
        <p:spPr bwMode="auto">
          <a:xfrm>
            <a:off x="3851275" y="476250"/>
            <a:ext cx="3125788" cy="303530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2" cstate="print"/>
          <a:srcRect t="33585" r="73819" b="33583"/>
          <a:stretch>
            <a:fillRect/>
          </a:stretch>
        </p:blipFill>
        <p:spPr bwMode="auto">
          <a:xfrm>
            <a:off x="5651500" y="692150"/>
            <a:ext cx="3241675" cy="3195638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2" cstate="print"/>
          <a:srcRect t="65137" r="73819"/>
          <a:stretch>
            <a:fillRect/>
          </a:stretch>
        </p:blipFill>
        <p:spPr bwMode="auto">
          <a:xfrm>
            <a:off x="4140200" y="2060575"/>
            <a:ext cx="2614613" cy="27368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2" cstate="print"/>
          <a:srcRect l="22223" t="65137" r="50000"/>
          <a:stretch>
            <a:fillRect/>
          </a:stretch>
        </p:blipFill>
        <p:spPr bwMode="auto">
          <a:xfrm>
            <a:off x="5724525" y="2133600"/>
            <a:ext cx="2735263" cy="26987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2" cstate="print"/>
          <a:srcRect l="25197" t="37897" r="48010" b="29800"/>
          <a:stretch>
            <a:fillRect/>
          </a:stretch>
        </p:blipFill>
        <p:spPr bwMode="auto">
          <a:xfrm>
            <a:off x="4500563" y="3284538"/>
            <a:ext cx="2735262" cy="2592387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2" cstate="print"/>
          <a:srcRect l="51596" r="23601" b="65944"/>
          <a:stretch>
            <a:fillRect/>
          </a:stretch>
        </p:blipFill>
        <p:spPr bwMode="auto">
          <a:xfrm>
            <a:off x="6227763" y="3284538"/>
            <a:ext cx="2670175" cy="2881312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8" dur="2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9" dur="2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0" dur="2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1" dur="2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animBg="1"/>
      <p:bldP spid="5122" grpId="1" animBg="1"/>
      <p:bldP spid="5123" grpId="0" animBg="1"/>
      <p:bldP spid="5123" grpId="1" animBg="1"/>
      <p:bldP spid="5124" grpId="0" animBg="1"/>
      <p:bldP spid="5124" grpId="1" animBg="1"/>
      <p:bldP spid="5125" grpId="0" animBg="1"/>
      <p:bldP spid="5125" grpId="1" animBg="1"/>
      <p:bldP spid="5126" grpId="0" animBg="1"/>
      <p:bldP spid="5126" grpId="1" animBg="1"/>
      <p:bldP spid="5127" grpId="0" animBg="1"/>
      <p:bldP spid="5127" grpId="1" animBg="1"/>
      <p:bldP spid="5128" grpId="0" animBg="1"/>
      <p:bldP spid="512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POPIS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Křížovky </a:t>
            </a:r>
            <a:r>
              <a:rPr lang="cs-CZ" dirty="0" smtClean="0"/>
              <a:t>– vesmír</a:t>
            </a:r>
            <a:endParaRPr lang="cs-CZ" dirty="0" smtClean="0"/>
          </a:p>
          <a:p>
            <a:pPr eaLnBrk="1" hangingPunct="1"/>
            <a:r>
              <a:rPr lang="cs-CZ" dirty="0" smtClean="0"/>
              <a:t>Doplňují se znamení horoskopu. Tajenkou je POLÁRKA. Píše se interaktivním perem nebo na klávesnici. Součástí křížovek jsou i prázdné křížovky pro žáky k vytištění a pro učitele již vyplněná </a:t>
            </a:r>
            <a:r>
              <a:rPr lang="cs-CZ" dirty="0" smtClean="0"/>
              <a:t>křížovka. </a:t>
            </a: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777" name="Group 513"/>
          <p:cNvGraphicFramePr>
            <a:graphicFrameLocks noGrp="1"/>
          </p:cNvGraphicFramePr>
          <p:nvPr/>
        </p:nvGraphicFramePr>
        <p:xfrm>
          <a:off x="1547813" y="1412875"/>
          <a:ext cx="5849937" cy="3627120"/>
        </p:xfrm>
        <a:graphic>
          <a:graphicData uri="http://schemas.openxmlformats.org/drawingml/2006/table">
            <a:tbl>
              <a:tblPr/>
              <a:tblGrid>
                <a:gridCol w="531812"/>
                <a:gridCol w="531813"/>
                <a:gridCol w="531812"/>
                <a:gridCol w="531813"/>
                <a:gridCol w="531812"/>
                <a:gridCol w="531813"/>
                <a:gridCol w="531812"/>
                <a:gridCol w="531813"/>
                <a:gridCol w="531812"/>
                <a:gridCol w="531813"/>
                <a:gridCol w="531812"/>
              </a:tblGrid>
              <a:tr h="2746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sp>
        <p:nvSpPr>
          <p:cNvPr id="7268" name="Rectangle 514"/>
          <p:cNvSpPr>
            <a:spLocks noChangeArrowheads="1"/>
          </p:cNvSpPr>
          <p:nvPr/>
        </p:nvSpPr>
        <p:spPr bwMode="auto">
          <a:xfrm>
            <a:off x="539750" y="5734050"/>
            <a:ext cx="7481888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l"/>
            <a:r>
              <a:rPr lang="cs-CZ" sz="1000" b="1">
                <a:cs typeface="Times New Roman" pitchFamily="18" charset="0"/>
              </a:rPr>
              <a:t>TAJENKA: Nejjasnější hvězda v souhvězdí Malého medvěda – jehož součástí je tzv. Malý vůz. Hvězda je stále nad severem.</a:t>
            </a:r>
            <a:endParaRPr lang="cs-CZ" sz="1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800" name="Group 512"/>
          <p:cNvGraphicFramePr>
            <a:graphicFrameLocks noGrp="1"/>
          </p:cNvGraphicFramePr>
          <p:nvPr/>
        </p:nvGraphicFramePr>
        <p:xfrm>
          <a:off x="322263" y="1047750"/>
          <a:ext cx="5849937" cy="4489450"/>
        </p:xfrm>
        <a:graphic>
          <a:graphicData uri="http://schemas.openxmlformats.org/drawingml/2006/table">
            <a:tbl>
              <a:tblPr/>
              <a:tblGrid>
                <a:gridCol w="531812"/>
                <a:gridCol w="531813"/>
                <a:gridCol w="531812"/>
                <a:gridCol w="531813"/>
                <a:gridCol w="531812"/>
                <a:gridCol w="531813"/>
                <a:gridCol w="531812"/>
                <a:gridCol w="531813"/>
                <a:gridCol w="531812"/>
                <a:gridCol w="531813"/>
                <a:gridCol w="531812"/>
              </a:tblGrid>
              <a:tr h="641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sp>
        <p:nvSpPr>
          <p:cNvPr id="8292" name="Rectangle 513"/>
          <p:cNvSpPr>
            <a:spLocks noChangeArrowheads="1"/>
          </p:cNvSpPr>
          <p:nvPr/>
        </p:nvSpPr>
        <p:spPr bwMode="auto">
          <a:xfrm>
            <a:off x="322263" y="5537200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l"/>
            <a:r>
              <a:rPr lang="cs-CZ" sz="1200">
                <a:cs typeface="Times New Roman" pitchFamily="18" charset="0"/>
              </a:rPr>
              <a:t>TAJENKA: Nejjasnější hvězda v souhvězdí Malého medvěda – jehož součástí je tzv. Malý vůz. Hvězda je stále nad severem.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8200"/>
            </a:gs>
            <a:gs pos="10001">
              <a:srgbClr val="FF0000"/>
            </a:gs>
            <a:gs pos="35001">
              <a:srgbClr val="BA0066"/>
            </a:gs>
            <a:gs pos="70000">
              <a:srgbClr val="66008F"/>
            </a:gs>
            <a:gs pos="100000">
              <a:srgbClr val="00008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28775"/>
            <a:ext cx="8686800" cy="4525963"/>
          </a:xfrm>
        </p:spPr>
        <p:txBody>
          <a:bodyPr/>
          <a:lstStyle/>
          <a:p>
            <a:pPr eaLnBrk="1" hangingPunct="1"/>
            <a:endParaRPr lang="cs-CZ" sz="1000" smtClean="0"/>
          </a:p>
          <a:p>
            <a:pPr eaLnBrk="1" hangingPunct="1"/>
            <a:r>
              <a:rPr lang="cs-CZ" sz="1200" smtClean="0"/>
              <a:t>[cit. 2010-10-10]. Dostupné pod licencí</a:t>
            </a:r>
            <a:r>
              <a:rPr lang="cs-CZ" sz="1200" u="sng" smtClean="0"/>
              <a:t> </a:t>
            </a:r>
            <a:r>
              <a:rPr lang="cs-CZ" sz="1200" smtClean="0"/>
              <a:t>Public Domain </a:t>
            </a:r>
          </a:p>
          <a:p>
            <a:pPr eaLnBrk="1" hangingPunct="1"/>
            <a:r>
              <a:rPr lang="cs-CZ" sz="1000" smtClean="0"/>
              <a:t>Snímek č. 1: 13. 04. 2011, [cit. 2011-04-13]. Dostupný z WWW: &lt;http://www.eupenizeskolam.cz/uploads/images/loga/loga_celek.png &gt;. </a:t>
            </a:r>
          </a:p>
          <a:p>
            <a:pPr eaLnBrk="1" hangingPunct="1"/>
            <a:r>
              <a:rPr lang="cs-CZ" sz="1000" smtClean="0"/>
              <a:t>Snímek č. 2: Tabulky dle návrhu autorky</a:t>
            </a:r>
          </a:p>
          <a:p>
            <a:pPr eaLnBrk="1" hangingPunct="1"/>
            <a:r>
              <a:rPr lang="cs-CZ" sz="1000" smtClean="0"/>
              <a:t>Snímek č. 3: </a:t>
            </a:r>
            <a:r>
              <a:rPr lang="cs-CZ" sz="1000" smtClean="0">
                <a:hlinkClick r:id="rId2"/>
              </a:rPr>
              <a:t>http://upload.wikimedia.org/wikipedia/commons/thumb/d/d1/Zodiac_woodcut.png/400px-Zodiac_woodcut.png</a:t>
            </a:r>
            <a:endParaRPr lang="cs-CZ" sz="1000" smtClean="0"/>
          </a:p>
          <a:p>
            <a:pPr eaLnBrk="1" hangingPunct="1"/>
            <a:r>
              <a:rPr lang="cs-CZ" sz="1000" smtClean="0"/>
              <a:t>Snímek č. 4 Vlastní tabulka</a:t>
            </a:r>
          </a:p>
          <a:p>
            <a:pPr eaLnBrk="1" hangingPunct="1"/>
            <a:endParaRPr lang="cs-CZ" sz="1000" smtClean="0"/>
          </a:p>
          <a:p>
            <a:pPr eaLnBrk="1" hangingPunct="1"/>
            <a:endParaRPr lang="cs-CZ" sz="1000" smtClean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229225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250825" y="3357563"/>
            <a:ext cx="84312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cs-CZ" i="1"/>
              <a:t>Autorem materiálu a všech jeho částí, není-li uvedeno jinak, je Radoslav Havrda.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284</Words>
  <Application>Microsoft Office PowerPoint</Application>
  <PresentationFormat>Předvádění na obrazovce (4:3)</PresentationFormat>
  <Paragraphs>122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Výchozí návrh</vt:lpstr>
      <vt:lpstr>ZEMĚPIS  SVĚTA</vt:lpstr>
      <vt:lpstr>Snímek 2</vt:lpstr>
      <vt:lpstr>TAJENKA: Nejjasnější hvězda v souhvězdí Malého medvěda – jehož součástí je tzv. Malý vůz. Hvězda je stále nad severem.</vt:lpstr>
      <vt:lpstr>Snímek 4</vt:lpstr>
      <vt:lpstr>POPIS</vt:lpstr>
      <vt:lpstr>Snímek 6</vt:lpstr>
      <vt:lpstr>Snímek 7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VESMÍR SOUHVĚZDÍ ZVĚROKRUHU  křížovka</dc:title>
  <dc:creator>Pajkrt</dc:creator>
  <cp:lastModifiedBy>expert</cp:lastModifiedBy>
  <cp:revision>22</cp:revision>
  <dcterms:created xsi:type="dcterms:W3CDTF">2011-03-30T14:56:37Z</dcterms:created>
  <dcterms:modified xsi:type="dcterms:W3CDTF">2012-03-14T18:47:40Z</dcterms:modified>
</cp:coreProperties>
</file>