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74" r:id="rId4"/>
    <p:sldId id="258" r:id="rId5"/>
    <p:sldId id="282" r:id="rId6"/>
    <p:sldId id="283" r:id="rId7"/>
    <p:sldId id="284" r:id="rId8"/>
    <p:sldId id="285" r:id="rId9"/>
    <p:sldId id="288" r:id="rId10"/>
    <p:sldId id="289" r:id="rId11"/>
    <p:sldId id="290" r:id="rId12"/>
    <p:sldId id="286" r:id="rId13"/>
    <p:sldId id="287" r:id="rId14"/>
    <p:sldId id="26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  <a:srgbClr val="0066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E6DCAC"/>
            </a:gs>
            <a:gs pos="12000">
              <a:srgbClr val="E6D78A"/>
            </a:gs>
            <a:gs pos="30000">
              <a:srgbClr val="C7AC4C"/>
            </a:gs>
            <a:gs pos="45000">
              <a:srgbClr val="E6D78A"/>
            </a:gs>
            <a:gs pos="77000">
              <a:srgbClr val="C7AC4C"/>
            </a:gs>
            <a:gs pos="100000">
              <a:srgbClr val="E6DCAC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6D375A-2269-458D-A5FF-547ADC4B8BF2}" type="datetimeFigureOut">
              <a:rPr lang="cs-CZ" smtClean="0"/>
              <a:pPr/>
              <a:t>30.5.2013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E91C1E-D74B-467B-A111-DFF8D02AC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7" Type="http://schemas.openxmlformats.org/officeDocument/2006/relationships/image" Target="../media/image15.gif"/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5%A0kola" TargetMode="External"/><Relationship Id="rId7" Type="http://schemas.openxmlformats.org/officeDocument/2006/relationships/hyperlink" Target="http://cs.wikipedia.org/wiki/Soubor:Sv%C4%9Bteln%C3%A9_sign%C3%A1ly_V%C3%BDto%C5%88.jpg" TargetMode="External"/><Relationship Id="rId2" Type="http://schemas.openxmlformats.org/officeDocument/2006/relationships/hyperlink" Target="http://www.zszajeci.cz/oskole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Dopravn%C3%AD_zna%C4%8Dky" TargetMode="External"/><Relationship Id="rId5" Type="http://schemas.openxmlformats.org/officeDocument/2006/relationships/hyperlink" Target="http://www.dopravni-znaceni.eu/" TargetMode="External"/><Relationship Id="rId4" Type="http://schemas.openxmlformats.org/officeDocument/2006/relationships/hyperlink" Target="http://cs.wikipedia.org/wiki/%C5%BD%C3%A1k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548680"/>
            <a:ext cx="7772400" cy="3051771"/>
          </a:xfrm>
        </p:spPr>
        <p:txBody>
          <a:bodyPr/>
          <a:lstStyle/>
          <a:p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/>
            </a:r>
            <a:br>
              <a:rPr lang="cs-CZ" b="1" u="sng" dirty="0" smtClean="0">
                <a:latin typeface="Courier New" pitchFamily="49" charset="0"/>
                <a:cs typeface="Courier New" pitchFamily="49" charset="0"/>
              </a:rPr>
            </a:br>
            <a:r>
              <a:rPr lang="cs-CZ" b="1" u="sng" dirty="0" smtClean="0">
                <a:latin typeface="Courier New" pitchFamily="49" charset="0"/>
                <a:cs typeface="Courier New" pitchFamily="49" charset="0"/>
              </a:rPr>
              <a:t>Blízké okolí školy I</a:t>
            </a:r>
            <a:endParaRPr lang="cs-CZ" b="1" u="sng" dirty="0">
              <a:latin typeface="Courier New" pitchFamily="49" charset="0"/>
              <a:cs typeface="Courier New" pitchFamily="49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514350" indent="-514350"/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134877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pic>
        <p:nvPicPr>
          <p:cNvPr id="3" name="Obrázek 2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698" y="2204864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4" name="TextovéPole 3"/>
          <p:cNvSpPr txBox="1"/>
          <p:nvPr/>
        </p:nvSpPr>
        <p:spPr>
          <a:xfrm>
            <a:off x="971550" y="4201951"/>
            <a:ext cx="11887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Šablona</a:t>
            </a:r>
            <a:r>
              <a:rPr lang="cs-CZ" sz="1100" dirty="0" smtClean="0">
                <a:latin typeface="Arial - 18"/>
              </a:rPr>
              <a:t>: </a:t>
            </a:r>
            <a:r>
              <a:rPr lang="cs-CZ" sz="1400" dirty="0" smtClean="0">
                <a:latin typeface="Arial - 18"/>
              </a:rPr>
              <a:t>V/2  </a:t>
            </a:r>
            <a:endParaRPr lang="cs-CZ" sz="1400" dirty="0">
              <a:latin typeface="Arial - 18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40630" y="4150075"/>
            <a:ext cx="1619602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Sada: 3 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82980" y="4679210"/>
            <a:ext cx="2652916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Ověření ve výuce: 26. 9. 2012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86350" y="4689585"/>
            <a:ext cx="8686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Třída: 1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560820" y="4710336"/>
            <a:ext cx="168358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Datum: 24. 9. 2012 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291590" y="546502"/>
            <a:ext cx="6697980" cy="94140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4000" dirty="0" smtClean="0">
                <a:solidFill>
                  <a:srgbClr val="FFFFFF"/>
                </a:solidFill>
                <a:latin typeface="Arial - 62"/>
              </a:rPr>
              <a:t>Výukový materiál  </a:t>
            </a:r>
            <a:endParaRPr lang="cs-CZ" sz="4000" dirty="0">
              <a:solidFill>
                <a:srgbClr val="FFFFFF"/>
              </a:solidFill>
              <a:latin typeface="Arial - 62"/>
            </a:endParaRPr>
          </a:p>
          <a:p>
            <a:pPr algn="ctr"/>
            <a:r>
              <a:rPr lang="cs-CZ" sz="1600" dirty="0" smtClean="0">
                <a:solidFill>
                  <a:srgbClr val="FFFFFF"/>
                </a:solidFill>
                <a:latin typeface="Arial - 25"/>
              </a:rPr>
              <a:t>zpracovaný v rámci projektu</a:t>
            </a:r>
            <a:endParaRPr lang="cs-CZ" sz="1600" dirty="0">
              <a:solidFill>
                <a:srgbClr val="FFFFFF"/>
              </a:solidFill>
              <a:latin typeface="Arial - 25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984580" y="3641691"/>
            <a:ext cx="463738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7"/>
              </a:rPr>
              <a:t>Pořadové číslo projektu: CZ.1.07/1.4.00/21.1131</a:t>
            </a:r>
            <a:endParaRPr lang="cs-CZ" sz="1400" b="1" dirty="0">
              <a:latin typeface="Arial - 17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982980" y="5197970"/>
            <a:ext cx="96012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Online:</a:t>
            </a:r>
            <a:endParaRPr lang="cs-CZ" sz="1400" dirty="0">
              <a:latin typeface="Arial - 18"/>
            </a:endParaRPr>
          </a:p>
        </p:txBody>
      </p:sp>
      <p:pic>
        <p:nvPicPr>
          <p:cNvPr id="13" name="Picture 2" descr="C:\Users\LK\Desktop\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492896"/>
            <a:ext cx="5328592" cy="11643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5340105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7170" y="176378"/>
            <a:ext cx="8820302" cy="1957591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3" name="TextovéPole 2"/>
          <p:cNvSpPr txBox="1"/>
          <p:nvPr/>
        </p:nvSpPr>
        <p:spPr>
          <a:xfrm>
            <a:off x="388620" y="695138"/>
            <a:ext cx="8343900" cy="895236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pPr algn="ctr"/>
            <a:r>
              <a:rPr lang="cs-CZ" sz="3300" dirty="0" smtClean="0">
                <a:solidFill>
                  <a:srgbClr val="FFFFFF"/>
                </a:solidFill>
                <a:latin typeface="Arial - 51"/>
              </a:rPr>
              <a:t>Blízké </a:t>
            </a:r>
            <a:r>
              <a:rPr lang="cs-CZ" sz="3300" smtClean="0">
                <a:solidFill>
                  <a:srgbClr val="FFFFFF"/>
                </a:solidFill>
                <a:latin typeface="Arial - 51"/>
              </a:rPr>
              <a:t>okolí školy I</a:t>
            </a:r>
            <a:endParaRPr lang="cs-CZ" sz="3300" dirty="0" smtClean="0">
              <a:solidFill>
                <a:srgbClr val="FFFFFF"/>
              </a:solidFill>
              <a:latin typeface="Arial - 51"/>
            </a:endParaRPr>
          </a:p>
          <a:p>
            <a:pPr algn="ctr"/>
            <a:endParaRPr lang="cs-CZ" sz="2000" dirty="0">
              <a:solidFill>
                <a:srgbClr val="FF0000"/>
              </a:solidFill>
              <a:latin typeface="Arial - 51"/>
            </a:endParaRPr>
          </a:p>
        </p:txBody>
      </p:sp>
      <p:pic>
        <p:nvPicPr>
          <p:cNvPr id="4" name="Obrázek 3"/>
          <p:cNvPicPr>
            <a:picLocks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8600" y="2175913"/>
            <a:ext cx="8820302" cy="3907296"/>
          </a:xfrm>
          <a:prstGeom prst="rect">
            <a:avLst/>
          </a:prstGeom>
          <a:solidFill>
            <a:scrgbClr r="0" g="0" b="0">
              <a:alpha val="0"/>
            </a:scrgbClr>
          </a:solidFill>
        </p:spPr>
      </p:pic>
      <p:sp>
        <p:nvSpPr>
          <p:cNvPr id="5" name="TextovéPole 4"/>
          <p:cNvSpPr txBox="1"/>
          <p:nvPr/>
        </p:nvSpPr>
        <p:spPr>
          <a:xfrm>
            <a:off x="502920" y="4440581"/>
            <a:ext cx="60853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Jméno autora: </a:t>
            </a:r>
            <a:r>
              <a:rPr lang="cs-CZ" sz="1400" dirty="0" smtClean="0">
                <a:latin typeface="Arial - 18"/>
              </a:rPr>
              <a:t>Mgr. Martina Kosová</a:t>
            </a:r>
            <a:r>
              <a:rPr lang="cs-CZ" sz="1400" dirty="0" smtClean="0">
                <a:latin typeface="Arial - 18"/>
              </a:rPr>
              <a:t> </a:t>
            </a:r>
            <a:endParaRPr lang="cs-CZ" sz="1400" dirty="0">
              <a:latin typeface="Arial - 18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48640" y="4876340"/>
            <a:ext cx="5623560" cy="510515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Škola: Základní škola Zaječí, okres Břeclav</a:t>
            </a:r>
          </a:p>
          <a:p>
            <a:r>
              <a:rPr lang="cs-CZ" sz="1400" dirty="0" smtClean="0">
                <a:latin typeface="Arial - 18"/>
              </a:rPr>
              <a:t>           Školní 402, 691 05 Zaječí, příspěvková organizace </a:t>
            </a:r>
            <a:endParaRPr lang="cs-CZ" sz="1400" dirty="0">
              <a:latin typeface="Arial - 1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2920" y="3361561"/>
            <a:ext cx="1028700" cy="295072"/>
          </a:xfrm>
          <a:prstGeom prst="rect">
            <a:avLst/>
          </a:prstGeom>
          <a:noFill/>
        </p:spPr>
        <p:txBody>
          <a:bodyPr vert="horz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Ročník: 1.</a:t>
            </a:r>
            <a:endParaRPr lang="cs-CZ" sz="1400" dirty="0">
              <a:latin typeface="Arial - 18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2920" y="2977679"/>
            <a:ext cx="306096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7"/>
              </a:rPr>
              <a:t>Předmět:</a:t>
            </a:r>
            <a:r>
              <a:rPr lang="cs-CZ" sz="1400" b="1" dirty="0" smtClean="0">
                <a:solidFill>
                  <a:srgbClr val="66FF33"/>
                </a:solidFill>
                <a:latin typeface="Arial - 17"/>
              </a:rPr>
              <a:t> Prvouka</a:t>
            </a:r>
            <a:r>
              <a:rPr lang="cs-CZ" sz="1100" dirty="0" smtClean="0">
                <a:solidFill>
                  <a:srgbClr val="00008B"/>
                </a:solidFill>
                <a:latin typeface="Arial - 17"/>
              </a:rPr>
              <a:t> </a:t>
            </a:r>
            <a:endParaRPr lang="cs-CZ" sz="1100" dirty="0">
              <a:solidFill>
                <a:srgbClr val="00008B"/>
              </a:solidFill>
              <a:latin typeface="Arial - 17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920" y="3890696"/>
            <a:ext cx="8101528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dirty="0" smtClean="0">
                <a:latin typeface="Arial - 18"/>
              </a:rPr>
              <a:t>Klíčová slova: škola, silnice, chodník, semafor, dopravní značky</a:t>
            </a:r>
            <a:endParaRPr lang="cs-CZ" sz="1400" dirty="0">
              <a:latin typeface="Arial - 18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2920" y="2531546"/>
            <a:ext cx="7885504" cy="295072"/>
          </a:xfrm>
          <a:prstGeom prst="rect">
            <a:avLst/>
          </a:prstGeom>
          <a:noFill/>
        </p:spPr>
        <p:txBody>
          <a:bodyPr vert="horz" wrap="square" lIns="78858" tIns="39429" rIns="78858" bIns="39429" rtlCol="0">
            <a:spAutoFit/>
          </a:bodyPr>
          <a:lstStyle/>
          <a:p>
            <a:r>
              <a:rPr lang="cs-CZ" sz="1400" b="1" dirty="0" smtClean="0">
                <a:latin typeface="Arial - 18"/>
              </a:rPr>
              <a:t>Název: VY_52_INOVACE_3/33_BLÍZKÉ OKOLÍ ŠKOLY I </a:t>
            </a:r>
            <a:endParaRPr lang="cs-CZ" sz="1400" dirty="0">
              <a:solidFill>
                <a:srgbClr val="00008B"/>
              </a:solidFill>
              <a:latin typeface="Arial - 18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525027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Výukový materiál je určen žákům 1. třídy základní školy k předmětu Prvouka.</a:t>
            </a:r>
          </a:p>
          <a:p>
            <a:r>
              <a:rPr lang="cs-CZ" sz="2800" dirty="0" smtClean="0"/>
              <a:t>Cílem učebního materiálu je seznámit žáky s novými pojmy a pomoci jim si je osvojit. </a:t>
            </a:r>
          </a:p>
          <a:p>
            <a:r>
              <a:rPr lang="cs-CZ" sz="2800" dirty="0" smtClean="0"/>
              <a:t>Usnadnit jim si zapamatovat jak bezpečně chodit    do školy a ze školy.</a:t>
            </a:r>
          </a:p>
          <a:p>
            <a:r>
              <a:rPr lang="cs-CZ" sz="2800" dirty="0" smtClean="0"/>
              <a:t>Následující stránky jsou věnovány cestě do školy a   ze školy podle dopravních značek a světelné signalizace 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ŠKOLA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4100" name="Picture 4" descr="http://www.zszajeci.cz/images/stories/skola/skola_zim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1197893"/>
            <a:ext cx="7546809" cy="5660107"/>
          </a:xfrm>
          <a:prstGeom prst="rect">
            <a:avLst/>
          </a:prstGeom>
          <a:noFill/>
        </p:spPr>
      </p:pic>
      <p:cxnSp>
        <p:nvCxnSpPr>
          <p:cNvPr id="8" name="Přímá spojovací šipka 7"/>
          <p:cNvCxnSpPr/>
          <p:nvPr/>
        </p:nvCxnSpPr>
        <p:spPr>
          <a:xfrm>
            <a:off x="5652120" y="836712"/>
            <a:ext cx="72008" cy="2952328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8676456" y="648866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globalni-cteni.cz/project/images/verejne/skola_hracky/skola_tex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67744" y="260648"/>
            <a:ext cx="4824536" cy="624786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9552" y="6093296"/>
            <a:ext cx="3540200" cy="523220"/>
          </a:xfrm>
          <a:prstGeom prst="rect">
            <a:avLst/>
          </a:prstGeom>
          <a:solidFill>
            <a:srgbClr val="66FF33"/>
          </a:solidFill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MOJE CESTA DO ŠKOLY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308304" y="638132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CESTA DO ŠKOLY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2" name="Picture 2" descr="http://img.ahaonline.cz/img/18/full/757743-img-import-s-maminkou-si-tomas-prosel-cestu-do-skoly-o-den-drive-dnes-uz-jde-sam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1124744"/>
            <a:ext cx="5523705" cy="552370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092280" y="6165304"/>
            <a:ext cx="2296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524329" y="1268760"/>
            <a:ext cx="1440160" cy="923330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POPIŠ NÁM SVOJI CESTU DO ŠKOLY.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CESTA DO ŠKOLY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4578" name="Picture 2" descr="http://pmatky.ecn.cz/images/ilu_prechod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908720"/>
            <a:ext cx="2733675" cy="321945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95536" y="42210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508104" y="1412776"/>
            <a:ext cx="2431243" cy="2585323"/>
          </a:xfrm>
          <a:prstGeom prst="rect">
            <a:avLst/>
          </a:prstGeom>
          <a:solidFill>
            <a:srgbClr val="66FF33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DOPRAVNÍ ZNAČKY</a:t>
            </a:r>
          </a:p>
          <a:p>
            <a:endParaRPr lang="cs-CZ" b="1" dirty="0" smtClean="0"/>
          </a:p>
          <a:p>
            <a:r>
              <a:rPr lang="cs-CZ" b="1" dirty="0" smtClean="0"/>
              <a:t>PŘECHOD PRO CHODCE</a:t>
            </a:r>
          </a:p>
          <a:p>
            <a:endParaRPr lang="cs-CZ" b="1" dirty="0" smtClean="0"/>
          </a:p>
          <a:p>
            <a:r>
              <a:rPr lang="cs-CZ" b="1" dirty="0" smtClean="0"/>
              <a:t>SEMAFOR</a:t>
            </a:r>
          </a:p>
          <a:p>
            <a:endParaRPr lang="cs-CZ" b="1" dirty="0" smtClean="0"/>
          </a:p>
          <a:p>
            <a:r>
              <a:rPr lang="cs-CZ" b="1" dirty="0" smtClean="0"/>
              <a:t>CHODEC</a:t>
            </a:r>
          </a:p>
          <a:p>
            <a:endParaRPr lang="cs-CZ" b="1" dirty="0" smtClean="0"/>
          </a:p>
          <a:p>
            <a:r>
              <a:rPr lang="cs-CZ" b="1" dirty="0" smtClean="0"/>
              <a:t>VOZOVKA</a:t>
            </a:r>
            <a:endParaRPr lang="cs-CZ" b="1" dirty="0"/>
          </a:p>
        </p:txBody>
      </p:sp>
      <p:pic>
        <p:nvPicPr>
          <p:cNvPr id="24580" name="Picture 4" descr="http://www.zakruta.cz/img/znacky_kola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51720" y="4221088"/>
            <a:ext cx="6843472" cy="2285232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8460432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pic>
        <p:nvPicPr>
          <p:cNvPr id="24582" name="Picture 6" descr="http://us.123rf.com/400wm/400/400/tilo/tilo1109/tilo110900016/10651939-semafor-na-zelenou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1772816"/>
            <a:ext cx="1506488" cy="1928762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4788024" y="3356992"/>
            <a:ext cx="445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1988840"/>
            <a:ext cx="1224136" cy="92333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b="1" dirty="0" smtClean="0"/>
              <a:t>Práce </a:t>
            </a:r>
          </a:p>
          <a:p>
            <a:r>
              <a:rPr lang="cs-CZ" b="1" dirty="0" smtClean="0"/>
              <a:t>s učebnicí </a:t>
            </a:r>
          </a:p>
          <a:p>
            <a:r>
              <a:rPr lang="cs-CZ" b="1" dirty="0" smtClean="0"/>
              <a:t>str. 7</a:t>
            </a:r>
            <a:endParaRPr lang="cs-CZ" b="1" dirty="0"/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113021"/>
            <a:ext cx="4968552" cy="67449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844824"/>
            <a:ext cx="8229600" cy="2520280"/>
          </a:xfrm>
        </p:spPr>
        <p:txBody>
          <a:bodyPr>
            <a:normAutofit/>
          </a:bodyPr>
          <a:lstStyle/>
          <a:p>
            <a:r>
              <a:rPr lang="cs-CZ" dirty="0" smtClean="0"/>
              <a:t>                       </a:t>
            </a:r>
            <a:r>
              <a:rPr lang="cs-CZ" b="1" dirty="0" smtClean="0">
                <a:solidFill>
                  <a:srgbClr val="C00000"/>
                </a:solidFill>
              </a:rPr>
              <a:t> SEMAFOR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8674" name="Picture 2" descr="http://images.wikia.com/necyklopedie/images/7/7e/Semafor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548680"/>
            <a:ext cx="3600400" cy="5523903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644008" y="587727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80120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                       </a:t>
            </a:r>
            <a:r>
              <a:rPr lang="cs-CZ" b="1" dirty="0" smtClean="0">
                <a:solidFill>
                  <a:srgbClr val="C00000"/>
                </a:solidFill>
              </a:rPr>
              <a:t> SEMAFOR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0872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8674" name="Picture 2" descr="http://images.wikia.com/necyklopedie/images/7/7e/Semafor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924944"/>
            <a:ext cx="2427056" cy="3723703"/>
          </a:xfrm>
          <a:prstGeom prst="rect">
            <a:avLst/>
          </a:prstGeom>
          <a:noFill/>
        </p:spPr>
      </p:pic>
      <p:pic>
        <p:nvPicPr>
          <p:cNvPr id="6" name="Picture 6" descr="http://us.123rf.com/400wm/400/400/tilo/tilo1109/tilo110900016/10651939-semafor-na-zeleno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19872" y="1196752"/>
            <a:ext cx="1944216" cy="2489187"/>
          </a:xfrm>
          <a:prstGeom prst="rect">
            <a:avLst/>
          </a:prstGeom>
          <a:noFill/>
        </p:spPr>
      </p:pic>
      <p:pic>
        <p:nvPicPr>
          <p:cNvPr id="29698" name="Picture 2" descr="http://www.silesiachannel.cz/userfiles/image/img/semafor_ALD200-3-2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63888" y="4221088"/>
            <a:ext cx="2304256" cy="230425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3635896" y="6237312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pic>
        <p:nvPicPr>
          <p:cNvPr id="29700" name="Picture 4" descr="http://luckybastard.cz/2278-2741-large/placka-semafor-zelena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764704"/>
            <a:ext cx="2857500" cy="2857500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8532440" y="3212976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pic>
        <p:nvPicPr>
          <p:cNvPr id="29702" name="Picture 6" descr="http://luckybastard.cz/2280-2743-large/placka-semafor-ervena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084168" y="3717032"/>
            <a:ext cx="2857500" cy="2857500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8604448" y="6021288"/>
            <a:ext cx="4187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  <p:pic>
        <p:nvPicPr>
          <p:cNvPr id="29704" name="Picture 8" descr="http://img.geocaching.com/cache/large/53c79656-ea2f-49e4-8505-3ff451f418a5.gi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51520" y="260648"/>
            <a:ext cx="2771800" cy="2581734"/>
          </a:xfrm>
          <a:prstGeom prst="rect">
            <a:avLst/>
          </a:prstGeom>
          <a:noFill/>
        </p:spPr>
      </p:pic>
      <p:sp>
        <p:nvSpPr>
          <p:cNvPr id="14" name="TextovéPole 13"/>
          <p:cNvSpPr txBox="1"/>
          <p:nvPr/>
        </p:nvSpPr>
        <p:spPr>
          <a:xfrm>
            <a:off x="179512" y="332656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24578" name="Picture 2" descr="http://pmatky.ecn.cz/images/ilu_prechod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3140968"/>
            <a:ext cx="2733675" cy="3219451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79512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pic>
        <p:nvPicPr>
          <p:cNvPr id="25602" name="Picture 2" descr="http://im9.cz/iR/importprodukt-orig/996/9966428f3aa51f465b115a90b53d9e4d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75856" y="236733"/>
            <a:ext cx="5184576" cy="662126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8604448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6626" name="Picture 2" descr="http://im9.cz/iR/importprodukt-orig/c51/c51c44d911413bfdbaff4582a1b654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188640"/>
            <a:ext cx="4860032" cy="648004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236296" y="6237312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>
            <a:normAutofit/>
          </a:bodyPr>
          <a:lstStyle/>
          <a:p>
            <a:r>
              <a:rPr lang="cs-CZ" sz="1600" dirty="0" err="1" smtClean="0">
                <a:solidFill>
                  <a:srgbClr val="000000"/>
                </a:solidFill>
                <a:latin typeface="Arial - 15"/>
              </a:rPr>
              <a:t>M</a:t>
            </a:r>
            <a:r>
              <a:rPr lang="cs-CZ" sz="1600" dirty="0" err="1" smtClean="0">
                <a:solidFill>
                  <a:srgbClr val="000000"/>
                </a:solidFill>
                <a:latin typeface="Calibri"/>
              </a:rPr>
              <a:t>ühlhauserová</a:t>
            </a:r>
            <a:r>
              <a:rPr lang="cs-CZ" sz="1600" dirty="0" smtClean="0">
                <a:solidFill>
                  <a:srgbClr val="000000"/>
                </a:solidFill>
                <a:latin typeface="Calibri"/>
              </a:rPr>
              <a:t> Hana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, Svobodová Jaromíra.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Prvouka 1 pro 1.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Brno: Nová škola, s.r.o., 2006. ISBN 80-7289-013-1 </a:t>
            </a:r>
            <a:endParaRPr lang="cs-CZ" sz="1600" b="1" u="sng" dirty="0" smtClean="0"/>
          </a:p>
          <a:p>
            <a:endParaRPr lang="cs-CZ" sz="1600" b="1" u="sng" smtClean="0"/>
          </a:p>
          <a:p>
            <a:r>
              <a:rPr lang="cs-CZ" sz="1600" b="1" u="sng" smtClean="0"/>
              <a:t>OBRÁZKY </a:t>
            </a:r>
            <a:r>
              <a:rPr lang="cs-CZ" sz="1600" dirty="0" smtClean="0"/>
              <a:t>(staženy 24. 9. 2012 od 10.00 – 23. 00):</a:t>
            </a:r>
          </a:p>
          <a:p>
            <a:r>
              <a:rPr lang="cs-CZ" sz="1600" dirty="0" smtClean="0"/>
              <a:t>1) </a:t>
            </a:r>
            <a:r>
              <a:rPr lang="cs-CZ" sz="1600" dirty="0" smtClean="0">
                <a:hlinkClick r:id="rId2"/>
              </a:rPr>
              <a:t>http://www.</a:t>
            </a:r>
            <a:r>
              <a:rPr lang="cs-CZ" sz="1600" dirty="0" err="1" smtClean="0">
                <a:hlinkClick r:id="rId2"/>
              </a:rPr>
              <a:t>zszajeci.cz</a:t>
            </a:r>
            <a:r>
              <a:rPr lang="cs-CZ" sz="1600" dirty="0" smtClean="0">
                <a:hlinkClick r:id="rId2"/>
              </a:rPr>
              <a:t>/</a:t>
            </a:r>
            <a:r>
              <a:rPr lang="cs-CZ" sz="1600" dirty="0" err="1" smtClean="0">
                <a:hlinkClick r:id="rId2"/>
              </a:rPr>
              <a:t>oskole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2, 3) </a:t>
            </a:r>
            <a:r>
              <a:rPr lang="cs-CZ" sz="1600" dirty="0" smtClean="0">
                <a:hlinkClick r:id="rId3"/>
              </a:rPr>
              <a:t>http://cs.wikipedia.org/wiki/%C5%A0kola</a:t>
            </a:r>
            <a:r>
              <a:rPr lang="cs-CZ" sz="1600" dirty="0" smtClean="0"/>
              <a:t>   </a:t>
            </a:r>
          </a:p>
          <a:p>
            <a:r>
              <a:rPr lang="cs-CZ" sz="1600" dirty="0" smtClean="0"/>
              <a:t>4) </a:t>
            </a:r>
            <a:r>
              <a:rPr lang="cs-CZ" sz="1600" dirty="0" smtClean="0">
                <a:hlinkClick r:id="rId4"/>
              </a:rPr>
              <a:t>http://cs.wikipedia.org/wiki/%C5%BD%C3%A1k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5, 6) </a:t>
            </a:r>
            <a:r>
              <a:rPr lang="cs-CZ" sz="1600" dirty="0" smtClean="0">
                <a:hlinkClick r:id="rId5"/>
              </a:rPr>
              <a:t>http://www.</a:t>
            </a:r>
            <a:r>
              <a:rPr lang="cs-CZ" sz="1600" dirty="0" err="1" smtClean="0">
                <a:hlinkClick r:id="rId5"/>
              </a:rPr>
              <a:t>dopravni</a:t>
            </a:r>
            <a:r>
              <a:rPr lang="cs-CZ" sz="1600" dirty="0" smtClean="0">
                <a:hlinkClick r:id="rId5"/>
              </a:rPr>
              <a:t>-</a:t>
            </a:r>
            <a:r>
              <a:rPr lang="cs-CZ" sz="1600" dirty="0" err="1" smtClean="0">
                <a:hlinkClick r:id="rId5"/>
              </a:rPr>
              <a:t>znaceni.eu</a:t>
            </a:r>
            <a:r>
              <a:rPr lang="cs-CZ" sz="1600" dirty="0" smtClean="0">
                <a:hlinkClick r:id="rId5"/>
              </a:rPr>
              <a:t>/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7) </a:t>
            </a:r>
            <a:r>
              <a:rPr lang="cs-CZ" sz="1600" dirty="0" smtClean="0">
                <a:hlinkClick r:id="rId6"/>
              </a:rPr>
              <a:t>http://cs.wikipedia.org/wiki/Dopravn%C3%AD_zna%C4%8Dky</a:t>
            </a:r>
            <a:r>
              <a:rPr lang="cs-CZ" sz="1600" dirty="0" smtClean="0"/>
              <a:t> </a:t>
            </a:r>
          </a:p>
          <a:p>
            <a:r>
              <a:rPr lang="cs-CZ" sz="1600" dirty="0" smtClean="0"/>
              <a:t>8, 9, 10, 11, 12) </a:t>
            </a:r>
            <a:r>
              <a:rPr lang="cs-CZ" sz="1600" dirty="0" smtClean="0">
                <a:hlinkClick r:id="rId7"/>
              </a:rPr>
              <a:t>http://cs.wikipedia.org/wiki/Soubor:Sv%C4%9Bteln%C3%A9_sign%C3%A1ly_V%C3%BDto%C5%88.jpg</a:t>
            </a:r>
            <a:r>
              <a:rPr lang="cs-CZ" sz="1600" dirty="0" smtClean="0"/>
              <a:t>  </a:t>
            </a:r>
          </a:p>
          <a:p>
            <a:r>
              <a:rPr lang="cs-CZ" sz="1600" dirty="0" smtClean="0"/>
              <a:t>13) </a:t>
            </a:r>
            <a:r>
              <a:rPr lang="cs-CZ" sz="1600" dirty="0" err="1" smtClean="0">
                <a:solidFill>
                  <a:srgbClr val="000000"/>
                </a:solidFill>
                <a:latin typeface="Arial - 15"/>
              </a:rPr>
              <a:t>M</a:t>
            </a:r>
            <a:r>
              <a:rPr lang="cs-CZ" sz="1600" dirty="0" err="1" smtClean="0">
                <a:solidFill>
                  <a:srgbClr val="000000"/>
                </a:solidFill>
              </a:rPr>
              <a:t>ühlhauserová</a:t>
            </a:r>
            <a:r>
              <a:rPr lang="cs-CZ" sz="1600" dirty="0" smtClean="0">
                <a:solidFill>
                  <a:srgbClr val="000000"/>
                </a:solidFill>
              </a:rPr>
              <a:t> Hana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, Svobodová Jaromíra. </a:t>
            </a:r>
            <a:r>
              <a:rPr lang="cs-CZ" sz="1600" i="1" dirty="0" smtClean="0">
                <a:solidFill>
                  <a:srgbClr val="000000"/>
                </a:solidFill>
                <a:latin typeface="Arial - 15"/>
              </a:rPr>
              <a:t>Prvouka 1 pro 1. ročník základní školy.</a:t>
            </a:r>
            <a:r>
              <a:rPr lang="cs-CZ" sz="1600" dirty="0" smtClean="0">
                <a:solidFill>
                  <a:srgbClr val="000000"/>
                </a:solidFill>
                <a:latin typeface="Arial - 15"/>
              </a:rPr>
              <a:t> 1. vydání. Brno: Nová škola, s.r.o., 2006. ISBN 80-7289-013-1</a:t>
            </a:r>
            <a:r>
              <a:rPr lang="cs-CZ" sz="1600" dirty="0" smtClean="0"/>
              <a:t> </a:t>
            </a:r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328</Words>
  <Application>Microsoft Office PowerPoint</Application>
  <PresentationFormat>Předvádění na obrazovce (4:3)</PresentationFormat>
  <Paragraphs>87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  Blízké okolí školy I</vt:lpstr>
      <vt:lpstr>Snímek 2</vt:lpstr>
      <vt:lpstr>Snímek 3</vt:lpstr>
      <vt:lpstr>ANOTACE</vt:lpstr>
      <vt:lpstr>ŠKOLA</vt:lpstr>
      <vt:lpstr>Snímek 6</vt:lpstr>
      <vt:lpstr>CESTA DO ŠKOLY</vt:lpstr>
      <vt:lpstr>CESTA DO ŠKOLY</vt:lpstr>
      <vt:lpstr>Snímek 9</vt:lpstr>
      <vt:lpstr>                        SEMAFOR</vt:lpstr>
      <vt:lpstr>                        SEMAFOR</vt:lpstr>
      <vt:lpstr>Snímek 12</vt:lpstr>
      <vt:lpstr>Snímek 13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ROSTLINY A JEJICH ORGÁNY</dc:title>
  <dc:creator>Marťánek</dc:creator>
  <cp:lastModifiedBy>Marťánek</cp:lastModifiedBy>
  <cp:revision>61</cp:revision>
  <dcterms:created xsi:type="dcterms:W3CDTF">2012-12-29T09:34:39Z</dcterms:created>
  <dcterms:modified xsi:type="dcterms:W3CDTF">2013-05-30T15:56:12Z</dcterms:modified>
</cp:coreProperties>
</file>