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73" r:id="rId3"/>
    <p:sldId id="274" r:id="rId4"/>
    <p:sldId id="258" r:id="rId5"/>
    <p:sldId id="282" r:id="rId6"/>
    <p:sldId id="285" r:id="rId7"/>
    <p:sldId id="292" r:id="rId8"/>
    <p:sldId id="289" r:id="rId9"/>
    <p:sldId id="286" r:id="rId10"/>
    <p:sldId id="287" r:id="rId11"/>
    <p:sldId id="290" r:id="rId12"/>
    <p:sldId id="291" r:id="rId13"/>
    <p:sldId id="293" r:id="rId14"/>
    <p:sldId id="294" r:id="rId15"/>
    <p:sldId id="260" r:id="rId1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66FF33"/>
    <a:srgbClr val="006600"/>
  </p:clrMru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8" d="100"/>
          <a:sy n="68" d="100"/>
        </p:scale>
        <p:origin x="-144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6D375A-2269-458D-A5FF-547ADC4B8BF2}" type="datetimeFigureOut">
              <a:rPr lang="cs-CZ" smtClean="0"/>
              <a:pPr/>
              <a:t>30.5.2013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E91C1E-D74B-467B-A111-DFF8D02AC29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6D375A-2269-458D-A5FF-547ADC4B8BF2}" type="datetimeFigureOut">
              <a:rPr lang="cs-CZ" smtClean="0"/>
              <a:pPr/>
              <a:t>30.5.2013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E91C1E-D74B-467B-A111-DFF8D02AC29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6D375A-2269-458D-A5FF-547ADC4B8BF2}" type="datetimeFigureOut">
              <a:rPr lang="cs-CZ" smtClean="0"/>
              <a:pPr/>
              <a:t>30.5.2013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E91C1E-D74B-467B-A111-DFF8D02AC29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6D375A-2269-458D-A5FF-547ADC4B8BF2}" type="datetimeFigureOut">
              <a:rPr lang="cs-CZ" smtClean="0"/>
              <a:pPr/>
              <a:t>30.5.2013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E91C1E-D74B-467B-A111-DFF8D02AC29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6D375A-2269-458D-A5FF-547ADC4B8BF2}" type="datetimeFigureOut">
              <a:rPr lang="cs-CZ" smtClean="0"/>
              <a:pPr/>
              <a:t>30.5.2013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E91C1E-D74B-467B-A111-DFF8D02AC29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6D375A-2269-458D-A5FF-547ADC4B8BF2}" type="datetimeFigureOut">
              <a:rPr lang="cs-CZ" smtClean="0"/>
              <a:pPr/>
              <a:t>30.5.2013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E91C1E-D74B-467B-A111-DFF8D02AC29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6D375A-2269-458D-A5FF-547ADC4B8BF2}" type="datetimeFigureOut">
              <a:rPr lang="cs-CZ" smtClean="0"/>
              <a:pPr/>
              <a:t>30.5.2013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E91C1E-D74B-467B-A111-DFF8D02AC29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6D375A-2269-458D-A5FF-547ADC4B8BF2}" type="datetimeFigureOut">
              <a:rPr lang="cs-CZ" smtClean="0"/>
              <a:pPr/>
              <a:t>30.5.2013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E91C1E-D74B-467B-A111-DFF8D02AC29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6D375A-2269-458D-A5FF-547ADC4B8BF2}" type="datetimeFigureOut">
              <a:rPr lang="cs-CZ" smtClean="0"/>
              <a:pPr/>
              <a:t>30.5.2013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E91C1E-D74B-467B-A111-DFF8D02AC29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6D375A-2269-458D-A5FF-547ADC4B8BF2}" type="datetimeFigureOut">
              <a:rPr lang="cs-CZ" smtClean="0"/>
              <a:pPr/>
              <a:t>30.5.2013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E91C1E-D74B-467B-A111-DFF8D02AC29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6D375A-2269-458D-A5FF-547ADC4B8BF2}" type="datetimeFigureOut">
              <a:rPr lang="cs-CZ" smtClean="0"/>
              <a:pPr/>
              <a:t>30.5.2013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E91C1E-D74B-467B-A111-DFF8D02AC29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E6DCAC"/>
            </a:gs>
            <a:gs pos="12000">
              <a:srgbClr val="E6D78A"/>
            </a:gs>
            <a:gs pos="30000">
              <a:srgbClr val="C7AC4C"/>
            </a:gs>
            <a:gs pos="45000">
              <a:srgbClr val="E6D78A"/>
            </a:gs>
            <a:gs pos="77000">
              <a:srgbClr val="C7AC4C"/>
            </a:gs>
            <a:gs pos="100000">
              <a:srgbClr val="E6DCAC"/>
            </a:gs>
          </a:gsLst>
          <a:lin ang="27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16D375A-2269-458D-A5FF-547ADC4B8BF2}" type="datetimeFigureOut">
              <a:rPr lang="cs-CZ" smtClean="0"/>
              <a:pPr/>
              <a:t>30.5.2013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3E91C1E-D74B-467B-A111-DFF8D02AC292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gif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gif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8" Type="http://schemas.openxmlformats.org/officeDocument/2006/relationships/hyperlink" Target="http://cs.wikipedia.org/wiki/Vozidlo" TargetMode="External"/><Relationship Id="rId3" Type="http://schemas.openxmlformats.org/officeDocument/2006/relationships/hyperlink" Target="http://cs.wikipedia.org/wiki/Semafor" TargetMode="External"/><Relationship Id="rId7" Type="http://schemas.openxmlformats.org/officeDocument/2006/relationships/hyperlink" Target="http://cs.wikipedia.org/wiki/Dopravn%C3%AD_za%C5%99%C3%ADzen%C3%AD" TargetMode="External"/><Relationship Id="rId2" Type="http://schemas.openxmlformats.org/officeDocument/2006/relationships/hyperlink" Target="http://www.zszajeci.cz/oskole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s.wikipedia.org/wiki/Dopravn%C3%AD_zna%C4%8Den%C3%AD_v_%C4%8Cesku" TargetMode="External"/><Relationship Id="rId5" Type="http://schemas.openxmlformats.org/officeDocument/2006/relationships/hyperlink" Target="http://www.dopravni-znaceni.eu/" TargetMode="External"/><Relationship Id="rId4" Type="http://schemas.openxmlformats.org/officeDocument/2006/relationships/hyperlink" Target="http://cs.wikipedia.org/w/index.php?search=%C5%A1kol%C3%A1k&amp;title=Speci%C3%A1ln%C3%AD:Hled%C3%A1n%C3%AD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548680"/>
            <a:ext cx="7772400" cy="3051771"/>
          </a:xfrm>
        </p:spPr>
        <p:txBody>
          <a:bodyPr/>
          <a:lstStyle/>
          <a:p>
            <a:r>
              <a:rPr lang="cs-CZ" b="1" u="sng" dirty="0" smtClean="0">
                <a:latin typeface="Courier New" pitchFamily="49" charset="0"/>
                <a:cs typeface="Courier New" pitchFamily="49" charset="0"/>
              </a:rPr>
              <a:t/>
            </a:r>
            <a:br>
              <a:rPr lang="cs-CZ" b="1" u="sng" dirty="0" smtClean="0">
                <a:latin typeface="Courier New" pitchFamily="49" charset="0"/>
                <a:cs typeface="Courier New" pitchFamily="49" charset="0"/>
              </a:rPr>
            </a:br>
            <a:r>
              <a:rPr lang="cs-CZ" b="1" u="sng" dirty="0" smtClean="0">
                <a:latin typeface="Courier New" pitchFamily="49" charset="0"/>
                <a:cs typeface="Courier New" pitchFamily="49" charset="0"/>
              </a:rPr>
              <a:t/>
            </a:r>
            <a:br>
              <a:rPr lang="cs-CZ" b="1" u="sng" dirty="0" smtClean="0">
                <a:latin typeface="Courier New" pitchFamily="49" charset="0"/>
                <a:cs typeface="Courier New" pitchFamily="49" charset="0"/>
              </a:rPr>
            </a:br>
            <a:r>
              <a:rPr lang="cs-CZ" b="1" u="sng" dirty="0" smtClean="0">
                <a:latin typeface="Courier New" pitchFamily="49" charset="0"/>
                <a:cs typeface="Courier New" pitchFamily="49" charset="0"/>
              </a:rPr>
              <a:t>Blízké okolí školy II</a:t>
            </a:r>
            <a:endParaRPr lang="cs-CZ" b="1" u="sng" dirty="0">
              <a:latin typeface="Courier New" pitchFamily="49" charset="0"/>
              <a:cs typeface="Courier New" pitchFamily="49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pPr marL="514350" indent="-514350"/>
            <a:endParaRPr lang="cs-CZ" sz="2400" b="1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28600" y="134877"/>
            <a:ext cx="8820302" cy="1957591"/>
          </a:xfrm>
          <a:prstGeom prst="rect">
            <a:avLst/>
          </a:prstGeom>
          <a:solidFill>
            <a:scrgbClr r="0" g="0" b="0">
              <a:alpha val="0"/>
            </a:scrgbClr>
          </a:solidFill>
        </p:spPr>
      </p:pic>
      <p:pic>
        <p:nvPicPr>
          <p:cNvPr id="3" name="Obrázek 2"/>
          <p:cNvPicPr>
            <a:picLocks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28600" y="2211057"/>
            <a:ext cx="8820302" cy="3907296"/>
          </a:xfrm>
          <a:prstGeom prst="rect">
            <a:avLst/>
          </a:prstGeom>
          <a:solidFill>
            <a:scrgbClr r="0" g="0" b="0">
              <a:alpha val="0"/>
            </a:scrgbClr>
          </a:solidFill>
        </p:spPr>
      </p:pic>
      <p:sp>
        <p:nvSpPr>
          <p:cNvPr id="4" name="TextovéPole 3"/>
          <p:cNvSpPr txBox="1"/>
          <p:nvPr/>
        </p:nvSpPr>
        <p:spPr>
          <a:xfrm>
            <a:off x="971550" y="4201951"/>
            <a:ext cx="1188720" cy="295072"/>
          </a:xfrm>
          <a:prstGeom prst="rect">
            <a:avLst/>
          </a:prstGeom>
          <a:noFill/>
        </p:spPr>
        <p:txBody>
          <a:bodyPr vert="horz" lIns="78858" tIns="39429" rIns="78858" bIns="39429" rtlCol="0">
            <a:spAutoFit/>
          </a:bodyPr>
          <a:lstStyle/>
          <a:p>
            <a:r>
              <a:rPr lang="cs-CZ" sz="1400" dirty="0" smtClean="0">
                <a:latin typeface="Arial - 18"/>
              </a:rPr>
              <a:t>Šablona</a:t>
            </a:r>
            <a:r>
              <a:rPr lang="cs-CZ" sz="1100" dirty="0" smtClean="0">
                <a:latin typeface="Arial - 18"/>
              </a:rPr>
              <a:t>: </a:t>
            </a:r>
            <a:r>
              <a:rPr lang="cs-CZ" sz="1400" dirty="0" smtClean="0">
                <a:latin typeface="Arial - 18"/>
              </a:rPr>
              <a:t>V/2</a:t>
            </a:r>
            <a:r>
              <a:rPr lang="cs-CZ" sz="1100" dirty="0" smtClean="0">
                <a:latin typeface="Arial - 18"/>
              </a:rPr>
              <a:t> </a:t>
            </a:r>
            <a:r>
              <a:rPr lang="cs-CZ" sz="1400" dirty="0" smtClean="0">
                <a:latin typeface="Arial - 18"/>
              </a:rPr>
              <a:t> </a:t>
            </a:r>
            <a:endParaRPr lang="cs-CZ" sz="1400" dirty="0">
              <a:latin typeface="Arial - 18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5040630" y="4150075"/>
            <a:ext cx="1619602" cy="295072"/>
          </a:xfrm>
          <a:prstGeom prst="rect">
            <a:avLst/>
          </a:prstGeom>
          <a:noFill/>
        </p:spPr>
        <p:txBody>
          <a:bodyPr vert="horz" wrap="square" lIns="78858" tIns="39429" rIns="78858" bIns="39429" rtlCol="0">
            <a:spAutoFit/>
          </a:bodyPr>
          <a:lstStyle/>
          <a:p>
            <a:r>
              <a:rPr lang="cs-CZ" sz="1400" dirty="0" smtClean="0">
                <a:latin typeface="Arial - 18"/>
              </a:rPr>
              <a:t>Sada: 3 </a:t>
            </a:r>
            <a:endParaRPr lang="cs-CZ" sz="1400" dirty="0">
              <a:latin typeface="Arial - 18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982980" y="4679210"/>
            <a:ext cx="2652916" cy="295072"/>
          </a:xfrm>
          <a:prstGeom prst="rect">
            <a:avLst/>
          </a:prstGeom>
          <a:noFill/>
        </p:spPr>
        <p:txBody>
          <a:bodyPr vert="horz" wrap="square" lIns="78858" tIns="39429" rIns="78858" bIns="39429" rtlCol="0">
            <a:spAutoFit/>
          </a:bodyPr>
          <a:lstStyle/>
          <a:p>
            <a:r>
              <a:rPr lang="cs-CZ" sz="1400" dirty="0" smtClean="0">
                <a:latin typeface="Arial - 18"/>
              </a:rPr>
              <a:t>Ověření ve výuce: 28. 9. 2012</a:t>
            </a:r>
            <a:endParaRPr lang="cs-CZ" sz="1400" dirty="0">
              <a:latin typeface="Arial - 18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5086350" y="4689585"/>
            <a:ext cx="868680" cy="295072"/>
          </a:xfrm>
          <a:prstGeom prst="rect">
            <a:avLst/>
          </a:prstGeom>
          <a:noFill/>
        </p:spPr>
        <p:txBody>
          <a:bodyPr vert="horz" lIns="78858" tIns="39429" rIns="78858" bIns="39429" rtlCol="0">
            <a:spAutoFit/>
          </a:bodyPr>
          <a:lstStyle/>
          <a:p>
            <a:r>
              <a:rPr lang="cs-CZ" sz="1400" dirty="0" smtClean="0">
                <a:latin typeface="Arial - 18"/>
              </a:rPr>
              <a:t>Třída: 1</a:t>
            </a:r>
            <a:endParaRPr lang="cs-CZ" sz="1400" dirty="0">
              <a:latin typeface="Arial - 18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6560820" y="4710336"/>
            <a:ext cx="1683588" cy="295072"/>
          </a:xfrm>
          <a:prstGeom prst="rect">
            <a:avLst/>
          </a:prstGeom>
          <a:noFill/>
        </p:spPr>
        <p:txBody>
          <a:bodyPr vert="horz" wrap="square" lIns="78858" tIns="39429" rIns="78858" bIns="39429" rtlCol="0">
            <a:spAutoFit/>
          </a:bodyPr>
          <a:lstStyle/>
          <a:p>
            <a:r>
              <a:rPr lang="cs-CZ" sz="1400" dirty="0" smtClean="0">
                <a:latin typeface="Arial - 18"/>
              </a:rPr>
              <a:t>Datum: 24. 9. 2012 </a:t>
            </a:r>
            <a:endParaRPr lang="cs-CZ" sz="1400" dirty="0">
              <a:latin typeface="Arial - 18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1291590" y="546502"/>
            <a:ext cx="6697980" cy="941402"/>
          </a:xfrm>
          <a:prstGeom prst="rect">
            <a:avLst/>
          </a:prstGeom>
          <a:noFill/>
        </p:spPr>
        <p:txBody>
          <a:bodyPr vert="horz" lIns="78858" tIns="39429" rIns="78858" bIns="39429" rtlCol="0">
            <a:spAutoFit/>
          </a:bodyPr>
          <a:lstStyle/>
          <a:p>
            <a:pPr algn="ctr"/>
            <a:r>
              <a:rPr lang="cs-CZ" sz="4000" dirty="0" smtClean="0">
                <a:solidFill>
                  <a:srgbClr val="FFFFFF"/>
                </a:solidFill>
                <a:latin typeface="Arial - 62"/>
              </a:rPr>
              <a:t>Výukový materiál  </a:t>
            </a:r>
            <a:endParaRPr lang="cs-CZ" sz="4000" dirty="0">
              <a:solidFill>
                <a:srgbClr val="FFFFFF"/>
              </a:solidFill>
              <a:latin typeface="Arial - 62"/>
            </a:endParaRPr>
          </a:p>
          <a:p>
            <a:pPr algn="ctr"/>
            <a:r>
              <a:rPr lang="cs-CZ" sz="1600" dirty="0" smtClean="0">
                <a:solidFill>
                  <a:srgbClr val="FFFFFF"/>
                </a:solidFill>
                <a:latin typeface="Arial - 25"/>
              </a:rPr>
              <a:t>zpracovaný v rámci projektu</a:t>
            </a:r>
            <a:endParaRPr lang="cs-CZ" sz="1600" dirty="0">
              <a:solidFill>
                <a:srgbClr val="FFFFFF"/>
              </a:solidFill>
              <a:latin typeface="Arial - 25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984580" y="3641691"/>
            <a:ext cx="4637380" cy="295072"/>
          </a:xfrm>
          <a:prstGeom prst="rect">
            <a:avLst/>
          </a:prstGeom>
          <a:noFill/>
        </p:spPr>
        <p:txBody>
          <a:bodyPr vert="horz" lIns="78858" tIns="39429" rIns="78858" bIns="39429" rtlCol="0">
            <a:spAutoFit/>
          </a:bodyPr>
          <a:lstStyle/>
          <a:p>
            <a:r>
              <a:rPr lang="cs-CZ" sz="1400" b="1" dirty="0" smtClean="0">
                <a:latin typeface="Arial - 17"/>
              </a:rPr>
              <a:t>Pořadové číslo projektu: CZ.1.07/1.4.00/21.1131</a:t>
            </a:r>
            <a:endParaRPr lang="cs-CZ" sz="1400" b="1" dirty="0">
              <a:latin typeface="Arial - 17"/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982980" y="5197970"/>
            <a:ext cx="960120" cy="295072"/>
          </a:xfrm>
          <a:prstGeom prst="rect">
            <a:avLst/>
          </a:prstGeom>
          <a:noFill/>
        </p:spPr>
        <p:txBody>
          <a:bodyPr vert="horz" lIns="78858" tIns="39429" rIns="78858" bIns="39429" rtlCol="0">
            <a:spAutoFit/>
          </a:bodyPr>
          <a:lstStyle/>
          <a:p>
            <a:r>
              <a:rPr lang="cs-CZ" sz="1400" dirty="0" smtClean="0">
                <a:latin typeface="Arial - 18"/>
              </a:rPr>
              <a:t>Online:</a:t>
            </a:r>
            <a:endParaRPr lang="cs-CZ" sz="1400" dirty="0">
              <a:latin typeface="Arial - 18"/>
            </a:endParaRPr>
          </a:p>
        </p:txBody>
      </p:sp>
      <p:pic>
        <p:nvPicPr>
          <p:cNvPr id="13" name="Picture 2" descr="C:\Users\LK\Desktop\OPVK_hor_zakladni_logolink_RGB_cz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123728" y="2492896"/>
            <a:ext cx="4752528" cy="103851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="" xmlns:p14="http://schemas.microsoft.com/office/powerpoint/2010/main" val="25340105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7170" y="176378"/>
            <a:ext cx="8820302" cy="1957591"/>
          </a:xfrm>
          <a:prstGeom prst="rect">
            <a:avLst/>
          </a:prstGeom>
          <a:solidFill>
            <a:scrgbClr r="0" g="0" b="0">
              <a:alpha val="0"/>
            </a:scrgbClr>
          </a:solidFill>
        </p:spPr>
      </p:pic>
      <p:sp>
        <p:nvSpPr>
          <p:cNvPr id="3" name="TextovéPole 2"/>
          <p:cNvSpPr txBox="1"/>
          <p:nvPr/>
        </p:nvSpPr>
        <p:spPr>
          <a:xfrm>
            <a:off x="388620" y="695138"/>
            <a:ext cx="8343900" cy="895236"/>
          </a:xfrm>
          <a:prstGeom prst="rect">
            <a:avLst/>
          </a:prstGeom>
          <a:noFill/>
        </p:spPr>
        <p:txBody>
          <a:bodyPr vert="horz" lIns="78858" tIns="39429" rIns="78858" bIns="39429" rtlCol="0">
            <a:spAutoFit/>
          </a:bodyPr>
          <a:lstStyle/>
          <a:p>
            <a:pPr algn="ctr"/>
            <a:r>
              <a:rPr lang="cs-CZ" sz="3300" dirty="0" smtClean="0">
                <a:solidFill>
                  <a:srgbClr val="FFFFFF"/>
                </a:solidFill>
                <a:latin typeface="Arial - 51"/>
              </a:rPr>
              <a:t>Blízké okolí školy II</a:t>
            </a:r>
          </a:p>
          <a:p>
            <a:pPr algn="ctr"/>
            <a:endParaRPr lang="cs-CZ" sz="2000" dirty="0">
              <a:solidFill>
                <a:srgbClr val="FF0000"/>
              </a:solidFill>
              <a:latin typeface="Arial - 51"/>
            </a:endParaRPr>
          </a:p>
        </p:txBody>
      </p:sp>
      <p:pic>
        <p:nvPicPr>
          <p:cNvPr id="4" name="Obrázek 3"/>
          <p:cNvPicPr>
            <a:picLocks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28600" y="2175913"/>
            <a:ext cx="8820302" cy="3907296"/>
          </a:xfrm>
          <a:prstGeom prst="rect">
            <a:avLst/>
          </a:prstGeom>
          <a:solidFill>
            <a:scrgbClr r="0" g="0" b="0">
              <a:alpha val="0"/>
            </a:scrgbClr>
          </a:solidFill>
        </p:spPr>
      </p:pic>
      <p:sp>
        <p:nvSpPr>
          <p:cNvPr id="5" name="TextovéPole 4"/>
          <p:cNvSpPr txBox="1"/>
          <p:nvPr/>
        </p:nvSpPr>
        <p:spPr>
          <a:xfrm>
            <a:off x="502920" y="4440581"/>
            <a:ext cx="6085304" cy="295072"/>
          </a:xfrm>
          <a:prstGeom prst="rect">
            <a:avLst/>
          </a:prstGeom>
          <a:noFill/>
        </p:spPr>
        <p:txBody>
          <a:bodyPr vert="horz" wrap="square" lIns="78858" tIns="39429" rIns="78858" bIns="39429" rtlCol="0">
            <a:spAutoFit/>
          </a:bodyPr>
          <a:lstStyle/>
          <a:p>
            <a:r>
              <a:rPr lang="cs-CZ" sz="1400" dirty="0" smtClean="0">
                <a:latin typeface="Arial - 18"/>
              </a:rPr>
              <a:t>Jméno autora: </a:t>
            </a:r>
            <a:r>
              <a:rPr lang="cs-CZ" sz="1400" dirty="0" smtClean="0">
                <a:latin typeface="Arial - 18"/>
              </a:rPr>
              <a:t>Mgr. Martina Kosová</a:t>
            </a:r>
            <a:r>
              <a:rPr lang="cs-CZ" sz="1400" dirty="0" smtClean="0">
                <a:latin typeface="Arial - 18"/>
              </a:rPr>
              <a:t> </a:t>
            </a:r>
            <a:endParaRPr lang="cs-CZ" sz="1400" dirty="0">
              <a:latin typeface="Arial - 18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548640" y="4876340"/>
            <a:ext cx="5623560" cy="510515"/>
          </a:xfrm>
          <a:prstGeom prst="rect">
            <a:avLst/>
          </a:prstGeom>
          <a:noFill/>
        </p:spPr>
        <p:txBody>
          <a:bodyPr vert="horz" lIns="78858" tIns="39429" rIns="78858" bIns="39429" rtlCol="0">
            <a:spAutoFit/>
          </a:bodyPr>
          <a:lstStyle/>
          <a:p>
            <a:r>
              <a:rPr lang="cs-CZ" sz="1400" dirty="0" smtClean="0">
                <a:latin typeface="Arial - 18"/>
              </a:rPr>
              <a:t>Škola: Základní škola Zaječí, okres Břeclav</a:t>
            </a:r>
          </a:p>
          <a:p>
            <a:r>
              <a:rPr lang="cs-CZ" sz="1400" dirty="0" smtClean="0">
                <a:latin typeface="Arial - 18"/>
              </a:rPr>
              <a:t>           Školní 402, 691 05 Zaječí, příspěvková organizace </a:t>
            </a:r>
            <a:endParaRPr lang="cs-CZ" sz="1400" dirty="0">
              <a:latin typeface="Arial - 18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502920" y="3361561"/>
            <a:ext cx="1028700" cy="295072"/>
          </a:xfrm>
          <a:prstGeom prst="rect">
            <a:avLst/>
          </a:prstGeom>
          <a:noFill/>
        </p:spPr>
        <p:txBody>
          <a:bodyPr vert="horz" lIns="78858" tIns="39429" rIns="78858" bIns="39429" rtlCol="0">
            <a:spAutoFit/>
          </a:bodyPr>
          <a:lstStyle/>
          <a:p>
            <a:r>
              <a:rPr lang="cs-CZ" sz="1400" dirty="0" smtClean="0">
                <a:latin typeface="Arial - 18"/>
              </a:rPr>
              <a:t>Ročník: 1.</a:t>
            </a:r>
            <a:endParaRPr lang="cs-CZ" sz="1400" dirty="0">
              <a:latin typeface="Arial - 18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502920" y="2977679"/>
            <a:ext cx="3060968" cy="295072"/>
          </a:xfrm>
          <a:prstGeom prst="rect">
            <a:avLst/>
          </a:prstGeom>
          <a:noFill/>
        </p:spPr>
        <p:txBody>
          <a:bodyPr vert="horz" wrap="square" lIns="78858" tIns="39429" rIns="78858" bIns="39429" rtlCol="0">
            <a:spAutoFit/>
          </a:bodyPr>
          <a:lstStyle/>
          <a:p>
            <a:r>
              <a:rPr lang="cs-CZ" sz="1400" dirty="0" smtClean="0">
                <a:latin typeface="Arial - 17"/>
              </a:rPr>
              <a:t>Předmět:</a:t>
            </a:r>
            <a:r>
              <a:rPr lang="cs-CZ" sz="1400" b="1" dirty="0" smtClean="0">
                <a:solidFill>
                  <a:srgbClr val="66FF33"/>
                </a:solidFill>
                <a:latin typeface="Arial - 17"/>
              </a:rPr>
              <a:t> Prvouka</a:t>
            </a:r>
            <a:r>
              <a:rPr lang="cs-CZ" sz="1100" dirty="0" smtClean="0">
                <a:solidFill>
                  <a:srgbClr val="00008B"/>
                </a:solidFill>
                <a:latin typeface="Arial - 17"/>
              </a:rPr>
              <a:t> </a:t>
            </a:r>
            <a:endParaRPr lang="cs-CZ" sz="1100" dirty="0">
              <a:solidFill>
                <a:srgbClr val="00008B"/>
              </a:solidFill>
              <a:latin typeface="Arial - 17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502920" y="3890696"/>
            <a:ext cx="8101528" cy="510515"/>
          </a:xfrm>
          <a:prstGeom prst="rect">
            <a:avLst/>
          </a:prstGeom>
          <a:noFill/>
        </p:spPr>
        <p:txBody>
          <a:bodyPr vert="horz" wrap="square" lIns="78858" tIns="39429" rIns="78858" bIns="39429" rtlCol="0">
            <a:spAutoFit/>
          </a:bodyPr>
          <a:lstStyle/>
          <a:p>
            <a:r>
              <a:rPr lang="cs-CZ" sz="1400" dirty="0" smtClean="0">
                <a:latin typeface="Arial - 18"/>
              </a:rPr>
              <a:t>Klíčová slova: </a:t>
            </a:r>
            <a:r>
              <a:rPr lang="cs-CZ" sz="1400" dirty="0" smtClean="0"/>
              <a:t>DOPRAVNÍ ZNAČKY, PŘECHOD PRO CHODCE, SEMAFOR, CHODEC, VOZOVKA</a:t>
            </a:r>
          </a:p>
          <a:p>
            <a:r>
              <a:rPr lang="cs-CZ" sz="1400" dirty="0" smtClean="0">
                <a:latin typeface="Arial - 18"/>
              </a:rPr>
              <a:t>  </a:t>
            </a:r>
            <a:endParaRPr lang="cs-CZ" sz="1400" dirty="0">
              <a:latin typeface="Arial - 18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502920" y="2531546"/>
            <a:ext cx="7885504" cy="295072"/>
          </a:xfrm>
          <a:prstGeom prst="rect">
            <a:avLst/>
          </a:prstGeom>
          <a:noFill/>
        </p:spPr>
        <p:txBody>
          <a:bodyPr vert="horz" wrap="square" lIns="78858" tIns="39429" rIns="78858" bIns="39429" rtlCol="0">
            <a:spAutoFit/>
          </a:bodyPr>
          <a:lstStyle/>
          <a:p>
            <a:r>
              <a:rPr lang="cs-CZ" sz="1400" b="1" dirty="0" smtClean="0">
                <a:latin typeface="Arial - 18"/>
              </a:rPr>
              <a:t>Název: VY_52_INOVACE_3/34_BLÍZKÉ OKOLÍ ŠKOLY II </a:t>
            </a:r>
            <a:endParaRPr lang="cs-CZ" sz="1400" dirty="0">
              <a:solidFill>
                <a:srgbClr val="00008B"/>
              </a:solidFill>
              <a:latin typeface="Arial - 18"/>
            </a:endParaRPr>
          </a:p>
        </p:txBody>
      </p:sp>
    </p:spTree>
    <p:extLst>
      <p:ext uri="{BB962C8B-B14F-4D97-AF65-F5344CB8AC3E}">
        <p14:creationId xmlns="" xmlns:p14="http://schemas.microsoft.com/office/powerpoint/2010/main" val="30525027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800" dirty="0" smtClean="0"/>
              <a:t>Výukový materiál je určen žákům 1. třídy základní školy k předmětu Prvouka.</a:t>
            </a:r>
          </a:p>
          <a:p>
            <a:r>
              <a:rPr lang="cs-CZ" sz="2800" dirty="0" smtClean="0"/>
              <a:t>Cílem učebního materiálu je seznámit žáky s novými pojmy a pomoci jim si je osvojit. </a:t>
            </a:r>
          </a:p>
          <a:p>
            <a:r>
              <a:rPr lang="cs-CZ" sz="2800" dirty="0" smtClean="0"/>
              <a:t>Usnadnit jim si zapamatovat jak bezpečně chodit    do školy a ze školy.</a:t>
            </a:r>
          </a:p>
          <a:p>
            <a:r>
              <a:rPr lang="cs-CZ" sz="2800" dirty="0" smtClean="0"/>
              <a:t>Následující stránky jsou věnovány cestě do školy a   ze školy podle dopravních značek a světelné signalizace 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C00000"/>
                </a:solidFill>
              </a:rPr>
              <a:t>ŠKOLA</a:t>
            </a:r>
            <a:endParaRPr lang="cs-CZ" b="1" dirty="0">
              <a:solidFill>
                <a:srgbClr val="C00000"/>
              </a:solidFill>
            </a:endParaRPr>
          </a:p>
        </p:txBody>
      </p:sp>
      <p:pic>
        <p:nvPicPr>
          <p:cNvPr id="4100" name="Picture 4" descr="http://www.zszajeci.cz/images/stories/skola/skola_zima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99592" y="1197893"/>
            <a:ext cx="7546809" cy="5660107"/>
          </a:xfrm>
          <a:prstGeom prst="rect">
            <a:avLst/>
          </a:prstGeom>
          <a:noFill/>
        </p:spPr>
      </p:pic>
      <p:cxnSp>
        <p:nvCxnSpPr>
          <p:cNvPr id="8" name="Přímá spojovací šipka 7"/>
          <p:cNvCxnSpPr/>
          <p:nvPr/>
        </p:nvCxnSpPr>
        <p:spPr>
          <a:xfrm>
            <a:off x="5652120" y="836712"/>
            <a:ext cx="72008" cy="2952328"/>
          </a:xfrm>
          <a:prstGeom prst="straightConnector1">
            <a:avLst/>
          </a:prstGeom>
          <a:ln w="381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TextovéPole 8"/>
          <p:cNvSpPr txBox="1"/>
          <p:nvPr/>
        </p:nvSpPr>
        <p:spPr>
          <a:xfrm>
            <a:off x="8676456" y="6488668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410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C00000"/>
                </a:solidFill>
              </a:rPr>
              <a:t>CESTA DO ŠKOLY</a:t>
            </a:r>
            <a:endParaRPr lang="cs-CZ" b="1" dirty="0">
              <a:solidFill>
                <a:srgbClr val="C0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725144"/>
            <a:ext cx="3610744" cy="1401019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b="1" dirty="0" smtClean="0">
                <a:solidFill>
                  <a:srgbClr val="FF0000"/>
                </a:solidFill>
              </a:rPr>
              <a:t>Důležité</a:t>
            </a:r>
          </a:p>
          <a:p>
            <a:pPr>
              <a:buNone/>
            </a:pPr>
            <a:r>
              <a:rPr lang="cs-CZ" b="1" dirty="0" smtClean="0">
                <a:solidFill>
                  <a:srgbClr val="FF0000"/>
                </a:solidFill>
              </a:rPr>
              <a:t> pojmy!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611561" y="1412776"/>
            <a:ext cx="2736304" cy="2585323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b="1" dirty="0" smtClean="0"/>
              <a:t>DOPRAVNÍ ZNAČKY</a:t>
            </a:r>
          </a:p>
          <a:p>
            <a:endParaRPr lang="cs-CZ" b="1" dirty="0" smtClean="0"/>
          </a:p>
          <a:p>
            <a:r>
              <a:rPr lang="cs-CZ" b="1" dirty="0" smtClean="0"/>
              <a:t>PŘECHOD PRO CHODCE</a:t>
            </a:r>
          </a:p>
          <a:p>
            <a:endParaRPr lang="cs-CZ" b="1" dirty="0" smtClean="0"/>
          </a:p>
          <a:p>
            <a:r>
              <a:rPr lang="cs-CZ" b="1" dirty="0" smtClean="0"/>
              <a:t>SEMAFOR</a:t>
            </a:r>
          </a:p>
          <a:p>
            <a:endParaRPr lang="cs-CZ" b="1" dirty="0" smtClean="0"/>
          </a:p>
          <a:p>
            <a:r>
              <a:rPr lang="cs-CZ" b="1" dirty="0" smtClean="0"/>
              <a:t>CHODEC</a:t>
            </a:r>
          </a:p>
          <a:p>
            <a:endParaRPr lang="cs-CZ" b="1" dirty="0" smtClean="0"/>
          </a:p>
          <a:p>
            <a:r>
              <a:rPr lang="cs-CZ" b="1" dirty="0" smtClean="0"/>
              <a:t>VOZOVKA</a:t>
            </a:r>
            <a:endParaRPr lang="cs-CZ" b="1" dirty="0"/>
          </a:p>
        </p:txBody>
      </p:sp>
      <p:pic>
        <p:nvPicPr>
          <p:cNvPr id="6146" name="Picture 2" descr="http://www.mphrusovany.cz/doprava/skoda_hrou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051720" y="2348880"/>
            <a:ext cx="6728816" cy="4090540"/>
          </a:xfrm>
          <a:prstGeom prst="rect">
            <a:avLst/>
          </a:prstGeom>
          <a:noFill/>
        </p:spPr>
      </p:pic>
      <p:sp>
        <p:nvSpPr>
          <p:cNvPr id="8" name="TextovéPole 7"/>
          <p:cNvSpPr txBox="1"/>
          <p:nvPr/>
        </p:nvSpPr>
        <p:spPr>
          <a:xfrm>
            <a:off x="2123728" y="6093296"/>
            <a:ext cx="4320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8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94122"/>
          </a:xfrm>
        </p:spPr>
        <p:txBody>
          <a:bodyPr/>
          <a:lstStyle/>
          <a:p>
            <a:endParaRPr lang="cs-CZ" b="1" dirty="0">
              <a:solidFill>
                <a:srgbClr val="C00000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539552" y="188640"/>
            <a:ext cx="1656183" cy="3139321"/>
          </a:xfrm>
          <a:prstGeom prst="rect">
            <a:avLst/>
          </a:prstGeom>
          <a:solidFill>
            <a:srgbClr val="66FF33"/>
          </a:solidFill>
        </p:spPr>
        <p:txBody>
          <a:bodyPr wrap="square" rtlCol="0">
            <a:spAutoFit/>
          </a:bodyPr>
          <a:lstStyle/>
          <a:p>
            <a:r>
              <a:rPr lang="cs-CZ" b="1" dirty="0" smtClean="0"/>
              <a:t>NALEVO</a:t>
            </a:r>
          </a:p>
          <a:p>
            <a:endParaRPr lang="cs-CZ" b="1" dirty="0" smtClean="0"/>
          </a:p>
          <a:p>
            <a:r>
              <a:rPr lang="cs-CZ" b="1" dirty="0" smtClean="0"/>
              <a:t>NAPRAVO</a:t>
            </a:r>
          </a:p>
          <a:p>
            <a:endParaRPr lang="cs-CZ" b="1" dirty="0" smtClean="0"/>
          </a:p>
          <a:p>
            <a:r>
              <a:rPr lang="cs-CZ" b="1" dirty="0" smtClean="0"/>
              <a:t>DOPŘEDU</a:t>
            </a:r>
          </a:p>
          <a:p>
            <a:endParaRPr lang="cs-CZ" b="1" dirty="0" smtClean="0"/>
          </a:p>
          <a:p>
            <a:r>
              <a:rPr lang="cs-CZ" b="1" dirty="0" smtClean="0"/>
              <a:t>DOZADU</a:t>
            </a:r>
          </a:p>
          <a:p>
            <a:endParaRPr lang="cs-CZ" b="1" dirty="0" smtClean="0"/>
          </a:p>
          <a:p>
            <a:r>
              <a:rPr lang="cs-CZ" b="1" dirty="0" smtClean="0"/>
              <a:t>BLÍZKO</a:t>
            </a:r>
          </a:p>
          <a:p>
            <a:endParaRPr lang="cs-CZ" b="1" dirty="0" smtClean="0"/>
          </a:p>
          <a:p>
            <a:r>
              <a:rPr lang="cs-CZ" b="1" dirty="0" smtClean="0"/>
              <a:t>DALEKO</a:t>
            </a:r>
          </a:p>
        </p:txBody>
      </p:sp>
      <p:sp>
        <p:nvSpPr>
          <p:cNvPr id="15" name="TextovéPole 14"/>
          <p:cNvSpPr txBox="1"/>
          <p:nvPr/>
        </p:nvSpPr>
        <p:spPr>
          <a:xfrm>
            <a:off x="7380312" y="260649"/>
            <a:ext cx="1440160" cy="3139321"/>
          </a:xfrm>
          <a:prstGeom prst="rect">
            <a:avLst/>
          </a:prstGeom>
          <a:solidFill>
            <a:srgbClr val="66FF33"/>
          </a:solidFill>
        </p:spPr>
        <p:txBody>
          <a:bodyPr wrap="square" rtlCol="0">
            <a:spAutoFit/>
          </a:bodyPr>
          <a:lstStyle/>
          <a:p>
            <a:r>
              <a:rPr lang="cs-CZ" b="1" dirty="0" smtClean="0"/>
              <a:t>PŘES</a:t>
            </a:r>
          </a:p>
          <a:p>
            <a:r>
              <a:rPr lang="cs-CZ" b="1" dirty="0" smtClean="0"/>
              <a:t> </a:t>
            </a:r>
          </a:p>
          <a:p>
            <a:r>
              <a:rPr lang="cs-CZ" b="1" dirty="0" smtClean="0"/>
              <a:t>U</a:t>
            </a:r>
          </a:p>
          <a:p>
            <a:endParaRPr lang="cs-CZ" b="1" dirty="0" smtClean="0"/>
          </a:p>
          <a:p>
            <a:r>
              <a:rPr lang="cs-CZ" b="1" dirty="0" smtClean="0"/>
              <a:t>V</a:t>
            </a:r>
          </a:p>
          <a:p>
            <a:endParaRPr lang="cs-CZ" b="1" dirty="0" smtClean="0"/>
          </a:p>
          <a:p>
            <a:r>
              <a:rPr lang="cs-CZ" b="1" dirty="0" smtClean="0"/>
              <a:t>UPROSTŘED</a:t>
            </a:r>
          </a:p>
          <a:p>
            <a:endParaRPr lang="cs-CZ" b="1" dirty="0" smtClean="0"/>
          </a:p>
          <a:p>
            <a:r>
              <a:rPr lang="cs-CZ" b="1" dirty="0" smtClean="0"/>
              <a:t>PRVNÍ</a:t>
            </a:r>
          </a:p>
          <a:p>
            <a:endParaRPr lang="cs-CZ" b="1" dirty="0" smtClean="0"/>
          </a:p>
          <a:p>
            <a:r>
              <a:rPr lang="cs-CZ" b="1" dirty="0" smtClean="0"/>
              <a:t>POSLEDNÍ</a:t>
            </a:r>
            <a:endParaRPr lang="cs-CZ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7308304" y="6093296"/>
            <a:ext cx="3600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9</a:t>
            </a:r>
            <a:endParaRPr lang="cs-CZ" dirty="0"/>
          </a:p>
        </p:txBody>
      </p:sp>
      <p:pic>
        <p:nvPicPr>
          <p:cNvPr id="25602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267744" y="476672"/>
            <a:ext cx="4943475" cy="622438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844824"/>
            <a:ext cx="8229600" cy="2520280"/>
          </a:xfrm>
        </p:spPr>
        <p:txBody>
          <a:bodyPr>
            <a:normAutofit/>
          </a:bodyPr>
          <a:lstStyle/>
          <a:p>
            <a:r>
              <a:rPr lang="cs-CZ" dirty="0" smtClean="0"/>
              <a:t>                       </a:t>
            </a:r>
            <a:r>
              <a:rPr lang="cs-CZ" b="1" dirty="0" smtClean="0">
                <a:solidFill>
                  <a:srgbClr val="C00000"/>
                </a:solidFill>
              </a:rPr>
              <a:t> SEMAFOR</a:t>
            </a:r>
            <a:endParaRPr lang="cs-CZ" b="1" dirty="0">
              <a:solidFill>
                <a:srgbClr val="C0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28674" name="Picture 2" descr="http://images.wikia.com/necyklopedie/images/7/7e/Semafor.gif"/>
          <p:cNvPicPr>
            <a:picLocks noChangeAspect="1" noChangeArrowheads="1" noCrop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27584" y="548680"/>
            <a:ext cx="3600400" cy="5523903"/>
          </a:xfrm>
          <a:prstGeom prst="rect">
            <a:avLst/>
          </a:prstGeom>
          <a:noFill/>
        </p:spPr>
      </p:pic>
      <p:sp>
        <p:nvSpPr>
          <p:cNvPr id="5" name="TextovéPole 4"/>
          <p:cNvSpPr txBox="1"/>
          <p:nvPr/>
        </p:nvSpPr>
        <p:spPr>
          <a:xfrm>
            <a:off x="4644008" y="5877272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2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b="1" dirty="0">
              <a:solidFill>
                <a:srgbClr val="C0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endParaRPr lang="cs-CZ" dirty="0" smtClean="0"/>
          </a:p>
          <a:p>
            <a:endParaRPr lang="cs-CZ" dirty="0" smtClean="0"/>
          </a:p>
          <a:p>
            <a:pPr>
              <a:buNone/>
            </a:pPr>
            <a:r>
              <a:rPr lang="cs-CZ" dirty="0" smtClean="0"/>
              <a:t> </a:t>
            </a:r>
            <a:endParaRPr lang="cs-CZ" dirty="0"/>
          </a:p>
        </p:txBody>
      </p:sp>
      <p:pic>
        <p:nvPicPr>
          <p:cNvPr id="24578" name="Picture 2" descr="http://pmatky.ecn.cz/images/ilu_prechod.gi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67544" y="3140968"/>
            <a:ext cx="2733675" cy="3219451"/>
          </a:xfrm>
          <a:prstGeom prst="rect">
            <a:avLst/>
          </a:prstGeom>
          <a:noFill/>
        </p:spPr>
      </p:pic>
      <p:sp>
        <p:nvSpPr>
          <p:cNvPr id="8" name="TextovéPole 7"/>
          <p:cNvSpPr txBox="1"/>
          <p:nvPr/>
        </p:nvSpPr>
        <p:spPr>
          <a:xfrm>
            <a:off x="179512" y="6237312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3</a:t>
            </a:r>
            <a:endParaRPr lang="cs-CZ" dirty="0"/>
          </a:p>
        </p:txBody>
      </p:sp>
      <p:pic>
        <p:nvPicPr>
          <p:cNvPr id="25602" name="Picture 2" descr="http://im9.cz/iR/importprodukt-orig/996/9966428f3aa51f465b115a90b53d9e4d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75856" y="236733"/>
            <a:ext cx="5184576" cy="6621267"/>
          </a:xfrm>
          <a:prstGeom prst="rect">
            <a:avLst/>
          </a:prstGeom>
          <a:noFill/>
        </p:spPr>
      </p:pic>
      <p:sp>
        <p:nvSpPr>
          <p:cNvPr id="9" name="TextovéPole 8"/>
          <p:cNvSpPr txBox="1"/>
          <p:nvPr/>
        </p:nvSpPr>
        <p:spPr>
          <a:xfrm>
            <a:off x="8604448" y="6237312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4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323528" y="1124744"/>
            <a:ext cx="2736304" cy="1569660"/>
          </a:xfrm>
          <a:prstGeom prst="rect">
            <a:avLst/>
          </a:prstGeom>
          <a:solidFill>
            <a:srgbClr val="66FF33"/>
          </a:solidFill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POJĎME SI SPOLU </a:t>
            </a:r>
          </a:p>
          <a:p>
            <a:r>
              <a:rPr lang="cs-CZ" sz="2400" b="1" dirty="0" smtClean="0"/>
              <a:t>POVÍDAT</a:t>
            </a:r>
          </a:p>
          <a:p>
            <a:r>
              <a:rPr lang="cs-CZ" sz="2400" b="1" dirty="0" smtClean="0"/>
              <a:t>O DOPRAVNÍCH </a:t>
            </a:r>
          </a:p>
          <a:p>
            <a:r>
              <a:rPr lang="cs-CZ" sz="2400" b="1" dirty="0" smtClean="0"/>
              <a:t>ZNAČKÁCH</a:t>
            </a:r>
            <a:endParaRPr lang="cs-CZ" sz="2400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6626" name="Picture 2" descr="http://im9.cz/iR/importprodukt-orig/c51/c51c44d911413bfdbaff4582a1b65445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123728" y="188640"/>
            <a:ext cx="4860032" cy="6480044"/>
          </a:xfrm>
          <a:prstGeom prst="rect">
            <a:avLst/>
          </a:prstGeom>
          <a:noFill/>
        </p:spPr>
      </p:pic>
      <p:sp>
        <p:nvSpPr>
          <p:cNvPr id="5" name="TextovéPole 4"/>
          <p:cNvSpPr txBox="1"/>
          <p:nvPr/>
        </p:nvSpPr>
        <p:spPr>
          <a:xfrm>
            <a:off x="7236296" y="6237312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5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7020272" y="836712"/>
            <a:ext cx="1944216" cy="646331"/>
          </a:xfrm>
          <a:prstGeom prst="rect">
            <a:avLst/>
          </a:prstGeom>
          <a:solidFill>
            <a:srgbClr val="66FF33"/>
          </a:solidFill>
        </p:spPr>
        <p:txBody>
          <a:bodyPr wrap="square" rtlCol="0">
            <a:spAutoFit/>
          </a:bodyPr>
          <a:lstStyle/>
          <a:p>
            <a:r>
              <a:rPr lang="cs-CZ" b="1" dirty="0" smtClean="0"/>
              <a:t>KTERÉ DOPRAVNÍ </a:t>
            </a:r>
          </a:p>
          <a:p>
            <a:r>
              <a:rPr lang="cs-CZ" b="1" dirty="0" smtClean="0"/>
              <a:t>ZNAČKY UŽ ZNÁŠ?</a:t>
            </a:r>
            <a:endParaRPr lang="cs-CZ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1026" name="Picture 2" descr="http://www.i-creative.cz/wp-content/uploads/2009/12/z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95536" y="332656"/>
            <a:ext cx="8317454" cy="6233482"/>
          </a:xfrm>
          <a:prstGeom prst="rect">
            <a:avLst/>
          </a:prstGeom>
          <a:noFill/>
        </p:spPr>
      </p:pic>
      <p:sp>
        <p:nvSpPr>
          <p:cNvPr id="7" name="TextovéPole 6"/>
          <p:cNvSpPr txBox="1"/>
          <p:nvPr/>
        </p:nvSpPr>
        <p:spPr>
          <a:xfrm>
            <a:off x="8244408" y="5805264"/>
            <a:ext cx="44570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6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6839744" y="5805264"/>
            <a:ext cx="2304256" cy="830997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Pastelky do ruky </a:t>
            </a:r>
          </a:p>
          <a:p>
            <a:r>
              <a:rPr lang="cs-CZ" sz="2400" b="1" dirty="0" smtClean="0"/>
              <a:t>a jdeme na to </a:t>
            </a:r>
            <a:r>
              <a:rPr lang="cs-CZ" sz="2400" b="1" dirty="0" smtClean="0">
                <a:sym typeface="Wingdings" pitchFamily="2" charset="2"/>
              </a:rPr>
              <a:t></a:t>
            </a:r>
            <a:endParaRPr lang="cs-CZ" sz="2400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8820472" y="3861048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6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24578" name="Picture 2" descr="http://www.i-creative.cz/wp-content/uploads/2009/12/u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39552" y="332656"/>
            <a:ext cx="8069572" cy="6047708"/>
          </a:xfrm>
          <a:prstGeom prst="rect">
            <a:avLst/>
          </a:prstGeom>
          <a:noFill/>
        </p:spPr>
      </p:pic>
      <p:sp>
        <p:nvSpPr>
          <p:cNvPr id="5" name="TextovéPole 4"/>
          <p:cNvSpPr txBox="1"/>
          <p:nvPr/>
        </p:nvSpPr>
        <p:spPr>
          <a:xfrm>
            <a:off x="8748464" y="3356992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7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6414403" y="5847220"/>
            <a:ext cx="2592288" cy="830997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Pastelky do ruky </a:t>
            </a:r>
          </a:p>
          <a:p>
            <a:r>
              <a:rPr lang="cs-CZ" sz="2400" b="1" dirty="0" smtClean="0"/>
              <a:t>a jdeme na to </a:t>
            </a:r>
            <a:r>
              <a:rPr lang="cs-CZ" sz="2400" b="1" dirty="0" smtClean="0">
                <a:sym typeface="Wingdings" pitchFamily="2" charset="2"/>
              </a:rPr>
              <a:t></a:t>
            </a:r>
            <a:endParaRPr lang="cs-CZ" sz="2400" b="1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6626" name="Picture 2" descr="http://lh3.ggpht.com/_1r2Ql6FPSF0/TIJdlLW8CSI/AAAAAAAAAjE/SEW_MUKR2Ds/s1600/ADOPR.PROST%C5%98.%20PIKTOGR2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267744" y="330129"/>
            <a:ext cx="4608512" cy="6527871"/>
          </a:xfrm>
          <a:prstGeom prst="rect">
            <a:avLst/>
          </a:prstGeom>
          <a:noFill/>
        </p:spPr>
      </p:pic>
      <p:sp>
        <p:nvSpPr>
          <p:cNvPr id="5" name="TextovéPole 4"/>
          <p:cNvSpPr txBox="1"/>
          <p:nvPr/>
        </p:nvSpPr>
        <p:spPr>
          <a:xfrm>
            <a:off x="251521" y="1268760"/>
            <a:ext cx="1656184" cy="923330"/>
          </a:xfrm>
          <a:prstGeom prst="rect">
            <a:avLst/>
          </a:prstGeom>
          <a:solidFill>
            <a:srgbClr val="66FF33"/>
          </a:solidFill>
        </p:spPr>
        <p:txBody>
          <a:bodyPr wrap="square" rtlCol="0">
            <a:spAutoFit/>
          </a:bodyPr>
          <a:lstStyle/>
          <a:p>
            <a:r>
              <a:rPr lang="cs-CZ" b="1" dirty="0" smtClean="0"/>
              <a:t>POJMENUJ DOPRAVNÍ PROSTŘEDKY</a:t>
            </a:r>
            <a:endParaRPr lang="cs-CZ" b="1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7651" name="Picture 3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123728" y="260648"/>
            <a:ext cx="6351984" cy="638332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" name="TextovéPole 3"/>
          <p:cNvSpPr txBox="1"/>
          <p:nvPr/>
        </p:nvSpPr>
        <p:spPr>
          <a:xfrm>
            <a:off x="179512" y="1124744"/>
            <a:ext cx="1800200" cy="1754326"/>
          </a:xfrm>
          <a:prstGeom prst="rect">
            <a:avLst/>
          </a:prstGeom>
          <a:solidFill>
            <a:srgbClr val="66FF33"/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CHODÍŠ </a:t>
            </a:r>
          </a:p>
          <a:p>
            <a:r>
              <a:rPr lang="cs-CZ" dirty="0" smtClean="0"/>
              <a:t>DO ŠKOLY </a:t>
            </a:r>
          </a:p>
          <a:p>
            <a:r>
              <a:rPr lang="cs-CZ" dirty="0" smtClean="0"/>
              <a:t>PĚŠKY, NEBO </a:t>
            </a:r>
          </a:p>
          <a:p>
            <a:r>
              <a:rPr lang="cs-CZ" dirty="0" smtClean="0"/>
              <a:t>JEZDÍŠ </a:t>
            </a:r>
          </a:p>
          <a:p>
            <a:r>
              <a:rPr lang="cs-CZ" dirty="0" smtClean="0"/>
              <a:t>DOPRAVNÍM </a:t>
            </a:r>
          </a:p>
          <a:p>
            <a:r>
              <a:rPr lang="cs-CZ" dirty="0" smtClean="0"/>
              <a:t>PROSTŘEDKEM?</a:t>
            </a:r>
            <a:endParaRPr lang="cs-CZ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268760"/>
            <a:ext cx="8229600" cy="5184576"/>
          </a:xfrm>
        </p:spPr>
        <p:txBody>
          <a:bodyPr>
            <a:normAutofit/>
          </a:bodyPr>
          <a:lstStyle/>
          <a:p>
            <a:r>
              <a:rPr lang="cs-CZ" sz="1600" dirty="0" err="1" smtClean="0">
                <a:solidFill>
                  <a:srgbClr val="000000"/>
                </a:solidFill>
                <a:latin typeface="Arial - 15"/>
              </a:rPr>
              <a:t>M</a:t>
            </a:r>
            <a:r>
              <a:rPr lang="cs-CZ" sz="1600" dirty="0" err="1" smtClean="0">
                <a:solidFill>
                  <a:srgbClr val="000000"/>
                </a:solidFill>
                <a:latin typeface="Calibri"/>
              </a:rPr>
              <a:t>ühlhauserová</a:t>
            </a:r>
            <a:r>
              <a:rPr lang="cs-CZ" sz="1600" dirty="0" smtClean="0">
                <a:solidFill>
                  <a:srgbClr val="000000"/>
                </a:solidFill>
                <a:latin typeface="Calibri"/>
              </a:rPr>
              <a:t> Hana</a:t>
            </a:r>
            <a:r>
              <a:rPr lang="cs-CZ" sz="1600" dirty="0" smtClean="0">
                <a:solidFill>
                  <a:srgbClr val="000000"/>
                </a:solidFill>
                <a:latin typeface="Arial - 15"/>
              </a:rPr>
              <a:t>, Svobodová Jaromíra. </a:t>
            </a:r>
            <a:r>
              <a:rPr lang="cs-CZ" sz="1600" i="1" dirty="0" smtClean="0">
                <a:solidFill>
                  <a:srgbClr val="000000"/>
                </a:solidFill>
                <a:latin typeface="Arial - 15"/>
              </a:rPr>
              <a:t>Prvouka 1 pro 1. ročník základní školy.</a:t>
            </a:r>
            <a:r>
              <a:rPr lang="cs-CZ" sz="1600" dirty="0" smtClean="0">
                <a:solidFill>
                  <a:srgbClr val="000000"/>
                </a:solidFill>
                <a:latin typeface="Arial - 15"/>
              </a:rPr>
              <a:t> 1. vydání. Brno: Nová škola, s.r.o., 2006. ISBN 80-7289-013-1 </a:t>
            </a:r>
            <a:endParaRPr lang="cs-CZ" sz="1600" b="1" u="sng" dirty="0" smtClean="0"/>
          </a:p>
          <a:p>
            <a:endParaRPr lang="cs-CZ" sz="1600" b="1" u="sng" dirty="0" smtClean="0"/>
          </a:p>
          <a:p>
            <a:r>
              <a:rPr lang="cs-CZ" sz="1600" b="1" u="sng" dirty="0" smtClean="0"/>
              <a:t>OBRÁZKY </a:t>
            </a:r>
            <a:r>
              <a:rPr lang="cs-CZ" sz="1600" dirty="0" smtClean="0"/>
              <a:t>(staženy 24. 9. 2012 od 10.00 – 23. 00):</a:t>
            </a:r>
            <a:endParaRPr lang="cs-CZ" sz="1600" b="1" u="sng" dirty="0" smtClean="0"/>
          </a:p>
          <a:p>
            <a:r>
              <a:rPr lang="cs-CZ" sz="1600" dirty="0" smtClean="0"/>
              <a:t>1) </a:t>
            </a:r>
            <a:r>
              <a:rPr lang="cs-CZ" sz="1600" dirty="0" smtClean="0">
                <a:hlinkClick r:id="rId2"/>
              </a:rPr>
              <a:t>http://www.</a:t>
            </a:r>
            <a:r>
              <a:rPr lang="cs-CZ" sz="1600" dirty="0" err="1" smtClean="0">
                <a:hlinkClick r:id="rId2"/>
              </a:rPr>
              <a:t>zszajeci.cz</a:t>
            </a:r>
            <a:r>
              <a:rPr lang="cs-CZ" sz="1600" dirty="0" smtClean="0">
                <a:hlinkClick r:id="rId2"/>
              </a:rPr>
              <a:t>/</a:t>
            </a:r>
            <a:r>
              <a:rPr lang="cs-CZ" sz="1600" dirty="0" err="1" smtClean="0">
                <a:hlinkClick r:id="rId2"/>
              </a:rPr>
              <a:t>oskole</a:t>
            </a:r>
            <a:r>
              <a:rPr lang="cs-CZ" sz="1600" dirty="0" smtClean="0"/>
              <a:t> </a:t>
            </a:r>
          </a:p>
          <a:p>
            <a:r>
              <a:rPr lang="cs-CZ" sz="1600" dirty="0" smtClean="0"/>
              <a:t>2) </a:t>
            </a:r>
            <a:r>
              <a:rPr lang="cs-CZ" sz="1600" dirty="0" smtClean="0">
                <a:hlinkClick r:id="rId3"/>
              </a:rPr>
              <a:t>http://cs.wikipedia.org/wiki/Semafor</a:t>
            </a:r>
            <a:r>
              <a:rPr lang="cs-CZ" sz="1600" dirty="0" smtClean="0"/>
              <a:t> </a:t>
            </a:r>
          </a:p>
          <a:p>
            <a:r>
              <a:rPr lang="cs-CZ" sz="1600" dirty="0" smtClean="0"/>
              <a:t>3) </a:t>
            </a:r>
            <a:r>
              <a:rPr lang="cs-CZ" sz="1600" dirty="0" smtClean="0">
                <a:hlinkClick r:id="rId4"/>
              </a:rPr>
              <a:t>http://cs.wikipedia.org/w/index.php?search=%C5%A1kol%C3%A1k&amp;title=Speci%C3%A1ln%C3%AD%3AHled%C3%A1n%C3%AD</a:t>
            </a:r>
            <a:r>
              <a:rPr lang="cs-CZ" sz="1600" dirty="0" smtClean="0"/>
              <a:t> </a:t>
            </a:r>
          </a:p>
          <a:p>
            <a:r>
              <a:rPr lang="cs-CZ" sz="1600" dirty="0" smtClean="0"/>
              <a:t>4, 5) </a:t>
            </a:r>
            <a:r>
              <a:rPr lang="cs-CZ" sz="1600" dirty="0" smtClean="0">
                <a:hlinkClick r:id="rId5"/>
              </a:rPr>
              <a:t>http://www.</a:t>
            </a:r>
            <a:r>
              <a:rPr lang="cs-CZ" sz="1600" dirty="0" err="1" smtClean="0">
                <a:hlinkClick r:id="rId5"/>
              </a:rPr>
              <a:t>dopravni</a:t>
            </a:r>
            <a:r>
              <a:rPr lang="cs-CZ" sz="1600" dirty="0" smtClean="0">
                <a:hlinkClick r:id="rId5"/>
              </a:rPr>
              <a:t>-</a:t>
            </a:r>
            <a:r>
              <a:rPr lang="cs-CZ" sz="1600" dirty="0" err="1" smtClean="0">
                <a:hlinkClick r:id="rId5"/>
              </a:rPr>
              <a:t>znaceni.eu</a:t>
            </a:r>
            <a:r>
              <a:rPr lang="cs-CZ" sz="1600" dirty="0" smtClean="0">
                <a:hlinkClick r:id="rId5"/>
              </a:rPr>
              <a:t>/</a:t>
            </a:r>
            <a:r>
              <a:rPr lang="cs-CZ" sz="1600" dirty="0" smtClean="0"/>
              <a:t> </a:t>
            </a:r>
          </a:p>
          <a:p>
            <a:r>
              <a:rPr lang="cs-CZ" sz="1600" dirty="0" smtClean="0"/>
              <a:t>6, 7) </a:t>
            </a:r>
            <a:r>
              <a:rPr lang="cs-CZ" sz="1600" dirty="0" smtClean="0">
                <a:hlinkClick r:id="rId6"/>
              </a:rPr>
              <a:t>http://cs.wikipedia.org/wiki/Dopravn%C3%AD_zna%C4%8Den%C3%AD_v_%C4%8Cesku</a:t>
            </a:r>
            <a:r>
              <a:rPr lang="cs-CZ" sz="1600" dirty="0" smtClean="0"/>
              <a:t> </a:t>
            </a:r>
          </a:p>
          <a:p>
            <a:r>
              <a:rPr lang="cs-CZ" sz="1600" dirty="0" smtClean="0"/>
              <a:t>8) </a:t>
            </a:r>
            <a:r>
              <a:rPr lang="cs-CZ" sz="1600" dirty="0" smtClean="0">
                <a:hlinkClick r:id="rId7"/>
              </a:rPr>
              <a:t>http://cs.wikipedia.org/wiki/Dopravn%C3%AD_za%C5%99%C3%ADzen%C3%AD</a:t>
            </a:r>
            <a:r>
              <a:rPr lang="cs-CZ" sz="1600" dirty="0" smtClean="0"/>
              <a:t> </a:t>
            </a:r>
          </a:p>
          <a:p>
            <a:r>
              <a:rPr lang="cs-CZ" sz="1600" dirty="0" smtClean="0"/>
              <a:t>9, 10, </a:t>
            </a:r>
            <a:r>
              <a:rPr lang="cs-CZ" sz="1600" smtClean="0"/>
              <a:t>11) </a:t>
            </a:r>
            <a:r>
              <a:rPr lang="cs-CZ" sz="1600" smtClean="0">
                <a:hlinkClick r:id="rId8"/>
              </a:rPr>
              <a:t>http://cs.wikipedia.org/wiki/Vozidlo</a:t>
            </a:r>
            <a:r>
              <a:rPr lang="cs-CZ" sz="1600" smtClean="0"/>
              <a:t> </a:t>
            </a:r>
            <a:endParaRPr lang="cs-CZ" sz="1600" b="1" u="sng" dirty="0" smtClean="0"/>
          </a:p>
          <a:p>
            <a:endParaRPr lang="cs-CZ" sz="1600" dirty="0" smtClean="0"/>
          </a:p>
          <a:p>
            <a:endParaRPr lang="cs-CZ" sz="1600" dirty="0" smtClean="0"/>
          </a:p>
          <a:p>
            <a:endParaRPr lang="cs-CZ" sz="1600" dirty="0" smtClean="0"/>
          </a:p>
          <a:p>
            <a:endParaRPr lang="cs-CZ" sz="1600" dirty="0" smtClean="0"/>
          </a:p>
          <a:p>
            <a:endParaRPr lang="cs-CZ" sz="1600" dirty="0" smtClean="0"/>
          </a:p>
          <a:p>
            <a:endParaRPr lang="cs-CZ" sz="1600" dirty="0" smtClean="0"/>
          </a:p>
          <a:p>
            <a:endParaRPr lang="cs-CZ" sz="1600" dirty="0" smtClean="0"/>
          </a:p>
          <a:p>
            <a:endParaRPr lang="cs-CZ" sz="1600" dirty="0" smtClean="0"/>
          </a:p>
          <a:p>
            <a:endParaRPr lang="cs-CZ" sz="1600" dirty="0" smtClean="0"/>
          </a:p>
          <a:p>
            <a:endParaRPr lang="cs-CZ" sz="1600" dirty="0" smtClean="0"/>
          </a:p>
          <a:p>
            <a:endParaRPr lang="cs-CZ" sz="1600" dirty="0" smtClean="0"/>
          </a:p>
          <a:p>
            <a:endParaRPr lang="cs-CZ" sz="1600" dirty="0" smtClean="0"/>
          </a:p>
          <a:p>
            <a:endParaRPr lang="cs-CZ" sz="1600" dirty="0" smtClean="0"/>
          </a:p>
          <a:p>
            <a:endParaRPr lang="cs-CZ" sz="16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444</TotalTime>
  <Words>331</Words>
  <Application>Microsoft Office PowerPoint</Application>
  <PresentationFormat>Předvádění na obrazovce (4:3)</PresentationFormat>
  <Paragraphs>113</Paragraphs>
  <Slides>15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15</vt:i4>
      </vt:variant>
    </vt:vector>
  </HeadingPairs>
  <TitlesOfParts>
    <vt:vector size="16" baseType="lpstr">
      <vt:lpstr>Motiv sady Office</vt:lpstr>
      <vt:lpstr>  Blízké okolí školy II</vt:lpstr>
      <vt:lpstr>Snímek 2</vt:lpstr>
      <vt:lpstr>Snímek 3</vt:lpstr>
      <vt:lpstr>ANOTACE</vt:lpstr>
      <vt:lpstr>ŠKOLA</vt:lpstr>
      <vt:lpstr>CESTA DO ŠKOLY</vt:lpstr>
      <vt:lpstr>Snímek 7</vt:lpstr>
      <vt:lpstr>                        SEMAFOR</vt:lpstr>
      <vt:lpstr>Snímek 9</vt:lpstr>
      <vt:lpstr>Snímek 10</vt:lpstr>
      <vt:lpstr>Snímek 11</vt:lpstr>
      <vt:lpstr>Snímek 12</vt:lpstr>
      <vt:lpstr>Snímek 13</vt:lpstr>
      <vt:lpstr>Snímek 14</vt:lpstr>
      <vt:lpstr>Zdroje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ROSTLINY A JEJICH ORGÁNY</dc:title>
  <dc:creator>Marťánek</dc:creator>
  <cp:lastModifiedBy>Marťánek</cp:lastModifiedBy>
  <cp:revision>67</cp:revision>
  <dcterms:created xsi:type="dcterms:W3CDTF">2012-12-29T09:34:39Z</dcterms:created>
  <dcterms:modified xsi:type="dcterms:W3CDTF">2013-05-30T15:56:58Z</dcterms:modified>
</cp:coreProperties>
</file>