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58" r:id="rId5"/>
    <p:sldId id="282" r:id="rId6"/>
    <p:sldId id="294" r:id="rId7"/>
    <p:sldId id="284" r:id="rId8"/>
    <p:sldId id="295" r:id="rId9"/>
    <p:sldId id="298" r:id="rId10"/>
    <p:sldId id="299" r:id="rId11"/>
    <p:sldId id="300" r:id="rId12"/>
    <p:sldId id="301" r:id="rId13"/>
    <p:sldId id="303" r:id="rId14"/>
    <p:sldId id="297" r:id="rId15"/>
    <p:sldId id="304" r:id="rId16"/>
    <p:sldId id="305" r:id="rId17"/>
    <p:sldId id="306" r:id="rId18"/>
    <p:sldId id="307" r:id="rId19"/>
    <p:sldId id="26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Jehli%C4%8Dnany" TargetMode="External"/><Relationship Id="rId3" Type="http://schemas.openxmlformats.org/officeDocument/2006/relationships/hyperlink" Target="http://cs.wikipedia.org/wiki/Drak" TargetMode="External"/><Relationship Id="rId7" Type="http://schemas.openxmlformats.org/officeDocument/2006/relationships/hyperlink" Target="http://cs.wikipedia.org/wiki/J%C3%ADrovec" TargetMode="External"/><Relationship Id="rId12" Type="http://schemas.openxmlformats.org/officeDocument/2006/relationships/hyperlink" Target="http://cs.wikipedia.org/wiki/Soubor:Eichh%C3%B6rnchen_D%C3%BCsseldorf_Hofgarten_edit.jpg" TargetMode="External"/><Relationship Id="rId2" Type="http://schemas.openxmlformats.org/officeDocument/2006/relationships/hyperlink" Target="http://cs.wikipedia.org/wiki/Soubor:Erinaceus_europaeus_LC011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Dub" TargetMode="External"/><Relationship Id="rId11" Type="http://schemas.openxmlformats.org/officeDocument/2006/relationships/hyperlink" Target="http://cs.wikipedia.org/wiki/Trnka_obecn%C3%A1" TargetMode="External"/><Relationship Id="rId5" Type="http://schemas.openxmlformats.org/officeDocument/2006/relationships/hyperlink" Target="http://cs.wikipedia.org/wiki/Soubor:Herbst_(MW_2010.11.13.).jpg" TargetMode="External"/><Relationship Id="rId10" Type="http://schemas.openxmlformats.org/officeDocument/2006/relationships/hyperlink" Target="http://cs.wikipedia.org/wiki/Soubor:Corylus_americana0.jpg" TargetMode="External"/><Relationship Id="rId4" Type="http://schemas.openxmlformats.org/officeDocument/2006/relationships/hyperlink" Target="http://cs.wikipedia.org/wiki/Lilek_brambor" TargetMode="External"/><Relationship Id="rId9" Type="http://schemas.openxmlformats.org/officeDocument/2006/relationships/hyperlink" Target="http://cs.wikipedia.org/wiki/%C5%A0%C3%ADpk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3051771"/>
          </a:xfrm>
        </p:spPr>
        <p:txBody>
          <a:bodyPr/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cs-CZ" b="1" u="sng" dirty="0" smtClean="0">
                <a:latin typeface="Courier New" pitchFamily="49" charset="0"/>
                <a:cs typeface="Courier New" pitchFamily="49" charset="0"/>
              </a:rPr>
            </a:br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cs-CZ" b="1" u="sng" dirty="0" smtClean="0">
                <a:latin typeface="Courier New" pitchFamily="49" charset="0"/>
                <a:cs typeface="Courier New" pitchFamily="49" charset="0"/>
              </a:rPr>
            </a:br>
            <a:r>
              <a:rPr lang="cs-CZ" b="1" u="sng" smtClean="0">
                <a:latin typeface="Courier New" pitchFamily="49" charset="0"/>
                <a:cs typeface="Courier New" pitchFamily="49" charset="0"/>
              </a:rPr>
              <a:t>Podzim II</a:t>
            </a:r>
            <a:br>
              <a:rPr lang="cs-CZ" b="1" u="sng" smtClean="0">
                <a:latin typeface="Courier New" pitchFamily="49" charset="0"/>
                <a:cs typeface="Courier New" pitchFamily="49" charset="0"/>
              </a:rPr>
            </a:b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/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</a:t>
            </a:r>
            <a:r>
              <a:rPr lang="cs-CZ" sz="1100" dirty="0" smtClean="0">
                <a:latin typeface="Arial - 18"/>
              </a:rPr>
              <a:t> </a:t>
            </a:r>
            <a:r>
              <a:rPr lang="cs-CZ" sz="1400" dirty="0" smtClean="0">
                <a:latin typeface="Arial - 18"/>
              </a:rPr>
              <a:t>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619602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3 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2652916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výuce: 10. 10. 2012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1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1. 10. 2012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  <p:pic>
        <p:nvPicPr>
          <p:cNvPr id="13" name="Picture 2" descr="C:\Users\LK\Desktop\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19828" y="2420889"/>
            <a:ext cx="5272451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895236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Podzim II</a:t>
            </a:r>
          </a:p>
          <a:p>
            <a:pPr algn="ctr"/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</a:t>
            </a:r>
            <a:r>
              <a:rPr lang="cs-CZ" sz="1400" dirty="0" smtClean="0">
                <a:latin typeface="Arial - 18"/>
              </a:rPr>
              <a:t>Mgr. Martina Kosová</a:t>
            </a:r>
            <a:r>
              <a:rPr lang="cs-CZ" sz="1400" dirty="0" smtClean="0">
                <a:latin typeface="Arial - 18"/>
              </a:rPr>
              <a:t>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1.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Prvouka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podzim v parku, podzim v lese, jehličnany, listnaté stromy, veverka, ježek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VY_52_INOVACE_3/36_PODZIM II 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Výukový materiál je určen žákům 1. třídy základní školy k předmětu Prvouka.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procvičit témata týkající se pozorování proměn přírody na podzim.</a:t>
            </a:r>
          </a:p>
          <a:p>
            <a:r>
              <a:rPr lang="cs-CZ" sz="2800" dirty="0" smtClean="0"/>
              <a:t>Následující stránky jsou věnovány konkrétně podzimu, jeho náladě, podzimnímu sadu a zvířatům.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676456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6386" name="Picture 2" descr="http://www.krnap.cz/data/Images/galleries/big/podzim1_131841643361.5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8760"/>
            <a:ext cx="7213104" cy="54098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Vyrábíme: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Draka</a:t>
            </a:r>
          </a:p>
          <a:p>
            <a:r>
              <a:rPr lang="cs-CZ" dirty="0" smtClean="0"/>
              <a:t>Bramborová tiskátka</a:t>
            </a:r>
          </a:p>
          <a:p>
            <a:endParaRPr lang="cs-CZ" dirty="0" smtClean="0"/>
          </a:p>
        </p:txBody>
      </p:sp>
      <p:pic>
        <p:nvPicPr>
          <p:cNvPr id="10242" name="Picture 2" descr="http://www.i-creative.cz/wp-content/uploads/2008/09/podzimni-dra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268760"/>
            <a:ext cx="4295775" cy="321945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460432" y="15567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10244" name="Picture 4" descr="http://www.vasedeti.cz/wp-content/uploads/2011/10/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996952"/>
            <a:ext cx="3810000" cy="28575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187624" y="30689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Listnaté stromy</a:t>
            </a:r>
          </a:p>
          <a:p>
            <a:r>
              <a:rPr lang="cs-CZ" dirty="0" smtClean="0"/>
              <a:t>Dub, jírovec</a:t>
            </a:r>
          </a:p>
          <a:p>
            <a:r>
              <a:rPr lang="cs-CZ" dirty="0" smtClean="0"/>
              <a:t>Opadávají plody – žaludy, kaštany</a:t>
            </a:r>
          </a:p>
          <a:p>
            <a:endParaRPr lang="cs-CZ" dirty="0" smtClean="0"/>
          </a:p>
          <a:p>
            <a:r>
              <a:rPr lang="cs-CZ" dirty="0" smtClean="0"/>
              <a:t>Jehličnaté stromy</a:t>
            </a:r>
          </a:p>
          <a:p>
            <a:r>
              <a:rPr lang="cs-CZ" dirty="0" smtClean="0"/>
              <a:t>Šišky, keře</a:t>
            </a:r>
          </a:p>
          <a:p>
            <a:r>
              <a:rPr lang="cs-CZ" dirty="0" smtClean="0"/>
              <a:t>Líska, trnka, šípek</a:t>
            </a:r>
          </a:p>
          <a:p>
            <a:endParaRPr lang="cs-CZ" dirty="0" smtClean="0"/>
          </a:p>
          <a:p>
            <a:r>
              <a:rPr lang="cs-CZ" dirty="0" smtClean="0"/>
              <a:t>Veverka, ježek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300192" y="1412776"/>
            <a:ext cx="278249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Práce s učebnicí str. 10 a 11</a:t>
            </a:r>
            <a:endParaRPr lang="cs-CZ" b="1" dirty="0"/>
          </a:p>
        </p:txBody>
      </p:sp>
      <p:pic>
        <p:nvPicPr>
          <p:cNvPr id="8196" name="Picture 4" descr="http://ku-vsechno-mozne.blogerka.cz/obrazky/ku-vsechno-mozne.blogerka.cz/podzimni-strom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429000"/>
            <a:ext cx="4848225" cy="321945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604448" y="2852936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178696" cy="748680"/>
          </a:xfrm>
          <a:solidFill>
            <a:srgbClr val="FFC000"/>
          </a:solidFill>
        </p:spPr>
        <p:txBody>
          <a:bodyPr/>
          <a:lstStyle/>
          <a:p>
            <a:pPr>
              <a:buNone/>
            </a:pPr>
            <a:r>
              <a:rPr lang="cs-CZ" dirty="0" smtClean="0"/>
              <a:t>LISTNATÉ STROMY</a:t>
            </a:r>
            <a:endParaRPr lang="cs-CZ" dirty="0"/>
          </a:p>
        </p:txBody>
      </p:sp>
      <p:pic>
        <p:nvPicPr>
          <p:cNvPr id="4098" name="Picture 2" descr="http://upload.wikimedia.org/wikipedia/commons/thumb/2/26/Gamble_oak_leaves.jpg/260px-Gamble_oak_le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492896"/>
            <a:ext cx="2880320" cy="36004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11560" y="58052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4100" name="Picture 4" descr="http://www.fajnestromy.cz/listnate-dreviny/dub-letni-quercus-robur-velke-drevo-slovensko/dub-letni-quercus-robur-velke-drevo-slovensko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196752"/>
            <a:ext cx="4267200" cy="321945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388424" y="14127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4102" name="Picture 6" descr="http://www.rieger.cz/portals/0/Stromy/du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638549"/>
            <a:ext cx="2438400" cy="321945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820472" y="63813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5445224"/>
            <a:ext cx="934871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Dub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4869160"/>
            <a:ext cx="783548" cy="369332"/>
          </a:xfrm>
          <a:prstGeom prst="rect">
            <a:avLst/>
          </a:prstGeom>
          <a:solidFill>
            <a:srgbClr val="66FF3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žaludy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178696" cy="748680"/>
          </a:xfrm>
          <a:solidFill>
            <a:srgbClr val="FFC000"/>
          </a:solidFill>
        </p:spPr>
        <p:txBody>
          <a:bodyPr/>
          <a:lstStyle/>
          <a:p>
            <a:pPr>
              <a:buNone/>
            </a:pPr>
            <a:r>
              <a:rPr lang="cs-CZ" dirty="0" smtClean="0"/>
              <a:t>LISTNATÉ STROMY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604448" y="53012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5445224"/>
            <a:ext cx="1404167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Jírovec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4578" name="Picture 2" descr="http://www.garten.cz/images_data/6233-aesculus-hippocastanum-jirovec-madal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412776"/>
            <a:ext cx="5693271" cy="3795515"/>
          </a:xfrm>
          <a:prstGeom prst="rect">
            <a:avLst/>
          </a:prstGeom>
          <a:noFill/>
        </p:spPr>
      </p:pic>
      <p:pic>
        <p:nvPicPr>
          <p:cNvPr id="24580" name="Picture 4" descr="Jírovec ma&amp;dcaron;al (Aesculus hippocastanu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7336"/>
            <a:ext cx="3587552" cy="2690664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707904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00192" y="6381328"/>
            <a:ext cx="889154" cy="369332"/>
          </a:xfrm>
          <a:prstGeom prst="rect">
            <a:avLst/>
          </a:prstGeom>
          <a:solidFill>
            <a:srgbClr val="66FF3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kaštany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178696" cy="748680"/>
          </a:xfrm>
          <a:solidFill>
            <a:srgbClr val="FFC000"/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JEHLIČNATÉ STROMY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5445224"/>
            <a:ext cx="122413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SMRK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07904" y="630932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00192" y="6381328"/>
            <a:ext cx="118032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BOROVICE</a:t>
            </a:r>
            <a:endParaRPr lang="cs-CZ" b="1" dirty="0"/>
          </a:p>
        </p:txBody>
      </p:sp>
      <p:pic>
        <p:nvPicPr>
          <p:cNvPr id="25602" name="Picture 2" descr="http://skolakov3a.sweb.cz/PRVOUKA/rostliny3/sm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3312368" cy="4684438"/>
          </a:xfrm>
          <a:prstGeom prst="rect">
            <a:avLst/>
          </a:prstGeom>
          <a:noFill/>
        </p:spPr>
      </p:pic>
      <p:pic>
        <p:nvPicPr>
          <p:cNvPr id="25604" name="Picture 4" descr="http://skolakov3a.sweb.cz/PRVOUKA/rostliny3/borov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96752"/>
            <a:ext cx="3672408" cy="5209089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8460432" y="6309320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04048" y="1600201"/>
            <a:ext cx="3600400" cy="748680"/>
          </a:xfrm>
          <a:solidFill>
            <a:srgbClr val="FFC00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JEHLIČNATÉ STROMY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5445224"/>
            <a:ext cx="129614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JEDLE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630932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pic>
        <p:nvPicPr>
          <p:cNvPr id="26626" name="Picture 2" descr="http://skolakov3a.sweb.cz/PRVOUKA/rostliny3/je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40768"/>
            <a:ext cx="3744416" cy="53112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00201"/>
            <a:ext cx="1224136" cy="748680"/>
          </a:xfrm>
          <a:solidFill>
            <a:srgbClr val="FFC00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KEŘE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5445224"/>
            <a:ext cx="129614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ŠÍPEK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54452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pic>
        <p:nvPicPr>
          <p:cNvPr id="27650" name="Picture 2" descr="http://data.labuznik.cz/labuznik/images/640x480/146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4200525" cy="321945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084168" y="5597624"/>
            <a:ext cx="122413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LÍSKA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40352" y="580526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pic>
        <p:nvPicPr>
          <p:cNvPr id="27652" name="Picture 4" descr="http://files.ucivo.webnode.cz/system_preview_detail_200000703-765707750d-public/O%C5%99%C3%AD%C5%A1ek%20%28l%C3%ADska%20Corylus%29%20Such%C3%BD%20nepukav%C3%B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84784"/>
            <a:ext cx="3826990" cy="3910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 v parku a v lese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00201"/>
            <a:ext cx="1224136" cy="748680"/>
          </a:xfrm>
          <a:solidFill>
            <a:srgbClr val="FFC00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KEŘE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5445224"/>
            <a:ext cx="151216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TRNKA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07704" y="53012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pic>
        <p:nvPicPr>
          <p:cNvPr id="28674" name="Picture 2" descr="http://www.biolib.cz/IMG/GAL/30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060848"/>
            <a:ext cx="4295775" cy="3219451"/>
          </a:xfrm>
          <a:prstGeom prst="rect">
            <a:avLst/>
          </a:prstGeom>
          <a:noFill/>
        </p:spPr>
      </p:pic>
      <p:pic>
        <p:nvPicPr>
          <p:cNvPr id="28676" name="Picture 4" descr="http://www.wmap.cz/opk/vmp/images/ros/jpg/trnka_obecna_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068960"/>
            <a:ext cx="4776183" cy="3579491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851920" y="6237312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Zvířata na PODZIM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3"/>
            <a:ext cx="9144000" cy="3789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5508104" y="5661248"/>
            <a:ext cx="221182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Práce s učebnicí str. 9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589240"/>
            <a:ext cx="5053948" cy="369332"/>
          </a:xfrm>
          <a:prstGeom prst="rect">
            <a:avLst/>
          </a:prstGeom>
          <a:solidFill>
            <a:srgbClr val="66FF33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Pojmenujme zvířátka a všechny členy jejich rodiny. </a:t>
            </a:r>
            <a:endParaRPr lang="cs-CZ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Zvířata na PODZIM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30722" name="Picture 2" descr="http://hadopasi.org/ostatni/JenTak/veverky/pictures/images/Veverk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7379329" cy="492927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740352" y="60212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Zvířata na PODZIM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40352" y="60212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pic>
        <p:nvPicPr>
          <p:cNvPr id="31746" name="Picture 2" descr="http://hadopasi.org/ostatni/JenTak/veverky/pictures/images/Veverk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76163"/>
            <a:ext cx="7300496" cy="5481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Zvířata na PODZIM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00392" y="60212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pic>
        <p:nvPicPr>
          <p:cNvPr id="32770" name="Picture 2" descr="http://priroda-zahrada.cz/sites/default/files/imagecache/cb_view/image/2012-09/jezek_374_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7438126" cy="4968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Zvířata na PODZIM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00392" y="60212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33794" name="AutoShape 2" descr="http://www.srandi%C4%8Dky.com/image/8381-image-1.jpg"/>
          <p:cNvSpPr>
            <a:spLocks noChangeAspect="1" noChangeArrowheads="1"/>
          </p:cNvSpPr>
          <p:nvPr/>
        </p:nvSpPr>
        <p:spPr bwMode="auto">
          <a:xfrm>
            <a:off x="155575" y="-1538288"/>
            <a:ext cx="4295775" cy="3219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796" name="AutoShape 4" descr="http://www.srandi%C4%8Dky.com/image/8381-image-1.jpg"/>
          <p:cNvSpPr>
            <a:spLocks noChangeAspect="1" noChangeArrowheads="1"/>
          </p:cNvSpPr>
          <p:nvPr/>
        </p:nvSpPr>
        <p:spPr bwMode="auto">
          <a:xfrm>
            <a:off x="155575" y="-1538288"/>
            <a:ext cx="4295775" cy="3219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798" name="AutoShape 6" descr="http://www.srandi%C4%8Dky.com/image/8381-image-1.jpg"/>
          <p:cNvSpPr>
            <a:spLocks noChangeAspect="1" noChangeArrowheads="1"/>
          </p:cNvSpPr>
          <p:nvPr/>
        </p:nvSpPr>
        <p:spPr bwMode="auto">
          <a:xfrm>
            <a:off x="155575" y="-1538288"/>
            <a:ext cx="4295775" cy="3219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800" name="AutoShape 8" descr="http://www.srandi&amp;ccaron;ky.com/image/8381-image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802" name="AutoShape 10" descr="http://www.srandi&amp;ccaron;ky.com/image/8381-image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3804" name="Picture 12" descr="http://www.mazlicci.cz/files/jezek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5040560" cy="54282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sz="1600" dirty="0" err="1" smtClean="0">
                <a:solidFill>
                  <a:srgbClr val="000000"/>
                </a:solidFill>
                <a:latin typeface="Arial - 15"/>
              </a:rPr>
              <a:t>M</a:t>
            </a:r>
            <a:r>
              <a:rPr lang="cs-CZ" sz="1600" dirty="0" err="1" smtClean="0">
                <a:solidFill>
                  <a:srgbClr val="000000"/>
                </a:solidFill>
                <a:latin typeface="Calibri"/>
              </a:rPr>
              <a:t>ühlhauserová</a:t>
            </a:r>
            <a:r>
              <a:rPr lang="cs-CZ" sz="1600" dirty="0" smtClean="0">
                <a:solidFill>
                  <a:srgbClr val="000000"/>
                </a:solidFill>
                <a:latin typeface="Calibri"/>
              </a:rPr>
              <a:t> Hana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, Svobodová Jaromíra.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Prvouka 1 pro 1.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Brno: Nová škola, s.r.o., 2006. ISBN 80-7289-013-1 </a:t>
            </a:r>
            <a:endParaRPr lang="cs-CZ" sz="1600" b="1" u="sng" dirty="0" smtClean="0"/>
          </a:p>
          <a:p>
            <a:endParaRPr lang="cs-CZ" sz="1600" b="1" u="sng" smtClean="0"/>
          </a:p>
          <a:p>
            <a:r>
              <a:rPr lang="cs-CZ" sz="1600" b="1" u="sng" smtClean="0"/>
              <a:t>OBRÁZKY</a:t>
            </a:r>
            <a:r>
              <a:rPr lang="cs-CZ" sz="1600" smtClean="0"/>
              <a:t>(staženy </a:t>
            </a:r>
            <a:r>
              <a:rPr lang="cs-CZ" sz="1600" dirty="0" smtClean="0"/>
              <a:t>1. 10. 2012 od 10.00 – 23. 00):</a:t>
            </a:r>
            <a:endParaRPr lang="cs-CZ" sz="1600" b="1" u="sng" dirty="0" smtClean="0"/>
          </a:p>
          <a:p>
            <a:r>
              <a:rPr lang="cs-CZ" sz="1600" dirty="0" smtClean="0"/>
              <a:t>1, 19, 20) </a:t>
            </a:r>
            <a:r>
              <a:rPr lang="cs-CZ" sz="1600" dirty="0" smtClean="0">
                <a:hlinkClick r:id="rId2"/>
              </a:rPr>
              <a:t>http://cs.wikipedia.org/wiki/Soubor:Erinaceus_europaeus_LC0119.jpg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3"/>
              </a:rPr>
              <a:t>http://cs.wikipedia.org/wiki/Drak#Drak_evropsk.C3.BD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3)  </a:t>
            </a:r>
            <a:r>
              <a:rPr lang="cs-CZ" sz="1600" dirty="0" smtClean="0">
                <a:hlinkClick r:id="rId4"/>
              </a:rPr>
              <a:t>http://cs.wikipedia.org/wiki/Lilek_brambor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4) </a:t>
            </a:r>
            <a:r>
              <a:rPr lang="cs-CZ" sz="1600" dirty="0" smtClean="0">
                <a:hlinkClick r:id="rId5"/>
              </a:rPr>
              <a:t>http://cs.wikipedia.org/wiki/Soubor:Herbst_%28MW_2010.11.13.%29.jpg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5, 6, 7) </a:t>
            </a:r>
            <a:r>
              <a:rPr lang="cs-CZ" sz="1600" dirty="0" smtClean="0">
                <a:hlinkClick r:id="rId6"/>
              </a:rPr>
              <a:t>http://cs.wikipedia.org/wiki/Dub</a:t>
            </a:r>
            <a:r>
              <a:rPr lang="cs-CZ" sz="1600" dirty="0" smtClean="0"/>
              <a:t>  </a:t>
            </a:r>
          </a:p>
          <a:p>
            <a:r>
              <a:rPr lang="cs-CZ" sz="1600" dirty="0" smtClean="0"/>
              <a:t>8, 9) </a:t>
            </a:r>
            <a:r>
              <a:rPr lang="cs-CZ" sz="1600" dirty="0" smtClean="0">
                <a:hlinkClick r:id="rId7"/>
              </a:rPr>
              <a:t>http://cs.wikipedia.org/wiki/J%C3%ADrovec</a:t>
            </a:r>
            <a:r>
              <a:rPr lang="cs-CZ" sz="1600" dirty="0" smtClean="0"/>
              <a:t>  </a:t>
            </a:r>
          </a:p>
          <a:p>
            <a:r>
              <a:rPr lang="cs-CZ" sz="1600" dirty="0" smtClean="0"/>
              <a:t>10, 11, 12) </a:t>
            </a:r>
            <a:r>
              <a:rPr lang="cs-CZ" sz="1600" dirty="0" smtClean="0">
                <a:hlinkClick r:id="rId8"/>
              </a:rPr>
              <a:t>http://cs.wikipedia.org/wiki/Jehli%C4%8Dnany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13) </a:t>
            </a:r>
            <a:r>
              <a:rPr lang="cs-CZ" sz="1600" dirty="0" smtClean="0">
                <a:hlinkClick r:id="rId9"/>
              </a:rPr>
              <a:t>http://cs.wikipedia.org/wiki/%C5%A0%C3%ADpky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14) </a:t>
            </a:r>
            <a:r>
              <a:rPr lang="cs-CZ" sz="1600" dirty="0" smtClean="0">
                <a:hlinkClick r:id="rId10"/>
              </a:rPr>
              <a:t>http://cs.wikipedia.org/wiki/Soubor:Corylus_americana0.jpg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15, 16) </a:t>
            </a:r>
            <a:r>
              <a:rPr lang="cs-CZ" sz="1600" dirty="0" smtClean="0">
                <a:hlinkClick r:id="rId11"/>
              </a:rPr>
              <a:t>http://cs.wikipedia.org/wiki/Trnka_obecn%C3%A1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17, 18) </a:t>
            </a:r>
            <a:r>
              <a:rPr lang="cs-CZ" sz="1600" dirty="0" smtClean="0">
                <a:hlinkClick r:id="rId12"/>
              </a:rPr>
              <a:t>http://cs.wikipedia.org/wiki/Soubor:Eichh%C3%B6rnchen_D%C3%BCsseldorf_Hofgarten_edit.jpg</a:t>
            </a:r>
            <a:r>
              <a:rPr lang="cs-CZ" sz="1600" dirty="0" smtClean="0"/>
              <a:t> 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424</Words>
  <Application>Microsoft Office PowerPoint</Application>
  <PresentationFormat>Předvádění na obrazovce (4:3)</PresentationFormat>
  <Paragraphs>120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  Podzim II </vt:lpstr>
      <vt:lpstr>Snímek 2</vt:lpstr>
      <vt:lpstr>Snímek 3</vt:lpstr>
      <vt:lpstr>ANOTACE</vt:lpstr>
      <vt:lpstr>PODZIM</vt:lpstr>
      <vt:lpstr>Vyrábíme:</vt:lpstr>
      <vt:lpstr>Podzim v parku a v lese</vt:lpstr>
      <vt:lpstr>PODZIM v parku a v lese</vt:lpstr>
      <vt:lpstr>PODZIM v parku a v lese</vt:lpstr>
      <vt:lpstr>PODZIM v parku a v lese</vt:lpstr>
      <vt:lpstr>PODZIM v parku a v lese</vt:lpstr>
      <vt:lpstr>PODZIM v parku a v lese</vt:lpstr>
      <vt:lpstr>PODZIM v parku a v lese</vt:lpstr>
      <vt:lpstr>Zvířata na PODZIM</vt:lpstr>
      <vt:lpstr>Zvířata na PODZIM</vt:lpstr>
      <vt:lpstr>Zvířata na PODZIM</vt:lpstr>
      <vt:lpstr>Zvířata na PODZIM</vt:lpstr>
      <vt:lpstr>Zvířata na PODZIM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90</cp:revision>
  <dcterms:created xsi:type="dcterms:W3CDTF">2012-12-29T09:34:39Z</dcterms:created>
  <dcterms:modified xsi:type="dcterms:W3CDTF">2013-05-30T16:00:13Z</dcterms:modified>
</cp:coreProperties>
</file>