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9"/>
  </p:notesMasterIdLst>
  <p:sldIdLst>
    <p:sldId id="270" r:id="rId2"/>
    <p:sldId id="272" r:id="rId3"/>
    <p:sldId id="256" r:id="rId4"/>
    <p:sldId id="257" r:id="rId5"/>
    <p:sldId id="258" r:id="rId6"/>
    <p:sldId id="259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71" r:id="rId16"/>
    <p:sldId id="273" r:id="rId17"/>
    <p:sldId id="274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69805" autoAdjust="0"/>
  </p:normalViewPr>
  <p:slideViewPr>
    <p:cSldViewPr>
      <p:cViewPr>
        <p:scale>
          <a:sx n="80" d="100"/>
          <a:sy n="80" d="100"/>
        </p:scale>
        <p:origin x="-86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1063A8E-2517-4C3F-A422-E165D7966B7E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FC3CA5-2328-429E-91B9-6B15030AB0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49296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sz="110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FC3CA5-2328-429E-91B9-6B15030AB034}" type="slidenum">
              <a:rPr lang="cs-CZ" smtClean="0"/>
              <a:t>16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075276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FC3CA5-2328-429E-91B9-6B15030AB034}" type="slidenum">
              <a:rPr lang="cs-CZ" smtClean="0"/>
              <a:t>17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575663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B86677-ADC8-4760-A82F-63FD796E0B09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F85EC-B310-43F9-8F8B-334F6F7C7C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63861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B86677-ADC8-4760-A82F-63FD796E0B09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F85EC-B310-43F9-8F8B-334F6F7C7C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14060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B86677-ADC8-4760-A82F-63FD796E0B09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F85EC-B310-43F9-8F8B-334F6F7C7C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11936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B86677-ADC8-4760-A82F-63FD796E0B09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F85EC-B310-43F9-8F8B-334F6F7C7C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59266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B86677-ADC8-4760-A82F-63FD796E0B09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F85EC-B310-43F9-8F8B-334F6F7C7C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73361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B86677-ADC8-4760-A82F-63FD796E0B09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F85EC-B310-43F9-8F8B-334F6F7C7C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19942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B86677-ADC8-4760-A82F-63FD796E0B09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F85EC-B310-43F9-8F8B-334F6F7C7C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85158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B86677-ADC8-4760-A82F-63FD796E0B09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F85EC-B310-43F9-8F8B-334F6F7C7C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65208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B86677-ADC8-4760-A82F-63FD796E0B09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F85EC-B310-43F9-8F8B-334F6F7C7C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13583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B86677-ADC8-4760-A82F-63FD796E0B09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F85EC-B310-43F9-8F8B-334F6F7C7C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71660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B86677-ADC8-4760-A82F-63FD796E0B09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F85EC-B310-43F9-8F8B-334F6F7C7C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67082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75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B86677-ADC8-4760-A82F-63FD796E0B09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DF85EC-B310-43F9-8F8B-334F6F7C7C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65190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lh4.ggpht.com/jKtZ_JhvZbqmHTDGtZY9LDQ3D0Oo5Y8bkSxfNHgTVkk3C3f8ysT3J-r-x3cyOENp2T4x=s128" TargetMode="External"/><Relationship Id="rId2" Type="http://schemas.openxmlformats.org/officeDocument/2006/relationships/hyperlink" Target="http://drevene-hracky.heureka.cz/drevene-puzzle-z-masivu-strom-stehovavi-ptaci/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lh4.ggpht.com/HakMZKn929NF5FWIIDDwzCeinR0lEyrxaQeuL9BsKZlfpFgP2uU_mokzVotz0PM0jcsaaa8=s133" TargetMode="External"/><Relationship Id="rId4" Type="http://schemas.openxmlformats.org/officeDocument/2006/relationships/hyperlink" Target="http://lh4.ggpht.com/O25pJoVpOfdsBfqfO-A_V51BjlapLuR2HZguZt72r8646npSEFgHi2PW-bMLjKX7pl4=s110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lh4.ggpht.com/wFAS45WF_WSF_wekdk5Jd5QSGZdYtglnRSIZ8k-MGGXWygj7rKqwHALwukA_Jk481dMCuQ=s115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pload.wikimedia.org/wikipedia/commons/thumb/2/2d/Parus_major_m.jpg/228px-Parus_major_m.jpg" TargetMode="External"/><Relationship Id="rId5" Type="http://schemas.openxmlformats.org/officeDocument/2006/relationships/hyperlink" Target="http://lh5.ggpht.com/NeaF_wJ3b-x48jzdChKITJRFnRSpBmicfIT_sJ0Ntn2GGSzjQKK3N9cXUyON0UmJPuFu9A=s123" TargetMode="External"/><Relationship Id="rId4" Type="http://schemas.openxmlformats.org/officeDocument/2006/relationships/hyperlink" Target="http://poutnik2.sweb.cz/foto/ptaci/srostloprsti/dudek-chocholaty-1.jpg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hototrip.cz/sites/default/files/images/Strakapoud%20velky%20kanarsky%206835.jpg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www.ptaci-pardubic.ic.cz/wp-content/uploads/p_datel_cerny_03.thumbnail.jpg" TargetMode="External"/><Relationship Id="rId4" Type="http://schemas.openxmlformats.org/officeDocument/2006/relationships/hyperlink" Target="http://lh5.ggpht.com/JcICrC7HkwAJbNRXyWuuHrY1vH9aWxmTrOi-uo1Yvuhiy6X6XF_4FbVyfLcT8L1Nyw-PLg=s116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 bwMode="auto">
          <a:xfrm>
            <a:off x="1187624" y="476671"/>
            <a:ext cx="7772400" cy="1470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cs-CZ" sz="3200" b="1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j-ea"/>
              <a:cs typeface="+mj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cs-CZ" sz="3200" b="1" dirty="0">
              <a:solidFill>
                <a:sysClr val="windowText" lastClr="000000"/>
              </a:solidFill>
              <a:latin typeface="Calibri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cs-CZ" sz="3200" b="1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j-ea"/>
              <a:cs typeface="+mj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cs-CZ" sz="3200" b="1" dirty="0">
              <a:solidFill>
                <a:sysClr val="windowText" lastClr="000000"/>
              </a:solidFill>
              <a:latin typeface="Calibri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cs-CZ" sz="3200" b="1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j-ea"/>
              <a:cs typeface="+mj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cs-CZ" sz="3200" b="1" dirty="0">
              <a:solidFill>
                <a:sysClr val="windowText" lastClr="000000"/>
              </a:solidFill>
              <a:latin typeface="Calibri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cs-CZ" sz="3200" b="1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j-ea"/>
              <a:cs typeface="+mj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j-ea"/>
              <a:cs typeface="+mj-cs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157192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6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455498812"/>
              </p:ext>
            </p:extLst>
          </p:nvPr>
        </p:nvGraphicFramePr>
        <p:xfrm>
          <a:off x="611560" y="1844824"/>
          <a:ext cx="8229600" cy="19812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242592"/>
                <a:gridCol w="5987008"/>
              </a:tblGrid>
              <a:tr h="3962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Název školy: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ZŠ a MŠ T. G. Masaryka Fulnek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Autor: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Mgr</a:t>
                      </a:r>
                      <a:r>
                        <a:rPr lang="cs-CZ" sz="2000" smtClean="0">
                          <a:solidFill>
                            <a:schemeClr val="tx1"/>
                          </a:solidFill>
                        </a:rPr>
                        <a:t>. Dagmar Šaflová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Název: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aseline="0" smtClean="0">
                          <a:solidFill>
                            <a:schemeClr val="tx1"/>
                          </a:solidFill>
                        </a:rPr>
                        <a:t>VY_32_INOVACE_PR.2.6- 14 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Téma: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smtClean="0">
                          <a:solidFill>
                            <a:schemeClr val="tx1"/>
                          </a:solidFill>
                        </a:rPr>
                        <a:t>Stěhovaví  ptáci 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Číslo projektu: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CZ.1.07/1.4.00/21.0903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38017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27584" y="980728"/>
            <a:ext cx="7272808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Anotace </a:t>
            </a:r>
            <a:r>
              <a:rPr lang="cs-CZ" sz="2000" b="1" dirty="0" smtClean="0">
                <a:solidFill>
                  <a:prstClr val="black"/>
                </a:solidFill>
              </a:rPr>
              <a:t>: </a:t>
            </a:r>
            <a:r>
              <a:rPr lang="cs-CZ" sz="2000" dirty="0" smtClean="0">
                <a:solidFill>
                  <a:prstClr val="black"/>
                </a:solidFill>
              </a:rPr>
              <a:t>Stěhovaví ptáci   </a:t>
            </a:r>
            <a:r>
              <a:rPr lang="cs-CZ" sz="2000" b="1" dirty="0">
                <a:solidFill>
                  <a:prstClr val="black"/>
                </a:solidFill>
              </a:rPr>
              <a:t>	</a:t>
            </a:r>
          </a:p>
          <a:p>
            <a:r>
              <a:rPr lang="cs-CZ" sz="2000" b="1" dirty="0">
                <a:solidFill>
                  <a:prstClr val="black"/>
                </a:solidFill>
              </a:rPr>
              <a:t>Autor: </a:t>
            </a:r>
            <a:r>
              <a:rPr lang="cs-CZ" sz="2000" dirty="0">
                <a:solidFill>
                  <a:prstClr val="black"/>
                </a:solidFill>
              </a:rPr>
              <a:t>Mgr. Dagmar </a:t>
            </a:r>
            <a:r>
              <a:rPr lang="cs-CZ" sz="2000" dirty="0" err="1" smtClean="0">
                <a:solidFill>
                  <a:prstClr val="black"/>
                </a:solidFill>
              </a:rPr>
              <a:t>Šaflová</a:t>
            </a:r>
            <a:r>
              <a:rPr lang="cs-CZ" sz="2000" dirty="0" smtClean="0">
                <a:solidFill>
                  <a:prstClr val="black"/>
                </a:solidFill>
              </a:rPr>
              <a:t>  </a:t>
            </a:r>
            <a:r>
              <a:rPr lang="cs-CZ" sz="2000" b="1" dirty="0">
                <a:solidFill>
                  <a:prstClr val="black"/>
                </a:solidFill>
              </a:rPr>
              <a:t>	</a:t>
            </a:r>
          </a:p>
          <a:p>
            <a:r>
              <a:rPr lang="cs-CZ" sz="2000" dirty="0">
                <a:solidFill>
                  <a:prstClr val="black"/>
                </a:solidFill>
              </a:rPr>
              <a:t>Vzdělávací oblast: Člověk a jeho svět - prvouka</a:t>
            </a:r>
          </a:p>
          <a:p>
            <a:r>
              <a:rPr lang="cs-CZ" sz="2000" b="1" dirty="0">
                <a:solidFill>
                  <a:prstClr val="black"/>
                </a:solidFill>
              </a:rPr>
              <a:t>Očekávaný výstup :</a:t>
            </a:r>
            <a:r>
              <a:rPr lang="cs-CZ" sz="2000" dirty="0">
                <a:solidFill>
                  <a:prstClr val="black"/>
                </a:solidFill>
              </a:rPr>
              <a:t>Žák se naučí </a:t>
            </a:r>
            <a:r>
              <a:rPr lang="cs-CZ" sz="2000" dirty="0" smtClean="0">
                <a:solidFill>
                  <a:prstClr val="black"/>
                </a:solidFill>
              </a:rPr>
              <a:t>rozeznávat neznámější druhy ptáků, kteří odlétají do teplých krajin a kteří </a:t>
            </a:r>
            <a:r>
              <a:rPr lang="cs-CZ" sz="2000" dirty="0" smtClean="0">
                <a:solidFill>
                  <a:prstClr val="black"/>
                </a:solidFill>
              </a:rPr>
              <a:t>zůstávají </a:t>
            </a:r>
            <a:r>
              <a:rPr lang="cs-CZ" sz="2000" dirty="0" smtClean="0">
                <a:solidFill>
                  <a:prstClr val="black"/>
                </a:solidFill>
              </a:rPr>
              <a:t>na zimu u </a:t>
            </a:r>
            <a:r>
              <a:rPr lang="cs-CZ" sz="2000" dirty="0" smtClean="0">
                <a:solidFill>
                  <a:prstClr val="black"/>
                </a:solidFill>
              </a:rPr>
              <a:t>nás.</a:t>
            </a:r>
            <a:endParaRPr lang="cs-CZ" sz="2000" dirty="0">
              <a:solidFill>
                <a:prstClr val="black"/>
              </a:solidFill>
            </a:endParaRPr>
          </a:p>
          <a:p>
            <a:r>
              <a:rPr lang="cs-CZ" sz="2000" b="1" dirty="0">
                <a:solidFill>
                  <a:prstClr val="black"/>
                </a:solidFill>
              </a:rPr>
              <a:t>Klíčová slova </a:t>
            </a:r>
            <a:r>
              <a:rPr lang="cs-CZ" sz="2000" dirty="0">
                <a:solidFill>
                  <a:prstClr val="black"/>
                </a:solidFill>
              </a:rPr>
              <a:t>: </a:t>
            </a:r>
            <a:r>
              <a:rPr lang="cs-CZ" sz="2000" dirty="0" smtClean="0">
                <a:solidFill>
                  <a:prstClr val="black"/>
                </a:solidFill>
              </a:rPr>
              <a:t>Stěhovaví ptáci</a:t>
            </a:r>
          </a:p>
          <a:p>
            <a:r>
              <a:rPr lang="cs-CZ" sz="2000" b="1" dirty="0" smtClean="0">
                <a:solidFill>
                  <a:prstClr val="black"/>
                </a:solidFill>
              </a:rPr>
              <a:t>Druh </a:t>
            </a:r>
            <a:r>
              <a:rPr lang="cs-CZ" sz="2000" b="1" dirty="0">
                <a:solidFill>
                  <a:prstClr val="black"/>
                </a:solidFill>
              </a:rPr>
              <a:t>učebního materiálu: </a:t>
            </a:r>
            <a:r>
              <a:rPr lang="cs-CZ" sz="2000" dirty="0">
                <a:solidFill>
                  <a:prstClr val="black"/>
                </a:solidFill>
              </a:rPr>
              <a:t>prezentace </a:t>
            </a:r>
          </a:p>
          <a:p>
            <a:r>
              <a:rPr lang="cs-CZ" sz="2000" b="1" dirty="0">
                <a:solidFill>
                  <a:prstClr val="black"/>
                </a:solidFill>
              </a:rPr>
              <a:t>Druh interaktivity: </a:t>
            </a:r>
            <a:r>
              <a:rPr lang="cs-CZ" sz="2000" dirty="0">
                <a:solidFill>
                  <a:prstClr val="black"/>
                </a:solidFill>
              </a:rPr>
              <a:t>výklad ,interaktivní práce žáků</a:t>
            </a:r>
          </a:p>
          <a:p>
            <a:r>
              <a:rPr lang="cs-CZ" sz="2000" b="1" dirty="0">
                <a:solidFill>
                  <a:prstClr val="black"/>
                </a:solidFill>
              </a:rPr>
              <a:t>Cílová skupina: </a:t>
            </a:r>
            <a:r>
              <a:rPr lang="cs-CZ" sz="2000" dirty="0">
                <a:solidFill>
                  <a:prstClr val="black"/>
                </a:solidFill>
              </a:rPr>
              <a:t>ž</a:t>
            </a:r>
            <a:r>
              <a:rPr lang="cs-CZ" sz="2000" dirty="0" smtClean="0">
                <a:solidFill>
                  <a:prstClr val="black"/>
                </a:solidFill>
              </a:rPr>
              <a:t>ák</a:t>
            </a:r>
            <a:endParaRPr lang="cs-CZ" sz="2000" dirty="0">
              <a:solidFill>
                <a:prstClr val="black"/>
              </a:solidFill>
            </a:endParaRPr>
          </a:p>
          <a:p>
            <a:r>
              <a:rPr lang="cs-CZ" sz="2000" b="1" dirty="0">
                <a:solidFill>
                  <a:prstClr val="black"/>
                </a:solidFill>
              </a:rPr>
              <a:t>Stupeň a typ vzdělávání : </a:t>
            </a:r>
            <a:r>
              <a:rPr lang="cs-CZ" sz="2000" dirty="0">
                <a:solidFill>
                  <a:prstClr val="black"/>
                </a:solidFill>
              </a:rPr>
              <a:t>základní vzdělávání </a:t>
            </a:r>
            <a:r>
              <a:rPr lang="cs-CZ" sz="2000" b="1" dirty="0">
                <a:solidFill>
                  <a:prstClr val="black"/>
                </a:solidFill>
              </a:rPr>
              <a:t>– </a:t>
            </a:r>
            <a:r>
              <a:rPr lang="cs-CZ" sz="2000" dirty="0" smtClean="0">
                <a:solidFill>
                  <a:prstClr val="black"/>
                </a:solidFill>
              </a:rPr>
              <a:t>1.období</a:t>
            </a:r>
            <a:endParaRPr lang="cs-CZ" sz="2000" dirty="0">
              <a:solidFill>
                <a:prstClr val="black"/>
              </a:solidFill>
            </a:endParaRPr>
          </a:p>
          <a:p>
            <a:r>
              <a:rPr lang="cs-CZ" sz="2000" b="1" dirty="0">
                <a:solidFill>
                  <a:prstClr val="black"/>
                </a:solidFill>
              </a:rPr>
              <a:t>Typická věková skupina: </a:t>
            </a:r>
            <a:r>
              <a:rPr lang="cs-CZ" sz="2000" dirty="0">
                <a:solidFill>
                  <a:prstClr val="black"/>
                </a:solidFill>
              </a:rPr>
              <a:t>7- 8 let</a:t>
            </a:r>
          </a:p>
          <a:p>
            <a:r>
              <a:rPr lang="cs-CZ" sz="2000" b="1" dirty="0">
                <a:solidFill>
                  <a:prstClr val="black"/>
                </a:solidFill>
              </a:rPr>
              <a:t>Datum vytvoření: </a:t>
            </a:r>
            <a:r>
              <a:rPr lang="cs-CZ" sz="2000" dirty="0" smtClean="0">
                <a:solidFill>
                  <a:prstClr val="black"/>
                </a:solidFill>
              </a:rPr>
              <a:t>26.11.2011</a:t>
            </a:r>
            <a:endParaRPr lang="cs-CZ" sz="20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96190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74242"/>
          </a:xfrm>
        </p:spPr>
        <p:txBody>
          <a:bodyPr>
            <a:normAutofit/>
          </a:bodyPr>
          <a:lstStyle/>
          <a:p>
            <a:r>
              <a:rPr lang="cs-CZ" sz="7200" dirty="0" smtClean="0"/>
              <a:t>Stěhovaví ptáci</a:t>
            </a:r>
            <a:endParaRPr lang="cs-CZ" sz="72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76" y="2132856"/>
            <a:ext cx="3960440" cy="4104456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54256" y="3013541"/>
            <a:ext cx="432047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Zpracovala:</a:t>
            </a:r>
          </a:p>
          <a:p>
            <a:r>
              <a:rPr lang="cs-CZ" sz="2400" dirty="0" smtClean="0"/>
              <a:t>Mgr. Dagmar  </a:t>
            </a:r>
            <a:r>
              <a:rPr lang="cs-CZ" sz="2400" dirty="0" err="1" smtClean="0"/>
              <a:t>Šaflová</a:t>
            </a:r>
            <a:endParaRPr lang="cs-CZ" sz="2400" dirty="0" smtClean="0"/>
          </a:p>
          <a:p>
            <a:r>
              <a:rPr lang="cs-CZ" sz="2400" dirty="0" smtClean="0"/>
              <a:t>Základní škola a mateřská škola </a:t>
            </a:r>
            <a:r>
              <a:rPr lang="cs-CZ" sz="2400" dirty="0" err="1" smtClean="0"/>
              <a:t>T.G.Masaryka</a:t>
            </a:r>
            <a:r>
              <a:rPr lang="cs-CZ" sz="2400" dirty="0" smtClean="0"/>
              <a:t>   Fulnek     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1256661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sz="6700" b="1" dirty="0" smtClean="0">
                <a:solidFill>
                  <a:srgbClr val="FF0000"/>
                </a:solidFill>
              </a:rPr>
              <a:t>STĚHOVAVÍ PTÁCI</a:t>
            </a:r>
            <a:br>
              <a:rPr lang="cs-CZ" sz="6700" b="1" dirty="0" smtClean="0">
                <a:solidFill>
                  <a:srgbClr val="FF0000"/>
                </a:solidFill>
              </a:rPr>
            </a:br>
            <a:r>
              <a:rPr lang="cs-CZ" dirty="0" smtClean="0"/>
              <a:t>Když přichází podzim a hmyz zalézá do úkrytů, někteří ptáci se stěhují.  To už mají mláďata  tak velká a silná, že létají stejně jako oni. Čeká je daleká cesta, třeba i přes moře. V jižních krajích je teplo a dostatek potravy. U nás by se v zimě neuživili. </a:t>
            </a:r>
            <a:br>
              <a:rPr lang="cs-CZ" dirty="0" smtClean="0"/>
            </a:b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31687" y="4941168"/>
            <a:ext cx="2619375" cy="1743075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40568" y="4860205"/>
            <a:ext cx="2400300" cy="1905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00392" y="188640"/>
            <a:ext cx="2486025" cy="1838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30678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Čáp bílý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1412776"/>
            <a:ext cx="6527576" cy="460122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7451550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Husa divoká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1340768"/>
            <a:ext cx="7920880" cy="52565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59733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915816" y="137799"/>
            <a:ext cx="288032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Slavík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1150" y="1524000"/>
            <a:ext cx="5981700" cy="381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767045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1484784"/>
            <a:ext cx="7200800" cy="489654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403647" y="457970"/>
            <a:ext cx="5561779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/>
              <a:t>Vlaštovka obecká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2146809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691680" y="692696"/>
            <a:ext cx="587141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/>
              <a:t>Dudek Chocholatý</a:t>
            </a:r>
            <a:endParaRPr lang="cs-CZ" sz="60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38163"/>
            <a:ext cx="9239250" cy="578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682528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38660" y="188640"/>
            <a:ext cx="737073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Ptáci, kteří zůstávají u nás</a:t>
            </a:r>
            <a:endParaRPr lang="cs-CZ" sz="5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267744" y="5775647"/>
            <a:ext cx="294503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Labuť bílá</a:t>
            </a:r>
            <a:endParaRPr lang="cs-CZ" sz="5400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2030" y="1700808"/>
            <a:ext cx="4176463" cy="31683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07186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835696" y="493221"/>
            <a:ext cx="426757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Sýkorka koňadra</a:t>
            </a:r>
            <a:endParaRPr lang="cs-CZ" sz="4800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556792"/>
            <a:ext cx="6192688" cy="45365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760234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627784" y="188640"/>
            <a:ext cx="3914790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/>
              <a:t>Strakapoud </a:t>
            </a:r>
            <a:endParaRPr lang="cs-CZ" sz="6000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9264" y="1204302"/>
            <a:ext cx="4903944" cy="73681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542290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3688" y="1844824"/>
            <a:ext cx="6264696" cy="4752528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771800" y="426730"/>
            <a:ext cx="3151440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dirty="0" smtClean="0"/>
              <a:t>Hrdlička </a:t>
            </a:r>
            <a:endParaRPr lang="cs-CZ" sz="6600" dirty="0"/>
          </a:p>
        </p:txBody>
      </p:sp>
    </p:spTree>
    <p:extLst>
      <p:ext uri="{BB962C8B-B14F-4D97-AF65-F5344CB8AC3E}">
        <p14:creationId xmlns:p14="http://schemas.microsoft.com/office/powerpoint/2010/main" val="1499367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179066" y="620688"/>
            <a:ext cx="442582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dirty="0" smtClean="0"/>
              <a:t>Datel černý</a:t>
            </a:r>
            <a:endParaRPr lang="cs-CZ" sz="7200" dirty="0"/>
          </a:p>
        </p:txBody>
      </p:sp>
      <p:pic>
        <p:nvPicPr>
          <p:cNvPr id="2050" name="Picture 2" descr="http://www.jynx-t.net/ptaci/Data/Images/Datel-cerny-(samec)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2204864"/>
            <a:ext cx="5976664" cy="34471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585562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9999" y="262806"/>
            <a:ext cx="820891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Všechny obrázky byly použity z webových stránek :</a:t>
            </a:r>
          </a:p>
          <a:p>
            <a:r>
              <a:rPr lang="cs-CZ" dirty="0">
                <a:hlinkClick r:id="rId2"/>
              </a:rPr>
              <a:t>http://drevene-hracky.heureka.cz/drevene-puzzle-z-masivu-strom-stehovavi-ptaci</a:t>
            </a:r>
            <a:r>
              <a:rPr lang="cs-CZ" dirty="0" smtClean="0">
                <a:hlinkClick r:id="rId2"/>
              </a:rPr>
              <a:t>/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539577" y="908720"/>
            <a:ext cx="8208912" cy="243143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b="1" dirty="0" smtClean="0"/>
              <a:t>Husa </a:t>
            </a:r>
            <a:r>
              <a:rPr lang="cs-CZ" sz="1400" b="1" dirty="0" smtClean="0"/>
              <a:t>divoká</a:t>
            </a:r>
          </a:p>
          <a:p>
            <a:r>
              <a:rPr lang="cs-CZ" sz="1400" b="1" dirty="0">
                <a:hlinkClick r:id="rId3"/>
              </a:rPr>
              <a:t>http://</a:t>
            </a:r>
            <a:r>
              <a:rPr lang="cs-CZ" sz="1400" b="1" dirty="0" smtClean="0">
                <a:hlinkClick r:id="rId3"/>
              </a:rPr>
              <a:t>lh4.ggpht.com/jKtZ_JhvZbqmHTDGtZY9LDQ3D0Oo5Y8bkSxfNHgTVkk3C3f8ysT3J-r-x3cyOENp2T4x=s128</a:t>
            </a:r>
            <a:endParaRPr lang="cs-CZ" sz="1400" b="1" dirty="0" smtClean="0"/>
          </a:p>
          <a:p>
            <a:endParaRPr lang="cs-CZ" sz="1400" b="1" dirty="0" smtClean="0"/>
          </a:p>
          <a:p>
            <a:r>
              <a:rPr lang="cs-CZ" sz="1000" dirty="0" smtClean="0"/>
              <a:t>http</a:t>
            </a:r>
            <a:r>
              <a:rPr lang="cs-CZ" sz="1000" dirty="0"/>
              <a:t>://www.google.cz/imgres?q=husa+divok%C3%A1&amp;num=10&amp;hl=cs&amp;biw=1441&amp;bih=654&amp;tbm=isch&amp;tbnid=ks8k3GZjvyVuVM:&amp;imgrefurl=http://www.fotoaparat.cz/index.php%3Fr%3D25%26rp%3D591%26gal%3Dphoto&amp;docid=h0ue1MPF2jABaM&amp;imgurl=http://</a:t>
            </a:r>
            <a:r>
              <a:rPr lang="cs-CZ" sz="1000" dirty="0" smtClean="0"/>
              <a:t>www.fotoaparat.cz/g/03/04/27/591_94fa4.jpg&amp;w=600&amp;h=400&amp;ei=vx1OUIPSFsXctAbDiYFo&amp;zoom=1&amp;iact=hc&amp;vpx=607&amp;vpy=374&amp;dur=1422&amp;hovh=183&amp;hovw=275&amp;tx=158&amp;ty=146&amp;sig=116909212397028187337&amp;page=1&amp;tbnh=130&amp;tbnw=173&amp;start=0&amp;ndsp=21&amp;ved=1t:429,r:17,s:0,i:166</a:t>
            </a:r>
            <a:endParaRPr lang="cs-CZ" sz="1000" dirty="0" smtClean="0"/>
          </a:p>
          <a:p>
            <a:r>
              <a:rPr lang="cs-CZ" sz="1400" b="1" dirty="0" smtClean="0"/>
              <a:t>Čáp </a:t>
            </a:r>
            <a:r>
              <a:rPr lang="cs-CZ" sz="1400" b="1" dirty="0" smtClean="0"/>
              <a:t>bílý</a:t>
            </a:r>
          </a:p>
          <a:p>
            <a:r>
              <a:rPr lang="cs-CZ" sz="1400" b="1" dirty="0">
                <a:hlinkClick r:id="rId4"/>
              </a:rPr>
              <a:t>http://</a:t>
            </a:r>
            <a:r>
              <a:rPr lang="cs-CZ" sz="1400" b="1" dirty="0" smtClean="0">
                <a:hlinkClick r:id="rId4"/>
              </a:rPr>
              <a:t>lh4.ggpht.com/O25pJoVpOfdsBfqfO-A_V51BjlapLuR2HZguZt72r8646npSEFgHi2PW-bMLjKX7pl4=s110</a:t>
            </a:r>
            <a:endParaRPr lang="cs-CZ" sz="1400" b="1" dirty="0" smtClean="0"/>
          </a:p>
          <a:p>
            <a:endParaRPr lang="cs-CZ" sz="1400" dirty="0"/>
          </a:p>
          <a:p>
            <a:endParaRPr lang="cs-CZ" sz="1400" dirty="0"/>
          </a:p>
        </p:txBody>
      </p:sp>
      <p:sp>
        <p:nvSpPr>
          <p:cNvPr id="4" name="Obdélník 3"/>
          <p:cNvSpPr/>
          <p:nvPr/>
        </p:nvSpPr>
        <p:spPr>
          <a:xfrm>
            <a:off x="571422" y="2996952"/>
            <a:ext cx="7992888" cy="252376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00" dirty="0"/>
              <a:t>http://www.google.cz/imgres?q=%C4%8D%C3%A1p+b%C3%ADl%C3%BD&amp;hl=cs&amp;biw=1441&amp;bih=654&amp;tbm=isch&amp;tbnid=JlsM_4PrBrOu_M:&amp;imgrefurl=http://cs.wikipedia.org/wiki/%25C4%258C%25C3%25A1p_b%25C3%25ADl%25C3%25BD&amp;docid=A2MVT1rfO6J2UM&amp;imgurl=http://upload.wikimedia.org/wikipedia/commons/thumb/d/d5/White_Stork_(Ciconia_ciconia).jpg/225px-White_Stork_(Ciconia_ciconia).</a:t>
            </a:r>
            <a:r>
              <a:rPr lang="cs-CZ" sz="1000" dirty="0" smtClean="0"/>
              <a:t>jpg&amp;w=225&amp;h=169&amp;ei=Cx5OUKfcG9HPsgbfxoD4Cw&amp;zoom=1&amp;iact=hc&amp;vpx=317&amp;vpy=212&amp;dur=85&amp;hovh=135&amp;hovw=180&amp;tx=90&amp;ty=89&amp;sig=116909212397028187337&amp;page=1&amp;tbnh=135&amp;tbnw=180&amp;start=0&amp;ndsp=23&amp;ved=1t:429,r:1,s:0,i:87</a:t>
            </a:r>
          </a:p>
          <a:p>
            <a:endParaRPr lang="cs-CZ" sz="1200" dirty="0"/>
          </a:p>
          <a:p>
            <a:r>
              <a:rPr lang="cs-CZ" sz="1400" b="1" dirty="0" smtClean="0"/>
              <a:t>Slavík</a:t>
            </a:r>
          </a:p>
          <a:p>
            <a:r>
              <a:rPr lang="cs-CZ" sz="1400" b="1" dirty="0">
                <a:hlinkClick r:id="rId5"/>
              </a:rPr>
              <a:t>http://</a:t>
            </a:r>
            <a:r>
              <a:rPr lang="cs-CZ" sz="1400" b="1" dirty="0" smtClean="0">
                <a:hlinkClick r:id="rId5"/>
              </a:rPr>
              <a:t>lh4.ggpht.com/HakMZKn929NF5FWIIDDwzCeinR0lEyrxaQeuL9BsKZlfpFgP2uU_mokzVotz0PM0jcsaaa8=s133</a:t>
            </a:r>
            <a:endParaRPr lang="cs-CZ" sz="1400" b="1" dirty="0" smtClean="0"/>
          </a:p>
          <a:p>
            <a:endParaRPr lang="cs-CZ" sz="1400" b="1" dirty="0" smtClean="0"/>
          </a:p>
          <a:p>
            <a:r>
              <a:rPr lang="cs-CZ" sz="1000" dirty="0"/>
              <a:t>http://www.google.cz/imgres?imgurl=http://www.guh.cz/edu/bi/biologie_obratlovci/foto04/foto_108.jpg&amp;imgrefurl=http://www.guh.cz/edu/bi/biologie_obratlovci/html04/foto_108.html&amp;h=400&amp;w=628&amp;sz=31&amp;tbnid=yBS0VIVg7U0VbM:&amp;tbnh=73&amp;tbnw=115&amp;prev=/search%3Fq%3Dslav%25C3%25ADk%26tbm%3Disch%26tbo%3Du&amp;zoom=1&amp;q=slav%C3%ADk&amp;usg=__TV8C5rlOzRuFRkGLNy5b4wWztAA=&amp;hl=cs&amp;sa=X&amp;ei=QCirUfCiNYT7PKaugIgO&amp;ved=0CDcQ9QEwBQ</a:t>
            </a:r>
            <a:endParaRPr lang="cs-CZ" sz="1000" dirty="0" smtClean="0"/>
          </a:p>
        </p:txBody>
      </p:sp>
    </p:spTree>
    <p:extLst>
      <p:ext uri="{BB962C8B-B14F-4D97-AF65-F5344CB8AC3E}">
        <p14:creationId xmlns:p14="http://schemas.microsoft.com/office/powerpoint/2010/main" val="33171326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404664"/>
            <a:ext cx="8352928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b="1" dirty="0" smtClean="0"/>
              <a:t>Vlaštovka obecná</a:t>
            </a:r>
          </a:p>
          <a:p>
            <a:r>
              <a:rPr lang="cs-CZ" sz="1200" dirty="0">
                <a:hlinkClick r:id="rId3"/>
              </a:rPr>
              <a:t>http://</a:t>
            </a:r>
            <a:r>
              <a:rPr lang="cs-CZ" sz="1200" dirty="0" smtClean="0">
                <a:hlinkClick r:id="rId3"/>
              </a:rPr>
              <a:t>lh4.ggpht.com/wFAS45WF_WSF_wekdk5Jd5QSGZdYtglnRSIZ8k-MGGXWygj7rKqwHALwukA_Jk481dMCuQ=s115</a:t>
            </a:r>
            <a:endParaRPr lang="cs-CZ" sz="1200" dirty="0" smtClean="0"/>
          </a:p>
          <a:p>
            <a:endParaRPr lang="cs-CZ" sz="1200" dirty="0"/>
          </a:p>
          <a:p>
            <a:r>
              <a:rPr lang="cs-CZ" sz="1000" dirty="0" smtClean="0"/>
              <a:t>http</a:t>
            </a:r>
            <a:r>
              <a:rPr lang="cs-CZ" sz="1000" dirty="0"/>
              <a:t>://www.google.cz/imgres?q=vla%C5%A1tovka+obecn%C3%A1&amp;hl=cs&amp;biw=1441&amp;bih=654&amp;tbm=isch&amp;tbnid=Dcjs_3Spd93jQM:&amp;imgrefurl=http://mlhovina.i-auto.cz/fotogalerie/fotografie-zvirat/%3Fpicture_id%3D57&amp;docid=DZAsOjG7uxKqAM&amp;imgurl=http://</a:t>
            </a:r>
            <a:r>
              <a:rPr lang="cs-CZ" sz="1000" dirty="0" smtClean="0"/>
              <a:t>mlhovina.i-auto.cz/wp-content/myfotos/zvirata/vlastovka-01.jpg&amp;w=550&amp;h=407&amp;ei=Jx9OUIncCs7MsgbNg4DYBQ&amp;zoom=1&amp;iact=hc&amp;vpx=1136&amp;vpy=146&amp;dur=137&amp;hovh=193&amp;hovw=261&amp;tx=186&amp;ty=140&amp;sig=116909212397028187337&amp;page=1&amp;tbnh=133&amp;tbnw=195&amp;start=0&amp;ndsp=20&amp;ved=1t:429,r:5,s:0,i:85</a:t>
            </a:r>
          </a:p>
          <a:p>
            <a:endParaRPr lang="cs-CZ" sz="1200" dirty="0"/>
          </a:p>
          <a:p>
            <a:r>
              <a:rPr lang="cs-CZ" sz="1400" b="1" dirty="0" smtClean="0"/>
              <a:t>Dudek</a:t>
            </a:r>
            <a:endParaRPr lang="cs-CZ" sz="1400" b="1" dirty="0" smtClean="0"/>
          </a:p>
          <a:p>
            <a:r>
              <a:rPr lang="cs-CZ" sz="1400" dirty="0">
                <a:hlinkClick r:id="rId4"/>
              </a:rPr>
              <a:t>http://</a:t>
            </a:r>
            <a:r>
              <a:rPr lang="cs-CZ" sz="1400" dirty="0" smtClean="0">
                <a:hlinkClick r:id="rId4"/>
              </a:rPr>
              <a:t>poutnik2.sweb.cz/foto/ptaci/srostloprsti/dudek-chocholaty-1.jpg</a:t>
            </a:r>
            <a:endParaRPr lang="cs-CZ" sz="1400" dirty="0" smtClean="0"/>
          </a:p>
          <a:p>
            <a:endParaRPr lang="cs-CZ" sz="1400" dirty="0" smtClean="0"/>
          </a:p>
          <a:p>
            <a:r>
              <a:rPr lang="cs-CZ" sz="1400" b="1" dirty="0" smtClean="0"/>
              <a:t>Labuť</a:t>
            </a:r>
          </a:p>
          <a:p>
            <a:r>
              <a:rPr lang="cs-CZ" sz="1400" dirty="0">
                <a:hlinkClick r:id="rId5"/>
              </a:rPr>
              <a:t>http://</a:t>
            </a:r>
            <a:r>
              <a:rPr lang="cs-CZ" sz="1400" dirty="0" smtClean="0">
                <a:hlinkClick r:id="rId5"/>
              </a:rPr>
              <a:t>lh5.ggpht.com/NeaF_wJ3b-x48jzdChKITJRFnRSpBmicfIT_sJ0Ntn2GGSzjQKK3N9cXUyON0UmJPuFu9A=s123</a:t>
            </a:r>
            <a:endParaRPr lang="cs-CZ" sz="1400" dirty="0" smtClean="0"/>
          </a:p>
          <a:p>
            <a:endParaRPr lang="cs-CZ" sz="1200" dirty="0" smtClean="0"/>
          </a:p>
          <a:p>
            <a:r>
              <a:rPr lang="cs-CZ" sz="1000" dirty="0"/>
              <a:t>http://www.google.cz/imgres?imgurl=http://svetpohladnic.sk/pohladnice/obrazky/labut-svg035.jpg&amp;imgrefurl=http://zuperblog.blog.cz/0801/labut&amp;usg=__edTQps9u4TYeVZpMFopm9GRZnaA=&amp;h=261&amp;w=400&amp;sz=83&amp;hl=cs&amp;start=2&amp;zoom=1&amp;tbnid=JAGwU6S1HWgsjM:&amp;tbnh=81&amp;tbnw=124&amp;ei=3CqrUenYL-PH7AbEyYHICg&amp;prev=/</a:t>
            </a:r>
            <a:r>
              <a:rPr lang="cs-CZ" sz="1000" dirty="0" smtClean="0"/>
              <a:t>search%3Fq%3Dlabu%25C5%25A5%26um%3D1%26client%3Dfirefox-a%26rls%3Dorg.mozilla:cs:official%26channel%3Ds%26hl%3Dcs%26tbm%3Disch&amp;um=1&amp;itbs=1&amp;sa=X&amp;ved=0CC4QrQMwAQ</a:t>
            </a:r>
          </a:p>
          <a:p>
            <a:endParaRPr lang="cs-CZ" sz="1200" dirty="0"/>
          </a:p>
          <a:p>
            <a:r>
              <a:rPr lang="cs-CZ" sz="1400" b="1" dirty="0" smtClean="0"/>
              <a:t>Sýkora</a:t>
            </a:r>
          </a:p>
          <a:p>
            <a:endParaRPr lang="cs-CZ" sz="1200" dirty="0" smtClean="0"/>
          </a:p>
        </p:txBody>
      </p:sp>
      <p:sp>
        <p:nvSpPr>
          <p:cNvPr id="3" name="Rectangle 2"/>
          <p:cNvSpPr/>
          <p:nvPr/>
        </p:nvSpPr>
        <p:spPr>
          <a:xfrm>
            <a:off x="559079" y="4713535"/>
            <a:ext cx="8208912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>
                <a:hlinkClick r:id="rId6"/>
              </a:rPr>
              <a:t>http://</a:t>
            </a:r>
            <a:r>
              <a:rPr lang="cs-CZ" sz="1400" dirty="0" smtClean="0">
                <a:hlinkClick r:id="rId6"/>
              </a:rPr>
              <a:t>upload.wikimedia.org/wikipedia/commons/thumb/2/2d/Parus_major_m.jpg/228px-Parus_major_m.jpg</a:t>
            </a:r>
            <a:endParaRPr lang="cs-CZ" sz="14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87989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7504" y="692696"/>
            <a:ext cx="8676456" cy="298543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b="1" dirty="0" smtClean="0"/>
              <a:t>Strakapoud</a:t>
            </a:r>
          </a:p>
          <a:p>
            <a:r>
              <a:rPr lang="cs-CZ" sz="1400" dirty="0">
                <a:hlinkClick r:id="rId3"/>
              </a:rPr>
              <a:t>http://</a:t>
            </a:r>
            <a:r>
              <a:rPr lang="cs-CZ" sz="1400" dirty="0" smtClean="0">
                <a:hlinkClick r:id="rId3"/>
              </a:rPr>
              <a:t>www.phototrip.cz/sites/default/files/images/Strakapoud%20velky%20kanarsky%206835.jpg</a:t>
            </a:r>
            <a:endParaRPr lang="cs-CZ" sz="1400" dirty="0" smtClean="0"/>
          </a:p>
          <a:p>
            <a:endParaRPr lang="cs-CZ" sz="1200" dirty="0" smtClean="0"/>
          </a:p>
          <a:p>
            <a:r>
              <a:rPr lang="cs-CZ" sz="1400" b="1" dirty="0" smtClean="0"/>
              <a:t>H</a:t>
            </a:r>
            <a:r>
              <a:rPr lang="cs-CZ" sz="1400" b="1" dirty="0" smtClean="0"/>
              <a:t>rdlička</a:t>
            </a:r>
          </a:p>
          <a:p>
            <a:r>
              <a:rPr lang="cs-CZ" sz="1400" dirty="0">
                <a:hlinkClick r:id="rId4"/>
              </a:rPr>
              <a:t>http://</a:t>
            </a:r>
            <a:r>
              <a:rPr lang="cs-CZ" sz="1400" dirty="0" smtClean="0">
                <a:hlinkClick r:id="rId4"/>
              </a:rPr>
              <a:t>lh5.ggpht.com/JcICrC7HkwAJbNRXyWuuHrY1vH9aWxmTrOi-uo1Yvuhiy6X6XF_4FbVyfLcT8L1Nyw-PLg=s116</a:t>
            </a:r>
            <a:endParaRPr lang="cs-CZ" sz="1400" dirty="0" smtClean="0"/>
          </a:p>
          <a:p>
            <a:endParaRPr lang="cs-CZ" sz="1200" dirty="0"/>
          </a:p>
          <a:p>
            <a:r>
              <a:rPr lang="cs-CZ" sz="1000" dirty="0"/>
              <a:t>http://www.google.cz/imgres?q=hrdli%C4%8Dka&amp;hl=cs&amp;biw=1441&amp;bih=654&amp;tbm=isch&amp;tbnid=QO9kHPYANtDlIM:&amp;imgrefurl=http://www.jynx-t.net/ptaci/hrdlicka-zahradni-20-4915200-0.html&amp;docid=cf5fiwEBp76JyM&amp;imgurl=http://</a:t>
            </a:r>
            <a:r>
              <a:rPr lang="cs-CZ" sz="1000" dirty="0" smtClean="0"/>
              <a:t>www.jynx-t.net/ptaci/Data/Images/Hrdlicka-zahradni_2_s.jpg&amp;w=640&amp;h=480&amp;ei=HCJOUKnxKo7Gswbgp4CQCQ&amp;zoom=1&amp;iact=hc&amp;vpx=179&amp;vpy=183&amp;dur=141&amp;hovh=194&amp;hovw=259&amp;tx=165&amp;ty=158&amp;sig=116909212397028187337&amp;page=1&amp;tbnh=135&amp;tbnw=181&amp;start=0&amp;ndsp=21&amp;ved=1t:429,r:0,s:0,i:110</a:t>
            </a:r>
            <a:endParaRPr lang="cs-CZ" sz="1000" dirty="0" smtClean="0"/>
          </a:p>
          <a:p>
            <a:endParaRPr lang="cs-CZ" sz="1400" dirty="0"/>
          </a:p>
          <a:p>
            <a:r>
              <a:rPr lang="cs-CZ" sz="1400" b="1" dirty="0" smtClean="0"/>
              <a:t>Datel </a:t>
            </a:r>
            <a:r>
              <a:rPr lang="cs-CZ" sz="1400" b="1" dirty="0" smtClean="0"/>
              <a:t>černý</a:t>
            </a:r>
            <a:endParaRPr lang="cs-CZ" sz="1400" dirty="0"/>
          </a:p>
          <a:p>
            <a:r>
              <a:rPr lang="cs-CZ" sz="1400" dirty="0">
                <a:hlinkClick r:id="rId5"/>
              </a:rPr>
              <a:t>http://</a:t>
            </a:r>
            <a:r>
              <a:rPr lang="cs-CZ" sz="1400" dirty="0" smtClean="0">
                <a:hlinkClick r:id="rId5"/>
              </a:rPr>
              <a:t>www.ptaci-pardubic.ic.cz/wp-content/uploads/p_datel_cerny_03.thumbnail.jpg</a:t>
            </a:r>
            <a:endParaRPr lang="cs-CZ" sz="1400" dirty="0" smtClean="0"/>
          </a:p>
          <a:p>
            <a:endParaRPr lang="cs-CZ" sz="1400" dirty="0"/>
          </a:p>
          <a:p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2433286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320</TotalTime>
  <Words>210</Words>
  <Application>Microsoft Office PowerPoint</Application>
  <PresentationFormat>Předvádění na obrazovce (4:3)</PresentationFormat>
  <Paragraphs>85</Paragraphs>
  <Slides>17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systému Office</vt:lpstr>
      <vt:lpstr>Prezentace aplikace PowerPoint</vt:lpstr>
      <vt:lpstr>Prezentace aplikace PowerPoint</vt:lpstr>
      <vt:lpstr>Stěhovaví ptáci</vt:lpstr>
      <vt:lpstr>       STĚHOVAVÍ PTÁCI Když přichází podzim a hmyz zalézá do úkrytů, někteří ptáci se stěhují.  To už mají mláďata  tak velká a silná, že létají stejně jako oni. Čeká je daleká cesta, třeba i přes moře. V jižních krajích je teplo a dostatek potravy. U nás by se v zimě neuživili.  </vt:lpstr>
      <vt:lpstr>Čáp bílý</vt:lpstr>
      <vt:lpstr>Husa divoká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Stěhovaví ptáci</dc:title>
  <dc:creator>131M</dc:creator>
  <cp:lastModifiedBy>User</cp:lastModifiedBy>
  <cp:revision>18</cp:revision>
  <dcterms:created xsi:type="dcterms:W3CDTF">2011-11-07T05:57:06Z</dcterms:created>
  <dcterms:modified xsi:type="dcterms:W3CDTF">2013-06-02T15:17:28Z</dcterms:modified>
</cp:coreProperties>
</file>