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6" r:id="rId3"/>
    <p:sldId id="257" r:id="rId4"/>
    <p:sldId id="258" r:id="rId5"/>
    <p:sldId id="260" r:id="rId6"/>
    <p:sldId id="259" r:id="rId7"/>
    <p:sldId id="267" r:id="rId8"/>
    <p:sldId id="265" r:id="rId9"/>
    <p:sldId id="263" r:id="rId10"/>
    <p:sldId id="264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DDD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83D42-6F22-46DF-90FF-5D4B3DFD119A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E84E83-13C0-493E-A5F5-AF2EFDC62C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5555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odhadnou, co zobrazuje tato</a:t>
            </a:r>
            <a:r>
              <a:rPr lang="cs-CZ" baseline="0" dirty="0" smtClean="0"/>
              <a:t> kresba. </a:t>
            </a:r>
          </a:p>
          <a:p>
            <a:r>
              <a:rPr lang="cs-CZ" baseline="0" dirty="0" smtClean="0"/>
              <a:t>Řešení: Trojdohoda </a:t>
            </a:r>
          </a:p>
          <a:p>
            <a:r>
              <a:rPr lang="cs-CZ" baseline="0" dirty="0" smtClean="0"/>
              <a:t>jednotlivé postavy - Francie, Rusko, Velká Británie</a:t>
            </a:r>
          </a:p>
          <a:p>
            <a:r>
              <a:rPr lang="cs-CZ" baseline="0" dirty="0" smtClean="0"/>
              <a:t>Dohromady jako zobrazení „víra, naděje a láska“: Rusko drží ortodoxní kříž = symbol víry</a:t>
            </a:r>
          </a:p>
          <a:p>
            <a:r>
              <a:rPr lang="cs-CZ" baseline="0" dirty="0" smtClean="0"/>
              <a:t>Anglie má kotvu – námořní velmoc a symbol naděje a Francie zobrazena jako </a:t>
            </a:r>
            <a:r>
              <a:rPr lang="cs-CZ" baseline="0" dirty="0" err="1" smtClean="0"/>
              <a:t>Marianne</a:t>
            </a:r>
            <a:r>
              <a:rPr lang="cs-CZ" baseline="0" dirty="0" smtClean="0"/>
              <a:t> se srdcem = symbol lásky</a:t>
            </a:r>
          </a:p>
          <a:p>
            <a:r>
              <a:rPr lang="cs-CZ" baseline="0" dirty="0" smtClean="0"/>
              <a:t>V pozadí boj i nové zbraně – výbuchy granátů, letadlo a vzducholoď.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E84E83-13C0-493E-A5F5-AF2EFDC62CE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2699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E84E83-13C0-493E-A5F5-AF2EFDC62CE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02157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Německo (Vilém II.), Rakousko-Uhersko (František Josef I.), Osmanská říše (</a:t>
            </a:r>
            <a:r>
              <a:rPr lang="cs-CZ" dirty="0" err="1" smtClean="0"/>
              <a:t>Mehmed</a:t>
            </a:r>
            <a:r>
              <a:rPr lang="cs-CZ" dirty="0" smtClean="0"/>
              <a:t> V.),</a:t>
            </a:r>
            <a:r>
              <a:rPr lang="cs-CZ" baseline="0" dirty="0" smtClean="0"/>
              <a:t> Bulharsko (Ferdinand I.)</a:t>
            </a:r>
          </a:p>
          <a:p>
            <a:r>
              <a:rPr lang="cs-CZ" baseline="0" dirty="0" smtClean="0"/>
              <a:t>nápis – Spojené síly vedou k cíli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E84E83-13C0-493E-A5F5-AF2EFDC62CE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583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Světle</a:t>
            </a:r>
            <a:r>
              <a:rPr lang="cs-CZ" baseline="0" dirty="0" smtClean="0"/>
              <a:t> žluté - Dohoda, růžové – Spolek, tmavě žluté – neutrální</a:t>
            </a:r>
          </a:p>
          <a:p>
            <a:r>
              <a:rPr lang="cs-CZ" baseline="0" dirty="0" smtClean="0"/>
              <a:t>Žáci si mohou  všimnout chybějícího propojení Spolku  - předpokládané místo pozdějších bojů; pak by bylo spojenecké Rusko izolováno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E84E83-13C0-493E-A5F5-AF2EFDC62CE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130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se budou objevovat jednotlivé</a:t>
            </a:r>
            <a:r>
              <a:rPr lang="cs-CZ" baseline="0" dirty="0" smtClean="0"/>
              <a:t> body –  žáci mohou odhadovat čísla.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E84E83-13C0-493E-A5F5-AF2EFDC62CEF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6618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4531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99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5696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5783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1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3122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3680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7796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774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2754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5742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19888D-A06A-4139-97DA-B1C424ACC73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470FA-F147-4F06-B430-8E727977A3C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391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rld_War_1.gi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org/" TargetMode="External"/><Relationship Id="rId2" Type="http://schemas.openxmlformats.org/officeDocument/2006/relationships/hyperlink" Target="http://cs.wikipedia.org/wiki/Soubor:Triple_Entent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ierbund05h.jpg" TargetMode="External"/><Relationship Id="rId4" Type="http://schemas.openxmlformats.org/officeDocument/2006/relationships/hyperlink" Target="http://cs.wikipedia.org/wiki/Soubor:Europe_191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CDD"/>
          </a:solidFill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Název projektu: Zkvalitnění výuky cizích jazyků </a:t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Číslo projektu: </a:t>
            </a:r>
            <a:r>
              <a:rPr lang="cs-CZ" b="1" dirty="0" smtClean="0"/>
              <a:t>CZ.1.07/1.4.00/21.3228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Základní škola Havlíčkův Brod, </a:t>
            </a:r>
            <a:r>
              <a:rPr lang="cs-CZ" b="1" dirty="0" err="1"/>
              <a:t>Štáflova</a:t>
            </a:r>
            <a:r>
              <a:rPr lang="cs-CZ" b="1" dirty="0"/>
              <a:t> </a:t>
            </a:r>
            <a:r>
              <a:rPr lang="cs-CZ" b="1" dirty="0" smtClean="0"/>
              <a:t>2004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  <a:p>
            <a:r>
              <a:rPr lang="cs-CZ" b="1" dirty="0"/>
              <a:t>Jméno: Karin Šubrtová </a:t>
            </a:r>
            <a:r>
              <a:rPr lang="cs-CZ" b="1" dirty="0" smtClean="0"/>
              <a:t>		Datum</a:t>
            </a:r>
            <a:r>
              <a:rPr lang="cs-CZ" b="1" dirty="0"/>
              <a:t>: </a:t>
            </a:r>
            <a:r>
              <a:rPr lang="cs-CZ" b="1" dirty="0" smtClean="0"/>
              <a:t>květen 2013</a:t>
            </a:r>
            <a:endParaRPr lang="cs-CZ" dirty="0"/>
          </a:p>
          <a:p>
            <a:r>
              <a:rPr lang="cs-CZ" b="1" dirty="0"/>
              <a:t>Ročník: 8</a:t>
            </a:r>
            <a:r>
              <a:rPr lang="cs-CZ" b="1" dirty="0" smtClean="0"/>
              <a:t>.</a:t>
            </a:r>
            <a:endParaRPr lang="cs-CZ" dirty="0"/>
          </a:p>
          <a:p>
            <a:r>
              <a:rPr lang="cs-CZ" b="1" dirty="0"/>
              <a:t>Vzdělávací oblast: Člověk a společnost </a:t>
            </a:r>
            <a:endParaRPr lang="cs-CZ" dirty="0"/>
          </a:p>
          <a:p>
            <a:r>
              <a:rPr lang="cs-CZ" b="1" dirty="0"/>
              <a:t>Vzdělávací obor: Dějepis</a:t>
            </a:r>
            <a:endParaRPr lang="cs-CZ" dirty="0"/>
          </a:p>
          <a:p>
            <a:r>
              <a:rPr lang="cs-CZ" b="1" dirty="0"/>
              <a:t>Název, téma</a:t>
            </a:r>
            <a:r>
              <a:rPr lang="cs-CZ" b="1" dirty="0" smtClean="0"/>
              <a:t>: </a:t>
            </a:r>
            <a:r>
              <a:rPr lang="cs-CZ" sz="3600" b="1" dirty="0" smtClean="0"/>
              <a:t>VY_32_INOVACE_</a:t>
            </a:r>
            <a:r>
              <a:rPr lang="cs-CZ" sz="3600" b="1" dirty="0" err="1" smtClean="0"/>
              <a:t>Dě</a:t>
            </a:r>
            <a:r>
              <a:rPr lang="cs-CZ" sz="3600" b="1" dirty="0" smtClean="0"/>
              <a:t>_12_Evropa_před_1.světovou_válkou_8.ročník</a:t>
            </a:r>
            <a:endParaRPr lang="cs-CZ" sz="3600" dirty="0" smtClean="0"/>
          </a:p>
          <a:p>
            <a:r>
              <a:rPr lang="cs-CZ" b="1" dirty="0" smtClean="0"/>
              <a:t>Metodické doporučení/ anotace: Prezentace se věnuje situaci v Evropě před rokem 1914 a vzniku vojenských spolků. Poznámky k obrázkům jsou v komentářích.</a:t>
            </a:r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616624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85058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874639"/>
          </a:xfrm>
        </p:spPr>
        <p:txBody>
          <a:bodyPr/>
          <a:lstStyle/>
          <a:p>
            <a:r>
              <a:rPr lang="cs-CZ" dirty="0" smtClean="0"/>
              <a:t>Evropa před první světovou válkou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84596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442" y="191683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francouzsko-pruská válka 1871 –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vznik Německa  -  zabralo Alsasko a Lotrinsko</a:t>
            </a:r>
          </a:p>
          <a:p>
            <a:r>
              <a:rPr lang="cs-CZ" sz="2800" dirty="0" smtClean="0"/>
              <a:t>trvalé nepřátelství mezi Francií a Německem</a:t>
            </a:r>
          </a:p>
          <a:p>
            <a:r>
              <a:rPr lang="cs-CZ" sz="2800" dirty="0" smtClean="0"/>
              <a:t>hledání spojenců – sblížení s Ruskem – spojenecká smlouva 1893</a:t>
            </a:r>
          </a:p>
          <a:p>
            <a:r>
              <a:rPr lang="cs-CZ" sz="2800" dirty="0" smtClean="0"/>
              <a:t>sblížení s Francií – tzv. Srdečná dohoda – 1904</a:t>
            </a:r>
          </a:p>
          <a:p>
            <a:pPr marL="0" indent="0">
              <a:buNone/>
            </a:pPr>
            <a:r>
              <a:rPr lang="cs-CZ" sz="2800" dirty="0" smtClean="0"/>
              <a:t>	řešení problémů v koloniích – předpoklad 	budoucího spojenectví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19050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0242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69269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Británie – nezájem o dění v Evropě</a:t>
            </a:r>
          </a:p>
          <a:p>
            <a:r>
              <a:rPr lang="cs-CZ" sz="2800" dirty="0" smtClean="0"/>
              <a:t>Německo buduje silné loďstvo – dohání Británii ve stavbě křižníků, bitevních lodí a torpédoborců</a:t>
            </a:r>
          </a:p>
          <a:p>
            <a:r>
              <a:rPr lang="cs-CZ" sz="2800" dirty="0" smtClean="0"/>
              <a:t>Británie zvyšuje výrobu</a:t>
            </a:r>
          </a:p>
          <a:p>
            <a:r>
              <a:rPr lang="cs-CZ" sz="2800" dirty="0" smtClean="0"/>
              <a:t>dohoda s Ruskem – 1907</a:t>
            </a:r>
          </a:p>
          <a:p>
            <a:pPr marL="0" indent="0">
              <a:buNone/>
            </a:pPr>
            <a:r>
              <a:rPr lang="cs-CZ" sz="2800" dirty="0" smtClean="0"/>
              <a:t> = vznik vojenského spolku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39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TROJDOHODA</a:t>
            </a:r>
            <a:endParaRPr lang="cs-CZ" sz="3900" b="1" dirty="0" smtClean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Francie, Velká Británie, Rusko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694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368" y="228363"/>
            <a:ext cx="4732920" cy="640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6287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908720"/>
            <a:ext cx="8435975" cy="5400600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 smtClean="0"/>
              <a:t>1879 spojenectví Německo + Rakousko-Uhersko</a:t>
            </a:r>
          </a:p>
          <a:p>
            <a:pPr marL="0" indent="0" algn="ctr">
              <a:buNone/>
            </a:pPr>
            <a:r>
              <a:rPr lang="cs-CZ" sz="3300" dirty="0"/>
              <a:t> </a:t>
            </a:r>
            <a:r>
              <a:rPr lang="cs-CZ" sz="3300" dirty="0" smtClean="0"/>
              <a:t>= Centrální (Ústřední) mocnosti</a:t>
            </a:r>
          </a:p>
          <a:p>
            <a:r>
              <a:rPr lang="cs-CZ" sz="3300" dirty="0" smtClean="0"/>
              <a:t>1882 připojila se Itálie </a:t>
            </a:r>
          </a:p>
          <a:p>
            <a:pPr marL="0" indent="0" algn="ctr">
              <a:buNone/>
            </a:pPr>
            <a:r>
              <a:rPr lang="cs-CZ" sz="2800" dirty="0" smtClean="0"/>
              <a:t>=</a:t>
            </a:r>
          </a:p>
          <a:p>
            <a:pPr marL="0" indent="0" algn="ctr">
              <a:buNone/>
            </a:pPr>
            <a:r>
              <a:rPr lang="cs-CZ" sz="4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TROJSPOLEK</a:t>
            </a:r>
          </a:p>
          <a:p>
            <a:pPr marL="0" indent="0" algn="ctr">
              <a:buNone/>
            </a:pPr>
            <a:r>
              <a:rPr lang="cs-CZ" sz="3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</a:rPr>
              <a:t>Německo, Rakousko-Uhersko, Itálie</a:t>
            </a:r>
          </a:p>
          <a:p>
            <a:pPr marL="0" indent="0" algn="ctr">
              <a:buNone/>
            </a:pPr>
            <a:endParaRPr lang="cs-CZ" sz="33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</a:endParaRPr>
          </a:p>
          <a:p>
            <a:r>
              <a:rPr lang="cs-CZ" sz="3300" dirty="0" smtClean="0"/>
              <a:t>1914 přidala se Osmanská říše – reakce na zabavení lodí Británií</a:t>
            </a:r>
          </a:p>
          <a:p>
            <a:r>
              <a:rPr lang="cs-CZ" sz="3300" dirty="0" smtClean="0"/>
              <a:t>1915 připojení Bulharska – proti Srbsku</a:t>
            </a:r>
          </a:p>
          <a:p>
            <a:r>
              <a:rPr lang="cs-CZ" sz="3300" dirty="0" smtClean="0"/>
              <a:t>Itálie se aktivně nezapojila – 1915 se přidala na stranu Dohody </a:t>
            </a:r>
            <a:endParaRPr lang="cs-CZ" sz="33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="" xmlns:p14="http://schemas.microsoft.com/office/powerpoint/2010/main" val="224078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500" y="963191"/>
            <a:ext cx="7615000" cy="4931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7621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Europe 19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colorTemperature colorTemp="6625"/>
                    </a14:imgEffect>
                    <a14:imgEffect>
                      <a14:saturation sat="225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9558"/>
            <a:ext cx="8280920" cy="59622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1761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21296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Cíle:</a:t>
            </a:r>
          </a:p>
          <a:p>
            <a:r>
              <a:rPr lang="cs-CZ" sz="2800" dirty="0" smtClean="0"/>
              <a:t>Německo – snaha o nové dělení světa – zisk kolonií a ovládnutí střední, východní a jihovýchodní Evropy</a:t>
            </a:r>
          </a:p>
          <a:p>
            <a:r>
              <a:rPr lang="cs-CZ" sz="2800" dirty="0" smtClean="0"/>
              <a:t>Rakousko-Uhersko – expanze na Balkán</a:t>
            </a:r>
          </a:p>
          <a:p>
            <a:r>
              <a:rPr lang="cs-CZ" sz="2800" dirty="0" smtClean="0"/>
              <a:t>Francie – navrácení Alsaska a Lotrinska, obrana proti německé agresi, zachování kolonií</a:t>
            </a:r>
          </a:p>
          <a:p>
            <a:r>
              <a:rPr lang="cs-CZ" sz="2800" dirty="0" smtClean="0"/>
              <a:t>Rusko – snaha ovládnout Balkán, Halič a Slezsko</a:t>
            </a:r>
          </a:p>
          <a:p>
            <a:r>
              <a:rPr lang="cs-CZ" sz="2800" dirty="0" smtClean="0"/>
              <a:t>Británie – udržení kolonií, vytlačení Německa ze světového obchodu </a:t>
            </a:r>
          </a:p>
          <a:p>
            <a:r>
              <a:rPr lang="cs-CZ" sz="2800" dirty="0" smtClean="0"/>
              <a:t>USA – ochrana demokracie a míru, podpora sebeurčení národů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316958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Neutrální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925144"/>
          </a:xfrm>
        </p:spPr>
        <p:txBody>
          <a:bodyPr>
            <a:noAutofit/>
          </a:bodyPr>
          <a:lstStyle/>
          <a:p>
            <a:r>
              <a:rPr lang="cs-CZ" sz="2800" dirty="0" smtClean="0"/>
              <a:t>Belgie – jen do 4. 8. 1914 – Německo nerespektuje neutralitu a obsadí ji = nový průchod od Francie</a:t>
            </a:r>
          </a:p>
          <a:p>
            <a:r>
              <a:rPr lang="cs-CZ" sz="2800" dirty="0" smtClean="0"/>
              <a:t>Švédsko</a:t>
            </a:r>
          </a:p>
          <a:p>
            <a:r>
              <a:rPr lang="cs-CZ" sz="2800" dirty="0" smtClean="0"/>
              <a:t>Norsko</a:t>
            </a:r>
          </a:p>
          <a:p>
            <a:r>
              <a:rPr lang="cs-CZ" sz="2800" dirty="0" smtClean="0"/>
              <a:t>Dánsko</a:t>
            </a:r>
          </a:p>
          <a:p>
            <a:r>
              <a:rPr lang="cs-CZ" sz="2800" dirty="0" smtClean="0"/>
              <a:t>Nizozemsko</a:t>
            </a:r>
          </a:p>
          <a:p>
            <a:r>
              <a:rPr lang="cs-CZ" sz="2800" dirty="0" smtClean="0"/>
              <a:t>Španělsko</a:t>
            </a:r>
          </a:p>
          <a:p>
            <a:r>
              <a:rPr lang="cs-CZ" sz="2800" dirty="0" smtClean="0"/>
              <a:t>Švýcarsko</a:t>
            </a:r>
          </a:p>
          <a:p>
            <a:r>
              <a:rPr lang="cs-CZ" sz="2800" dirty="0" smtClean="0"/>
              <a:t>Albánie</a:t>
            </a:r>
          </a:p>
          <a:p>
            <a:r>
              <a:rPr lang="cs-CZ" sz="2800" dirty="0" smtClean="0"/>
              <a:t>USA – do dubna 1917  - pak na straně Dohody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8469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elosvětový charakter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1914 -  54 zemí světa</a:t>
            </a:r>
          </a:p>
          <a:p>
            <a:r>
              <a:rPr lang="cs-CZ" dirty="0" smtClean="0"/>
              <a:t>34 států zapojeno do první světové války</a:t>
            </a:r>
          </a:p>
          <a:p>
            <a:r>
              <a:rPr lang="cs-CZ" dirty="0" smtClean="0"/>
              <a:t>1,5 miliardy obyvatel</a:t>
            </a:r>
          </a:p>
          <a:p>
            <a:r>
              <a:rPr lang="cs-CZ" dirty="0" smtClean="0"/>
              <a:t>70 milionů vojáků</a:t>
            </a:r>
          </a:p>
          <a:p>
            <a:r>
              <a:rPr lang="cs-CZ" dirty="0" smtClean="0"/>
              <a:t>10 milionů vojáků zabito</a:t>
            </a:r>
          </a:p>
          <a:p>
            <a:r>
              <a:rPr lang="cs-CZ" dirty="0" smtClean="0"/>
              <a:t>20 milionů vojáků zraněno</a:t>
            </a:r>
          </a:p>
          <a:p>
            <a:endParaRPr lang="cs-CZ" dirty="0"/>
          </a:p>
        </p:txBody>
      </p:sp>
      <p:pic>
        <p:nvPicPr>
          <p:cNvPr id="4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080" y="5398934"/>
            <a:ext cx="1194048" cy="1194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9236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http://cs.wikipedia.org/wiki/Soubor:Triple_Entente.jpg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http://www.wikipedia.org/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http://cs.wikipedia.org/wiki/Soubor:Europe_1914.jpg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http://cs.wikipedia.org/wiki/Soubor:Vierbund05h.jpg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50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410</Words>
  <Application>Microsoft Office PowerPoint</Application>
  <PresentationFormat>Předvádění na obrazovce (4:3)</PresentationFormat>
  <Paragraphs>80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Evropa před první světovou válkou</vt:lpstr>
      <vt:lpstr>Francie</vt:lpstr>
      <vt:lpstr>Snímek 4</vt:lpstr>
      <vt:lpstr>Snímek 5</vt:lpstr>
      <vt:lpstr>Snímek 6</vt:lpstr>
      <vt:lpstr>Snímek 7</vt:lpstr>
      <vt:lpstr>Snímek 8</vt:lpstr>
      <vt:lpstr>Snímek 9</vt:lpstr>
      <vt:lpstr>Neutrální státy</vt:lpstr>
      <vt:lpstr>Celosvětový charakter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Karin</dc:creator>
  <cp:lastModifiedBy>Aleš</cp:lastModifiedBy>
  <cp:revision>17</cp:revision>
  <dcterms:created xsi:type="dcterms:W3CDTF">2013-05-30T15:44:28Z</dcterms:created>
  <dcterms:modified xsi:type="dcterms:W3CDTF">2013-06-02T17:54:14Z</dcterms:modified>
</cp:coreProperties>
</file>