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56" r:id="rId3"/>
    <p:sldId id="260" r:id="rId4"/>
    <p:sldId id="261" r:id="rId5"/>
    <p:sldId id="262" r:id="rId6"/>
    <p:sldId id="265" r:id="rId7"/>
    <p:sldId id="263" r:id="rId8"/>
    <p:sldId id="26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CDD"/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9F0064-3AA8-433F-AD14-330BF2EC63F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92E87-E951-479A-9873-2BECC8B6C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732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Dobová karikatura francouzských novin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Petit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cs-CZ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František Josef I.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spolu s bulharským carem</a:t>
            </a:r>
            <a:r>
              <a:rPr lang="cs-CZ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Ferdinandem 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cupují kusy osmanského území; Sultán jen bezmocně přihlíží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D92E87-E951-479A-9873-2BECC8B6C38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8808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František Ferdinand </a:t>
            </a:r>
            <a:r>
              <a:rPr lang="cs-CZ" dirty="0" err="1" smtClean="0"/>
              <a:t>d´Esté</a:t>
            </a:r>
            <a:r>
              <a:rPr lang="cs-CZ" baseline="0" dirty="0" smtClean="0"/>
              <a:t> s manželkou vycházejí z sarajevské radnice.</a:t>
            </a:r>
          </a:p>
          <a:p>
            <a:r>
              <a:rPr lang="cs-CZ" baseline="0" dirty="0" smtClean="0"/>
              <a:t>Zatčen pachatel atentátu </a:t>
            </a:r>
            <a:r>
              <a:rPr lang="cs-CZ" baseline="0" dirty="0" err="1" smtClean="0"/>
              <a:t>Gavrilo</a:t>
            </a:r>
            <a:r>
              <a:rPr lang="cs-CZ" baseline="0" dirty="0" smtClean="0"/>
              <a:t> Princip.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D92E87-E951-479A-9873-2BECC8B6C38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137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si prohlédnou dobovou karikaturu</a:t>
            </a:r>
            <a:r>
              <a:rPr lang="cs-CZ" baseline="0" dirty="0" smtClean="0"/>
              <a:t> a pokusí se vysvětlit, co znamená. Ruka = Rakousko, muž ze Srbska s nožem a bombou – nápis Srbové musí zemřít. </a:t>
            </a:r>
          </a:p>
          <a:p>
            <a:r>
              <a:rPr lang="cs-CZ" dirty="0" smtClean="0"/>
              <a:t>= čeká se vyhlášení války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D92E87-E951-479A-9873-2BECC8B6C38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2247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498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0850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9061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819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9301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5634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2489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2835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6186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7535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9564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C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A4B4-E55C-4D26-8DA9-841EF52F5912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E7CA6-F996-4740-A02A-8956A773D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39656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rchduke_Franz_with_his_wife.jpg" TargetMode="External"/><Relationship Id="rId3" Type="http://schemas.openxmlformats.org/officeDocument/2006/relationships/hyperlink" Target="http://commons.wikimedia.org/wiki/File:Bosnian_Crisis_1908.jpg?uselang=cs" TargetMode="External"/><Relationship Id="rId7" Type="http://schemas.openxmlformats.org/officeDocument/2006/relationships/hyperlink" Target="http://cs.wikipedia.org/wiki/Berl%C3%ADnsk%C3%A1_smlouva_(1878)" TargetMode="External"/><Relationship Id="rId2" Type="http://schemas.openxmlformats.org/officeDocument/2006/relationships/hyperlink" Target="http://cs.wikipedia.org/wiki/Soubor:Europe_191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d/d8/State_Flag_of_Serbia_(1882-1918).svg/320px-State_Flag_of_Serbia_(1882-1918).svg.png" TargetMode="External"/><Relationship Id="rId5" Type="http://schemas.openxmlformats.org/officeDocument/2006/relationships/hyperlink" Target="http://upload.wikimedia.org/wikipedia/commons/1/15/Serbien_muss_sterbien.jpg" TargetMode="External"/><Relationship Id="rId10" Type="http://schemas.openxmlformats.org/officeDocument/2006/relationships/hyperlink" Target="http://cs.wikipedia.org/wiki/Soubor:Franzferdinand.jpg" TargetMode="External"/><Relationship Id="rId4" Type="http://schemas.openxmlformats.org/officeDocument/2006/relationships/hyperlink" Target="http://commons.wikimedia.org/wiki/File:Franz_ferdinand.jpg?uselang=cs" TargetMode="External"/><Relationship Id="rId9" Type="http://schemas.openxmlformats.org/officeDocument/2006/relationships/hyperlink" Target="http://upload.wikimedia.org/wikipedia/commons/thumb/8/8a/Gavrilo_Princip_captured_in_Sarajevo_1914.jpg/285px-Gavrilo_Princip_captured_in_Sarajevo_191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CDD"/>
          </a:solidFill>
        </p:spPr>
        <p:txBody>
          <a:bodyPr>
            <a:normAutofit fontScale="55000" lnSpcReduction="20000"/>
          </a:bodyPr>
          <a:lstStyle/>
          <a:p>
            <a:r>
              <a:rPr lang="cs-CZ" b="1" dirty="0"/>
              <a:t>Název projektu: Zkvalitnění výuky cizích jazyků </a:t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Číslo projektu: </a:t>
            </a:r>
            <a:r>
              <a:rPr lang="cs-CZ" b="1" dirty="0" smtClean="0"/>
              <a:t>CZ.1.07/1.4.00/21.3228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Základní škola Havlíčkův Brod, </a:t>
            </a:r>
            <a:r>
              <a:rPr lang="cs-CZ" b="1" dirty="0" err="1"/>
              <a:t>Štáflova</a:t>
            </a:r>
            <a:r>
              <a:rPr lang="cs-CZ" b="1" dirty="0"/>
              <a:t> </a:t>
            </a:r>
            <a:r>
              <a:rPr lang="cs-CZ" b="1" dirty="0" smtClean="0"/>
              <a:t>2004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Jméno: Karin Šubrtová </a:t>
            </a:r>
            <a:r>
              <a:rPr lang="cs-CZ" b="1" dirty="0" smtClean="0"/>
              <a:t>		Datum</a:t>
            </a:r>
            <a:r>
              <a:rPr lang="cs-CZ" b="1" dirty="0"/>
              <a:t>: </a:t>
            </a:r>
            <a:r>
              <a:rPr lang="cs-CZ" b="1" dirty="0" smtClean="0"/>
              <a:t>duben 2013</a:t>
            </a:r>
            <a:endParaRPr lang="cs-CZ" dirty="0"/>
          </a:p>
          <a:p>
            <a:r>
              <a:rPr lang="cs-CZ" b="1" dirty="0"/>
              <a:t>Ročník: 8</a:t>
            </a:r>
            <a:r>
              <a:rPr lang="cs-CZ" b="1" dirty="0" smtClean="0"/>
              <a:t>.</a:t>
            </a:r>
            <a:endParaRPr lang="cs-CZ" dirty="0"/>
          </a:p>
          <a:p>
            <a:r>
              <a:rPr lang="cs-CZ" b="1" dirty="0"/>
              <a:t>Vzdělávací oblast: Člověk a společnost </a:t>
            </a:r>
            <a:endParaRPr lang="cs-CZ" dirty="0"/>
          </a:p>
          <a:p>
            <a:r>
              <a:rPr lang="cs-CZ" b="1" dirty="0"/>
              <a:t>Vzdělávací obor: Dějepis</a:t>
            </a:r>
            <a:endParaRPr lang="cs-CZ" dirty="0"/>
          </a:p>
          <a:p>
            <a:r>
              <a:rPr lang="cs-CZ" b="1" dirty="0"/>
              <a:t>Název, téma</a:t>
            </a:r>
            <a:r>
              <a:rPr lang="cs-CZ" b="1" dirty="0" smtClean="0"/>
              <a:t>: </a:t>
            </a:r>
            <a:r>
              <a:rPr lang="cs-CZ" sz="4100" b="1" dirty="0" smtClean="0"/>
              <a:t>VY_32_INOVACE_</a:t>
            </a:r>
            <a:r>
              <a:rPr lang="cs-CZ" sz="4100" b="1" dirty="0" err="1" smtClean="0"/>
              <a:t>Dě</a:t>
            </a:r>
            <a:r>
              <a:rPr lang="cs-CZ" sz="4100" b="1" dirty="0" smtClean="0"/>
              <a:t>_13_Balkán_před_1._válkou_8.ročník</a:t>
            </a:r>
            <a:endParaRPr lang="cs-CZ" sz="4100" dirty="0" smtClean="0"/>
          </a:p>
          <a:p>
            <a:r>
              <a:rPr lang="cs-CZ" b="1" dirty="0" smtClean="0"/>
              <a:t>Metodické doporučení/ anotace: Prezentace se zabývá situací na Balkánském poloostrově před 1. světovou válkou a okolnostmi atentátu na následníka trůnu Františka Ferdinanda </a:t>
            </a:r>
            <a:r>
              <a:rPr lang="cs-CZ" b="1" dirty="0" err="1" smtClean="0"/>
              <a:t>d´Esté</a:t>
            </a:r>
            <a:r>
              <a:rPr lang="cs-CZ" b="1" dirty="0" smtClean="0"/>
              <a:t>. Text doprovázejí fotografie a dobové karikatury.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616624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591926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Berlínská smlouva </a:t>
            </a:r>
            <a:r>
              <a:rPr lang="cs-CZ" dirty="0"/>
              <a:t>z roku </a:t>
            </a:r>
            <a:r>
              <a:rPr lang="cs-CZ" dirty="0" smtClean="0"/>
              <a:t>1878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Rakousko-Uhersko obsadí a bude spravovat Bosnu a Hercegovinu (provincie Osmanské říše) </a:t>
            </a:r>
            <a:r>
              <a:rPr lang="cs-CZ" sz="2800" dirty="0" smtClean="0"/>
              <a:t>– závazek zajištění míru </a:t>
            </a:r>
            <a:r>
              <a:rPr lang="cs-CZ" sz="2800" dirty="0"/>
              <a:t>a </a:t>
            </a:r>
            <a:r>
              <a:rPr lang="cs-CZ" sz="2800" dirty="0" smtClean="0"/>
              <a:t>pořádku </a:t>
            </a:r>
            <a:endParaRPr lang="cs-CZ" sz="2800" dirty="0"/>
          </a:p>
          <a:p>
            <a:r>
              <a:rPr lang="cs-CZ" sz="2800" dirty="0"/>
              <a:t>Osmanská říše si zachovala formální </a:t>
            </a:r>
            <a:r>
              <a:rPr lang="cs-CZ" sz="2800" dirty="0" smtClean="0"/>
              <a:t>svrchovanost</a:t>
            </a:r>
          </a:p>
          <a:p>
            <a:r>
              <a:rPr lang="cs-CZ" sz="2800" dirty="0" smtClean="0"/>
              <a:t>Srbsko </a:t>
            </a:r>
            <a:r>
              <a:rPr lang="cs-CZ" sz="2800" dirty="0"/>
              <a:t>uznáno velmocemi nezávislým a svrchovaným státem – obsahuje pouze část srbského etnika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http://upload.wikimedia.org/wikipedia/commons/thumb/7/7d/SouthEast_Europe_1878.jpg/300px-SouthEast_Europe_18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437112"/>
            <a:ext cx="2857500" cy="20097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629911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Srbsko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nejbližší</a:t>
            </a:r>
            <a:r>
              <a:rPr lang="cs-CZ" sz="2800" dirty="0"/>
              <a:t> </a:t>
            </a:r>
            <a:r>
              <a:rPr lang="cs-CZ" sz="2800" dirty="0" smtClean="0"/>
              <a:t>spojencem Rusko</a:t>
            </a:r>
            <a:r>
              <a:rPr lang="cs-CZ" sz="2800" dirty="0"/>
              <a:t> </a:t>
            </a:r>
            <a:endParaRPr lang="cs-CZ" sz="2800" dirty="0" smtClean="0"/>
          </a:p>
          <a:p>
            <a:r>
              <a:rPr lang="cs-CZ" sz="2800" dirty="0" smtClean="0"/>
              <a:t>spory se sousedy</a:t>
            </a:r>
          </a:p>
          <a:p>
            <a:r>
              <a:rPr lang="cs-CZ" sz="2800" dirty="0" smtClean="0"/>
              <a:t>1908 Bosna a Hercegovina vojensky připojena k Rakousku – Uhersku (přestala být součástí Osmanské říše)</a:t>
            </a:r>
          </a:p>
          <a:p>
            <a:r>
              <a:rPr lang="cs-CZ" sz="2800" dirty="0" smtClean="0"/>
              <a:t>Srbsko protestuje – mobilizace; spojenci Rusko a Osmanská říše</a:t>
            </a:r>
          </a:p>
          <a:p>
            <a:r>
              <a:rPr lang="cs-CZ" sz="2800" dirty="0" smtClean="0"/>
              <a:t>srbská tajná organizace Černá ruka – cíl sjednocení všech Srbů (= připojení Bosny a Hercegoviny k Srbsku)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4664"/>
            <a:ext cx="2244080" cy="1493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0824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83062" y="346869"/>
            <a:ext cx="38957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16925" y="2486594"/>
            <a:ext cx="403244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Bulharsko vyhlásilo nezávislost na Osmanské říši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1661" y="3348369"/>
            <a:ext cx="2635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car Ferdinand I.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48680"/>
            <a:ext cx="34356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můžete rozeznat </a:t>
            </a:r>
          </a:p>
          <a:p>
            <a:r>
              <a:rPr lang="cs-CZ" sz="2800" dirty="0" smtClean="0"/>
              <a:t>na dobové karikatuře?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7" y="1532487"/>
            <a:ext cx="36119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František Josef I. zabírá </a:t>
            </a:r>
          </a:p>
          <a:p>
            <a:r>
              <a:rPr lang="cs-CZ" sz="2800" dirty="0" smtClean="0"/>
              <a:t>Bosnu a Hercegovinu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9495" y="3913496"/>
            <a:ext cx="32644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Osmanský sultán jen </a:t>
            </a:r>
          </a:p>
          <a:p>
            <a:r>
              <a:rPr lang="cs-CZ" sz="2800" dirty="0" err="1" smtClean="0"/>
              <a:t>příhlíží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397077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1914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1914 vojenské cvičení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rakousko-uherské armády v Bosně</a:t>
            </a:r>
          </a:p>
          <a:p>
            <a:r>
              <a:rPr lang="cs-CZ" sz="2800" dirty="0" smtClean="0"/>
              <a:t>účast následníka </a:t>
            </a:r>
            <a:r>
              <a:rPr lang="cs-CZ" sz="2800" dirty="0"/>
              <a:t>trůnu </a:t>
            </a:r>
            <a:r>
              <a:rPr lang="cs-CZ" sz="2800" dirty="0" smtClean="0"/>
              <a:t>František Ferdinand d´Este = vrchní </a:t>
            </a:r>
            <a:r>
              <a:rPr lang="cs-CZ" sz="2800" dirty="0"/>
              <a:t>inspektor rakousko-uherské armády </a:t>
            </a:r>
            <a:endParaRPr lang="cs-CZ" sz="2800" dirty="0" smtClean="0"/>
          </a:p>
          <a:p>
            <a:r>
              <a:rPr lang="cs-CZ" sz="2800" dirty="0" smtClean="0"/>
              <a:t>na závěr návštěva Sarajeva,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hlavního města Bosny</a:t>
            </a:r>
            <a:r>
              <a:rPr lang="cs-CZ" dirty="0"/>
              <a:t> </a:t>
            </a:r>
          </a:p>
          <a:p>
            <a:r>
              <a:rPr lang="cs-CZ" sz="2800" dirty="0" smtClean="0"/>
              <a:t>spolu s manželkou  Žofií Chotkovou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2016224" cy="2468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Soubor:Franzferdinan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2448272" cy="30810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5352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Atentát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28. června 1914 – úspěšný atentát na následníka trůnu Františka Ferdinanda d´Este – </a:t>
            </a:r>
            <a:r>
              <a:rPr lang="cs-CZ" sz="2800" dirty="0" err="1" smtClean="0"/>
              <a:t>Gavrilo</a:t>
            </a:r>
            <a:r>
              <a:rPr lang="cs-CZ" sz="2800" dirty="0" smtClean="0"/>
              <a:t> Princip</a:t>
            </a:r>
          </a:p>
          <a:p>
            <a:r>
              <a:rPr lang="cs-CZ" sz="2800" dirty="0" smtClean="0"/>
              <a:t>23. července – Rakousko-Uhersko dává ultimátum Srbsku – vyšetření atentátu, likvidace teroristických struktur, spolupráce s rakouskými orgány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4200468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672" y="3721585"/>
            <a:ext cx="3096344" cy="2607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283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83" y="980728"/>
            <a:ext cx="7736835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9128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2021" y="1844824"/>
            <a:ext cx="8280920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28. července </a:t>
            </a:r>
            <a:r>
              <a:rPr lang="cs-CZ" sz="2800" dirty="0" smtClean="0"/>
              <a:t>1914 – </a:t>
            </a:r>
            <a:r>
              <a:rPr lang="cs-CZ" sz="2800" dirty="0"/>
              <a:t>Rakousko vyhlašuje Srbsku </a:t>
            </a:r>
            <a:r>
              <a:rPr lang="cs-CZ" sz="2800" dirty="0" smtClean="0"/>
              <a:t>válku</a:t>
            </a:r>
          </a:p>
          <a:p>
            <a:endParaRPr lang="cs-CZ" sz="2800" dirty="0" smtClean="0"/>
          </a:p>
          <a:p>
            <a:pPr algn="ctr"/>
            <a:r>
              <a:rPr lang="cs-CZ" sz="2800" dirty="0" smtClean="0"/>
              <a:t>=</a:t>
            </a:r>
          </a:p>
          <a:p>
            <a:pPr algn="ctr"/>
            <a:endParaRPr lang="cs-CZ" sz="2800" dirty="0"/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PRVNÍ SVĚTOVÁ VÁLKA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1914 - 1918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52842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256584"/>
          </a:xfrm>
        </p:spPr>
        <p:txBody>
          <a:bodyPr>
            <a:noAutofit/>
          </a:bodyPr>
          <a:lstStyle/>
          <a:p>
            <a:r>
              <a:rPr lang="cs-CZ" sz="2000" dirty="0" smtClean="0">
                <a:hlinkClick r:id="rId2"/>
              </a:rPr>
              <a:t>http://cs.wikipedia.org/wiki/Soubor:Europe_1914.jpg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http://commons.wikimedia.org/wiki/File:Bosnian_Crisis_1908.jpg?uselang=cs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http://commons.wikimedia.org/wiki/File:Franz_ferdinand.jpg?uselang=cs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http://upload.wikimedia.org/wikipedia/commons/1/15/Serbien_muss_sterbien.jpg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http://upload.wikimedia.org/wikipedia/commons/thumb/d/d8/State_Flag_of_Serbia_%281882-1918%29.svg/320px-State_Flag_of_Serbia_%</a:t>
            </a:r>
            <a:r>
              <a:rPr lang="cs-CZ" sz="2000" dirty="0" smtClean="0">
                <a:hlinkClick r:id="rId6"/>
              </a:rPr>
              <a:t>281882-1918%29.svg.png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http://cs.wikipedia.org/wiki/Berl%C3%ADnsk%C3%A1_smlouva_(1878</a:t>
            </a:r>
            <a:r>
              <a:rPr lang="cs-CZ" sz="2000" dirty="0" smtClean="0">
                <a:hlinkClick r:id="rId7"/>
              </a:rPr>
              <a:t>)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cs.wikipedia.org/wiki/Soubor:Archduke_Franz_with_his_wife.jpg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upload.wikimedia.org/wikipedia/commons/thumb/8/8a/Gavrilo_Princip_captured_in_Sarajevo_1914.jpg/285px-Gavrilo_Princip_captured_in_Sarajevo_1914.jpg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http://cs.wikipedia.org/wiki/Soubor:Franzferdinand.jpg</a:t>
            </a: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304114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604</TotalTime>
  <Words>241</Words>
  <Application>Microsoft Office PowerPoint</Application>
  <PresentationFormat>Předvádění na obrazovce (4:3)</PresentationFormat>
  <Paragraphs>61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Berlínská smlouva z roku 1878</vt:lpstr>
      <vt:lpstr>Srbsko</vt:lpstr>
      <vt:lpstr>Snímek 4</vt:lpstr>
      <vt:lpstr>1914</vt:lpstr>
      <vt:lpstr>Atentát</vt:lpstr>
      <vt:lpstr>Snímek 7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Karin</dc:creator>
  <cp:lastModifiedBy>Aleš</cp:lastModifiedBy>
  <cp:revision>20</cp:revision>
  <dcterms:created xsi:type="dcterms:W3CDTF">2013-05-23T14:46:58Z</dcterms:created>
  <dcterms:modified xsi:type="dcterms:W3CDTF">2013-06-02T17:56:58Z</dcterms:modified>
</cp:coreProperties>
</file>