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3" r:id="rId3"/>
    <p:sldId id="257" r:id="rId4"/>
    <p:sldId id="258" r:id="rId5"/>
    <p:sldId id="259" r:id="rId6"/>
    <p:sldId id="260" r:id="rId7"/>
    <p:sldId id="261" r:id="rId8"/>
    <p:sldId id="262" r:id="rId9"/>
    <p:sldId id="264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216" y="13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F67339-C9C5-48C1-90F0-637CE21FF65C}" type="datetimeFigureOut">
              <a:rPr lang="cs-CZ"/>
              <a:pPr>
                <a:defRPr/>
              </a:pPr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1BC5BA-3FBF-491E-931B-822E56048B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631D48-230D-48EC-B98F-5CA2CDEF5BF3}" type="datetimeFigureOut">
              <a:rPr lang="cs-CZ"/>
              <a:pPr>
                <a:defRPr/>
              </a:pPr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4384D2-E7EE-4DB1-9F87-F0C4B56F44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B81DC0-223F-4771-84B9-40FF3A5F21EC}" type="datetimeFigureOut">
              <a:rPr lang="cs-CZ"/>
              <a:pPr>
                <a:defRPr/>
              </a:pPr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CCF2AF-CE82-414D-BF2F-F0A13171E0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D1A207-7702-45FC-B94A-05787D6A79F9}" type="datetimeFigureOut">
              <a:rPr lang="cs-CZ"/>
              <a:pPr>
                <a:defRPr/>
              </a:pPr>
              <a:t>2.6.2013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90D4DD-3931-4298-A791-CBC9DD10B3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C30443-2535-41A9-881E-148BBF8E4E87}" type="datetimeFigureOut">
              <a:rPr lang="cs-CZ"/>
              <a:pPr>
                <a:defRPr/>
              </a:pPr>
              <a:t>2.6.2013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4320AE-B29E-49EC-AF9E-E3B449E809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9BE4A5-7CAA-48F7-9283-72026A3B897B}" type="datetimeFigureOut">
              <a:rPr lang="cs-CZ"/>
              <a:pPr>
                <a:defRPr/>
              </a:pPr>
              <a:t>2.6.2013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5FDFA6-F3FF-43C4-A558-12EA8EBDB4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A61887-FEB7-45BE-919F-5C4D968AAE9F}" type="datetimeFigureOut">
              <a:rPr lang="cs-CZ"/>
              <a:pPr>
                <a:defRPr/>
              </a:pPr>
              <a:t>2.6.2013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D375C4-E706-415F-8C7B-313D8274DC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4F0450-ED4C-4703-B22C-57B7FC467855}" type="datetimeFigureOut">
              <a:rPr lang="cs-CZ"/>
              <a:pPr>
                <a:defRPr/>
              </a:pPr>
              <a:t>2.6.2013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315CB7-A851-4DD3-B6CF-71947FB995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1AE126-6011-4A1B-BB06-FE2C135B41FC}" type="datetimeFigureOut">
              <a:rPr lang="cs-CZ"/>
              <a:pPr>
                <a:defRPr/>
              </a:pPr>
              <a:t>2.6.2013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6FFECE-3B6B-41FC-884F-9DA865831A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D1ADCC-0458-443C-B0B8-410C253C3967}" type="datetimeFigureOut">
              <a:rPr lang="cs-CZ"/>
              <a:pPr>
                <a:defRPr/>
              </a:pPr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A36946-67AC-4A50-9E4F-2CE53C5B26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939D5D-3DFB-453B-88B9-E2D4A246F14D}" type="datetimeFigureOut">
              <a:rPr lang="cs-CZ"/>
              <a:pPr>
                <a:defRPr/>
              </a:pPr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E22A40-B646-4243-AB2C-6607D65125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9A4DAA0-C38B-4034-9CC4-59A3E9F02753}" type="datetimeFigureOut">
              <a:rPr lang="cs-CZ"/>
              <a:pPr>
                <a:defRPr/>
              </a:pPr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F540B20-6B01-4F5B-9EF8-6138717A6E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T%C4%9B%C5%BEnice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T%C4%9B%C5%BEi%C5%A1t%C4%9B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47813" y="2133600"/>
          <a:ext cx="6264275" cy="1738313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332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627313" y="549275"/>
            <a:ext cx="3767137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13328" name="TextovéPole 5"/>
          <p:cNvSpPr txBox="1">
            <a:spLocks noChangeArrowheads="1"/>
          </p:cNvSpPr>
          <p:nvPr/>
        </p:nvSpPr>
        <p:spPr bwMode="auto">
          <a:xfrm>
            <a:off x="1187450" y="4508500"/>
            <a:ext cx="7129463" cy="1465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libri" pitchFamily="34" charset="0"/>
              </a:rPr>
              <a:t>Název DUM:  </a:t>
            </a:r>
            <a:r>
              <a:rPr lang="cs-CZ"/>
              <a:t>T</a:t>
            </a:r>
            <a:r>
              <a:rPr lang="cs-CZ">
                <a:latin typeface="Calibri" pitchFamily="34" charset="0"/>
              </a:rPr>
              <a:t>rojúhelník - těžnice</a:t>
            </a:r>
          </a:p>
          <a:p>
            <a:endParaRPr lang="cs-CZ" b="1">
              <a:latin typeface="Calibri" pitchFamily="34" charset="0"/>
            </a:endParaRPr>
          </a:p>
          <a:p>
            <a:r>
              <a:rPr lang="cs-CZ" b="1">
                <a:latin typeface="Calibri" pitchFamily="34" charset="0"/>
              </a:rPr>
              <a:t>Šablona číslo:   </a:t>
            </a:r>
            <a:r>
              <a:rPr lang="cs-CZ">
                <a:latin typeface="Calibri" pitchFamily="34" charset="0"/>
              </a:rPr>
              <a:t>6</a:t>
            </a:r>
            <a:r>
              <a:rPr lang="cs-CZ" b="1">
                <a:latin typeface="Calibri" pitchFamily="34" charset="0"/>
              </a:rPr>
              <a:t>    Sada číslo:   </a:t>
            </a:r>
            <a:r>
              <a:rPr lang="cs-CZ">
                <a:latin typeface="Calibri" pitchFamily="34" charset="0"/>
              </a:rPr>
              <a:t> 1      </a:t>
            </a:r>
            <a:r>
              <a:rPr lang="cs-CZ" b="1">
                <a:latin typeface="Calibri" pitchFamily="34" charset="0"/>
              </a:rPr>
              <a:t>Pořadové číslo DUM: 18</a:t>
            </a:r>
            <a:endParaRPr lang="cs-CZ">
              <a:latin typeface="Calibri" pitchFamily="34" charset="0"/>
            </a:endParaRPr>
          </a:p>
          <a:p>
            <a:endParaRPr lang="cs-CZ" b="1">
              <a:latin typeface="Calibri" pitchFamily="34" charset="0"/>
            </a:endParaRPr>
          </a:p>
          <a:p>
            <a:r>
              <a:rPr lang="cs-CZ" b="1">
                <a:latin typeface="Calibri" pitchFamily="34" charset="0"/>
              </a:rPr>
              <a:t>Autor:   </a:t>
            </a:r>
            <a:r>
              <a:rPr lang="cs-CZ">
                <a:latin typeface="Calibri" pitchFamily="34" charset="0"/>
              </a:rPr>
              <a:t>Mgr. Zdeněk Charousek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457200" y="260350"/>
            <a:ext cx="8229600" cy="5865813"/>
          </a:xfrm>
          <a:prstGeom prst="rect">
            <a:avLst/>
          </a:prstGeom>
        </p:spPr>
        <p:txBody>
          <a:bodyPr>
            <a:normAutofit/>
          </a:bodyPr>
          <a:lstStyle/>
          <a:p>
            <a:pPr algn="ctr">
              <a:lnSpc>
                <a:spcPct val="80000"/>
              </a:lnSpc>
              <a:spcBef>
                <a:spcPct val="20000"/>
              </a:spcBef>
              <a:buFont typeface="Arial" charset="0"/>
              <a:buNone/>
            </a:pPr>
            <a:r>
              <a:rPr lang="cs-CZ" sz="2200" b="1">
                <a:latin typeface="Calibri" pitchFamily="34" charset="0"/>
              </a:rPr>
              <a:t>Anotace: </a:t>
            </a:r>
            <a:r>
              <a:rPr lang="cs-CZ" sz="2200">
                <a:latin typeface="Calibri" pitchFamily="34" charset="0"/>
              </a:rPr>
              <a:t>Prezentace slouží k osvojení učiva o těžnicích v trojúhelníku.</a:t>
            </a:r>
          </a:p>
          <a:p>
            <a:pPr algn="ctr">
              <a:lnSpc>
                <a:spcPct val="80000"/>
              </a:lnSpc>
              <a:spcBef>
                <a:spcPct val="20000"/>
              </a:spcBef>
              <a:buFont typeface="Arial" charset="0"/>
              <a:buNone/>
            </a:pPr>
            <a:r>
              <a:rPr lang="cs-CZ" sz="2200">
                <a:latin typeface="Calibri" pitchFamily="34" charset="0"/>
              </a:rPr>
              <a:t/>
            </a:r>
            <a:br>
              <a:rPr lang="cs-CZ" sz="2200">
                <a:latin typeface="Calibri" pitchFamily="34" charset="0"/>
              </a:rPr>
            </a:br>
            <a:r>
              <a:rPr lang="cs-CZ" sz="2200" b="1">
                <a:latin typeface="Calibri" pitchFamily="34" charset="0"/>
              </a:rPr>
              <a:t>Očekávaný výstup</a:t>
            </a:r>
            <a:r>
              <a:rPr lang="cs-CZ" sz="2000" b="1">
                <a:latin typeface="Calibri" pitchFamily="34" charset="0"/>
              </a:rPr>
              <a:t>:</a:t>
            </a:r>
            <a:r>
              <a:rPr lang="cs-CZ" sz="2000">
                <a:latin typeface="Calibri" pitchFamily="34" charset="0"/>
              </a:rPr>
              <a:t> </a:t>
            </a:r>
            <a:r>
              <a:rPr lang="cs-CZ" sz="2200">
                <a:latin typeface="Calibri" pitchFamily="34" charset="0"/>
              </a:rPr>
              <a:t>Žáci sestrojují těžnice v trojúhelníku.</a:t>
            </a:r>
          </a:p>
          <a:p>
            <a:pPr algn="ctr">
              <a:lnSpc>
                <a:spcPct val="80000"/>
              </a:lnSpc>
              <a:spcBef>
                <a:spcPct val="20000"/>
              </a:spcBef>
              <a:buFont typeface="Arial" charset="0"/>
              <a:buNone/>
            </a:pPr>
            <a:endParaRPr lang="cs-CZ" sz="2200" b="1">
              <a:latin typeface="Calibri" pitchFamily="34" charset="0"/>
            </a:endParaRPr>
          </a:p>
          <a:p>
            <a:pPr algn="ctr">
              <a:lnSpc>
                <a:spcPct val="80000"/>
              </a:lnSpc>
              <a:spcBef>
                <a:spcPct val="20000"/>
              </a:spcBef>
              <a:buFont typeface="Arial" charset="0"/>
              <a:buNone/>
            </a:pPr>
            <a:r>
              <a:rPr lang="cs-CZ" sz="2200" b="1">
                <a:latin typeface="Calibri" pitchFamily="34" charset="0"/>
              </a:rPr>
              <a:t>Druh učebního materiálu:     </a:t>
            </a:r>
            <a:r>
              <a:rPr lang="cs-CZ" sz="2200">
                <a:latin typeface="Calibri" pitchFamily="34" charset="0"/>
              </a:rPr>
              <a:t>prezentace</a:t>
            </a:r>
          </a:p>
          <a:p>
            <a:pPr algn="ctr">
              <a:lnSpc>
                <a:spcPct val="80000"/>
              </a:lnSpc>
              <a:spcBef>
                <a:spcPct val="20000"/>
              </a:spcBef>
              <a:buFont typeface="Arial" charset="0"/>
              <a:buNone/>
            </a:pPr>
            <a:endParaRPr lang="cs-CZ" sz="2200">
              <a:latin typeface="Calibri" pitchFamily="34" charset="0"/>
            </a:endParaRPr>
          </a:p>
          <a:p>
            <a:pPr algn="ctr">
              <a:lnSpc>
                <a:spcPct val="80000"/>
              </a:lnSpc>
              <a:spcBef>
                <a:spcPct val="20000"/>
              </a:spcBef>
              <a:buFont typeface="Arial" charset="0"/>
              <a:buNone/>
            </a:pPr>
            <a:r>
              <a:rPr lang="cs-CZ" sz="2200" b="1">
                <a:latin typeface="Calibri" pitchFamily="34" charset="0"/>
              </a:rPr>
              <a:t>Typická věková skupina</a:t>
            </a:r>
            <a:r>
              <a:rPr lang="cs-CZ" sz="2200">
                <a:latin typeface="Calibri" pitchFamily="34" charset="0"/>
              </a:rPr>
              <a:t>:   6. třída</a:t>
            </a:r>
          </a:p>
          <a:p>
            <a:pPr algn="ctr">
              <a:lnSpc>
                <a:spcPct val="80000"/>
              </a:lnSpc>
              <a:spcBef>
                <a:spcPct val="20000"/>
              </a:spcBef>
              <a:buFont typeface="Arial" charset="0"/>
              <a:buNone/>
            </a:pPr>
            <a:endParaRPr lang="cs-CZ" sz="2200" b="1">
              <a:latin typeface="Calibri" pitchFamily="34" charset="0"/>
            </a:endParaRPr>
          </a:p>
          <a:p>
            <a:pPr algn="ctr">
              <a:lnSpc>
                <a:spcPct val="80000"/>
              </a:lnSpc>
              <a:spcBef>
                <a:spcPct val="20000"/>
              </a:spcBef>
              <a:buFont typeface="Arial" charset="0"/>
              <a:buNone/>
            </a:pPr>
            <a:r>
              <a:rPr lang="cs-CZ" sz="2200" b="1">
                <a:latin typeface="Calibri" pitchFamily="34" charset="0"/>
              </a:rPr>
              <a:t>Klíčová slova:  </a:t>
            </a:r>
            <a:r>
              <a:rPr lang="cs-CZ" sz="2200">
                <a:latin typeface="Calibri" pitchFamily="34" charset="0"/>
              </a:rPr>
              <a:t>Trojúhelník, těžnice a těžiště.</a:t>
            </a:r>
          </a:p>
          <a:p>
            <a:pPr algn="ctr">
              <a:lnSpc>
                <a:spcPct val="80000"/>
              </a:lnSpc>
              <a:spcBef>
                <a:spcPct val="20000"/>
              </a:spcBef>
              <a:buFont typeface="Arial" charset="0"/>
              <a:buNone/>
            </a:pPr>
            <a:endParaRPr lang="cs-CZ" sz="2200" b="1">
              <a:latin typeface="Calibri" pitchFamily="34" charset="0"/>
            </a:endParaRPr>
          </a:p>
          <a:p>
            <a:pPr algn="ctr">
              <a:lnSpc>
                <a:spcPct val="80000"/>
              </a:lnSpc>
              <a:spcBef>
                <a:spcPct val="20000"/>
              </a:spcBef>
              <a:buFont typeface="Arial" charset="0"/>
              <a:buNone/>
            </a:pPr>
            <a:r>
              <a:rPr lang="cs-CZ" sz="2200" b="1">
                <a:latin typeface="Calibri" pitchFamily="34" charset="0"/>
              </a:rPr>
              <a:t>Pomůcky a materiál:   </a:t>
            </a:r>
            <a:r>
              <a:rPr lang="cs-CZ" sz="2200">
                <a:latin typeface="Calibri" pitchFamily="34" charset="0"/>
              </a:rPr>
              <a:t>interaktivní tabule</a:t>
            </a:r>
          </a:p>
          <a:p>
            <a:pPr algn="ctr">
              <a:lnSpc>
                <a:spcPct val="80000"/>
              </a:lnSpc>
              <a:spcBef>
                <a:spcPct val="20000"/>
              </a:spcBef>
              <a:buFont typeface="Arial" charset="0"/>
              <a:buNone/>
            </a:pPr>
            <a:endParaRPr lang="cs-CZ" sz="2200">
              <a:latin typeface="Calibri" pitchFamily="34" charset="0"/>
            </a:endParaRPr>
          </a:p>
          <a:p>
            <a:pPr algn="ctr">
              <a:lnSpc>
                <a:spcPct val="80000"/>
              </a:lnSpc>
              <a:spcBef>
                <a:spcPct val="20000"/>
              </a:spcBef>
              <a:buFont typeface="Arial" charset="0"/>
              <a:buNone/>
            </a:pPr>
            <a:r>
              <a:rPr lang="cs-CZ" sz="2200" b="1">
                <a:latin typeface="Calibri" pitchFamily="34" charset="0"/>
              </a:rPr>
              <a:t>Potřebný čas pro výuku DUM</a:t>
            </a:r>
            <a:r>
              <a:rPr lang="cs-CZ" sz="2200">
                <a:latin typeface="Calibri" pitchFamily="34" charset="0"/>
              </a:rPr>
              <a:t>:  30 minut</a:t>
            </a:r>
          </a:p>
          <a:p>
            <a:pPr algn="ctr">
              <a:lnSpc>
                <a:spcPct val="80000"/>
              </a:lnSpc>
              <a:spcBef>
                <a:spcPct val="20000"/>
              </a:spcBef>
              <a:buFont typeface="Arial" charset="0"/>
              <a:buNone/>
            </a:pPr>
            <a:endParaRPr lang="cs-CZ" sz="2200" b="1">
              <a:latin typeface="Calibri" pitchFamily="34" charset="0"/>
            </a:endParaRPr>
          </a:p>
          <a:p>
            <a:pPr algn="ctr">
              <a:lnSpc>
                <a:spcPct val="80000"/>
              </a:lnSpc>
              <a:spcBef>
                <a:spcPct val="20000"/>
              </a:spcBef>
              <a:buFont typeface="Arial" charset="0"/>
              <a:buNone/>
            </a:pPr>
            <a:r>
              <a:rPr lang="cs-CZ" sz="2200" b="1">
                <a:latin typeface="Calibri" pitchFamily="34" charset="0"/>
              </a:rPr>
              <a:t>Metodické zhodnocení a popis práce s digitálním učebním materiálem:</a:t>
            </a:r>
            <a:r>
              <a:rPr lang="cs-CZ" sz="2200" b="1"/>
              <a:t> Ž</a:t>
            </a:r>
            <a:r>
              <a:rPr lang="cs-CZ" sz="2200">
                <a:latin typeface="Calibri" pitchFamily="34" charset="0"/>
              </a:rPr>
              <a:t>áci na základě prezentace poznávají vlastnosti těžnic </a:t>
            </a:r>
            <a:r>
              <a:rPr lang="cs-CZ" sz="2200"/>
              <a:t>                </a:t>
            </a:r>
            <a:r>
              <a:rPr lang="cs-CZ" sz="2200">
                <a:latin typeface="Calibri" pitchFamily="34" charset="0"/>
              </a:rPr>
              <a:t>v ostroúhl</a:t>
            </a:r>
            <a:r>
              <a:rPr lang="cs-CZ" sz="2200"/>
              <a:t>é</a:t>
            </a:r>
            <a:r>
              <a:rPr lang="cs-CZ" sz="2200">
                <a:latin typeface="Calibri" pitchFamily="34" charset="0"/>
              </a:rPr>
              <a:t>m, tupoúhl</a:t>
            </a:r>
            <a:r>
              <a:rPr lang="cs-CZ" sz="2200"/>
              <a:t>é</a:t>
            </a:r>
            <a:r>
              <a:rPr lang="cs-CZ" sz="2200">
                <a:latin typeface="Calibri" pitchFamily="34" charset="0"/>
              </a:rPr>
              <a:t>m, pravoúhl</a:t>
            </a:r>
            <a:r>
              <a:rPr lang="cs-CZ" sz="2200"/>
              <a:t>é</a:t>
            </a:r>
            <a:r>
              <a:rPr lang="cs-CZ" sz="2200">
                <a:latin typeface="Calibri" pitchFamily="34" charset="0"/>
              </a:rPr>
              <a:t>m, rovnostrann</a:t>
            </a:r>
            <a:r>
              <a:rPr lang="cs-CZ" sz="2200"/>
              <a:t>é</a:t>
            </a:r>
            <a:r>
              <a:rPr lang="cs-CZ" sz="2200">
                <a:latin typeface="Calibri" pitchFamily="34" charset="0"/>
              </a:rPr>
              <a:t>m </a:t>
            </a:r>
            <a:r>
              <a:rPr lang="cs-CZ" sz="2200"/>
              <a:t>                               </a:t>
            </a:r>
            <a:r>
              <a:rPr lang="cs-CZ" sz="2200">
                <a:latin typeface="Calibri" pitchFamily="34" charset="0"/>
              </a:rPr>
              <a:t>a v rovnoramenn</a:t>
            </a:r>
            <a:r>
              <a:rPr lang="cs-CZ" sz="2200"/>
              <a:t>é</a:t>
            </a:r>
            <a:r>
              <a:rPr lang="cs-CZ" sz="2200">
                <a:latin typeface="Calibri" pitchFamily="34" charset="0"/>
              </a:rPr>
              <a:t>m trojúhelníku. </a:t>
            </a:r>
            <a:endParaRPr lang="cs-CZ" sz="2200" b="1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>
          <a:xfrm>
            <a:off x="457200" y="-315913"/>
            <a:ext cx="8229600" cy="1143001"/>
          </a:xfrm>
        </p:spPr>
        <p:txBody>
          <a:bodyPr/>
          <a:lstStyle/>
          <a:p>
            <a:r>
              <a:rPr lang="cs-CZ" smtClean="0"/>
              <a:t>Test – konstrukce trojúhelníku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50825" y="1196975"/>
            <a:ext cx="8642350" cy="256381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Sestroj trojúhelník ABC, kde:</a:t>
            </a:r>
          </a:p>
          <a:p>
            <a:r>
              <a:rPr lang="cs-CZ">
                <a:latin typeface="Calibri" pitchFamily="34" charset="0"/>
              </a:rPr>
              <a:t>	A					B</a:t>
            </a:r>
          </a:p>
          <a:p>
            <a:r>
              <a:rPr lang="cs-CZ">
                <a:latin typeface="Calibri" pitchFamily="34" charset="0"/>
              </a:rPr>
              <a:t>a= 4cm, b= 6cm , c= 8cm			a= 3cm, b= 5cm , c= 7cm</a:t>
            </a:r>
          </a:p>
          <a:p>
            <a:endParaRPr lang="cs-CZ">
              <a:latin typeface="Calibri" pitchFamily="34" charset="0"/>
            </a:endParaRPr>
          </a:p>
          <a:p>
            <a:pPr>
              <a:buFontTx/>
              <a:buAutoNum type="arabicParenR"/>
            </a:pPr>
            <a:r>
              <a:rPr lang="cs-CZ">
                <a:latin typeface="Calibri" pitchFamily="34" charset="0"/>
              </a:rPr>
              <a:t>Náčrtek - rozbor</a:t>
            </a:r>
          </a:p>
          <a:p>
            <a:pPr>
              <a:buFontTx/>
              <a:buAutoNum type="arabicParenR"/>
            </a:pPr>
            <a:r>
              <a:rPr lang="cs-CZ">
                <a:latin typeface="Calibri" pitchFamily="34" charset="0"/>
              </a:rPr>
              <a:t>Postup</a:t>
            </a:r>
          </a:p>
          <a:p>
            <a:pPr>
              <a:buFontTx/>
              <a:buAutoNum type="arabicParenR"/>
            </a:pPr>
            <a:r>
              <a:rPr lang="cs-CZ">
                <a:latin typeface="Calibri" pitchFamily="34" charset="0"/>
              </a:rPr>
              <a:t>Konstrukce</a:t>
            </a:r>
          </a:p>
          <a:p>
            <a:pPr>
              <a:buFontTx/>
              <a:buAutoNum type="arabicParenR"/>
            </a:pPr>
            <a:r>
              <a:rPr lang="cs-CZ">
                <a:latin typeface="Calibri" pitchFamily="34" charset="0"/>
              </a:rPr>
              <a:t>Zapiš</a:t>
            </a:r>
            <a:r>
              <a:rPr lang="cs-CZ"/>
              <a:t>,</a:t>
            </a:r>
            <a:r>
              <a:rPr lang="cs-CZ">
                <a:latin typeface="Calibri" pitchFamily="34" charset="0"/>
              </a:rPr>
              <a:t> zda je trojúhelník pravoúhlý, tupoúhlý nebo ostroúhlý</a:t>
            </a:r>
          </a:p>
          <a:p>
            <a:pPr>
              <a:buFontTx/>
              <a:buAutoNum type="arabicParenR"/>
            </a:pPr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>
          <a:xfrm>
            <a:off x="457200" y="-315913"/>
            <a:ext cx="8229600" cy="1143001"/>
          </a:xfrm>
        </p:spPr>
        <p:txBody>
          <a:bodyPr/>
          <a:lstStyle/>
          <a:p>
            <a:r>
              <a:rPr lang="cs-CZ" smtClean="0"/>
              <a:t>Opakování – střed úsečky</a:t>
            </a:r>
          </a:p>
        </p:txBody>
      </p:sp>
      <p:sp>
        <p:nvSpPr>
          <p:cNvPr id="16386" name="TextovéPole 3"/>
          <p:cNvSpPr txBox="1">
            <a:spLocks noChangeArrowheads="1"/>
          </p:cNvSpPr>
          <p:nvPr/>
        </p:nvSpPr>
        <p:spPr bwMode="auto">
          <a:xfrm>
            <a:off x="250825" y="692150"/>
            <a:ext cx="8642350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514350" indent="-514350">
              <a:buFontTx/>
              <a:buAutoNum type="arabicParenR"/>
            </a:pPr>
            <a:r>
              <a:rPr lang="cs-CZ" sz="2800">
                <a:latin typeface="Calibri" pitchFamily="34" charset="0"/>
              </a:rPr>
              <a:t>Narýsuj libovolnou úsečku AB</a:t>
            </a:r>
          </a:p>
          <a:p>
            <a:pPr marL="514350" indent="-514350">
              <a:buFontTx/>
              <a:buAutoNum type="arabicParenR"/>
            </a:pPr>
            <a:r>
              <a:rPr lang="cs-CZ" sz="2800">
                <a:latin typeface="Calibri" pitchFamily="34" charset="0"/>
              </a:rPr>
              <a:t>Najdi střed S úsečky AB</a:t>
            </a:r>
          </a:p>
        </p:txBody>
      </p:sp>
      <p:cxnSp>
        <p:nvCxnSpPr>
          <p:cNvPr id="6" name="Přímá spojnice 5"/>
          <p:cNvCxnSpPr/>
          <p:nvPr/>
        </p:nvCxnSpPr>
        <p:spPr>
          <a:xfrm>
            <a:off x="1692275" y="4149725"/>
            <a:ext cx="575945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V="1">
            <a:off x="1692275" y="4076700"/>
            <a:ext cx="0" cy="14446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V="1">
            <a:off x="7451725" y="4076700"/>
            <a:ext cx="0" cy="14446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390" name="TextovéPole 9"/>
          <p:cNvSpPr txBox="1">
            <a:spLocks noChangeArrowheads="1"/>
          </p:cNvSpPr>
          <p:nvPr/>
        </p:nvSpPr>
        <p:spPr bwMode="auto">
          <a:xfrm>
            <a:off x="1547813" y="4221163"/>
            <a:ext cx="5762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A</a:t>
            </a:r>
          </a:p>
        </p:txBody>
      </p:sp>
      <p:sp>
        <p:nvSpPr>
          <p:cNvPr id="16391" name="TextovéPole 10"/>
          <p:cNvSpPr txBox="1">
            <a:spLocks noChangeArrowheads="1"/>
          </p:cNvSpPr>
          <p:nvPr/>
        </p:nvSpPr>
        <p:spPr bwMode="auto">
          <a:xfrm>
            <a:off x="7308850" y="4221163"/>
            <a:ext cx="5762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B</a:t>
            </a:r>
          </a:p>
        </p:txBody>
      </p:sp>
      <p:sp>
        <p:nvSpPr>
          <p:cNvPr id="14" name="Oblouk 13"/>
          <p:cNvSpPr/>
          <p:nvPr/>
        </p:nvSpPr>
        <p:spPr>
          <a:xfrm>
            <a:off x="-1692275" y="765175"/>
            <a:ext cx="6769100" cy="6767513"/>
          </a:xfrm>
          <a:prstGeom prst="arc">
            <a:avLst>
              <a:gd name="adj1" fmla="val 19136531"/>
              <a:gd name="adj2" fmla="val 2452164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5" name="Oblouk 14"/>
          <p:cNvSpPr/>
          <p:nvPr/>
        </p:nvSpPr>
        <p:spPr>
          <a:xfrm flipH="1">
            <a:off x="4067175" y="765175"/>
            <a:ext cx="6769100" cy="6767513"/>
          </a:xfrm>
          <a:prstGeom prst="arc">
            <a:avLst>
              <a:gd name="adj1" fmla="val 19136531"/>
              <a:gd name="adj2" fmla="val 2452164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17" name="Přímá spojnice 16"/>
          <p:cNvCxnSpPr/>
          <p:nvPr/>
        </p:nvCxnSpPr>
        <p:spPr>
          <a:xfrm>
            <a:off x="4572000" y="1989138"/>
            <a:ext cx="0" cy="4608512"/>
          </a:xfrm>
          <a:prstGeom prst="line">
            <a:avLst/>
          </a:prstGeom>
          <a:ln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V="1">
            <a:off x="4572000" y="4076700"/>
            <a:ext cx="0" cy="2159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396" name="TextovéPole 19"/>
          <p:cNvSpPr txBox="1">
            <a:spLocks noChangeArrowheads="1"/>
          </p:cNvSpPr>
          <p:nvPr/>
        </p:nvSpPr>
        <p:spPr bwMode="auto">
          <a:xfrm>
            <a:off x="4500563" y="4149725"/>
            <a:ext cx="5762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S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>
          <a:xfrm>
            <a:off x="457200" y="-315913"/>
            <a:ext cx="8229600" cy="1143001"/>
          </a:xfrm>
        </p:spPr>
        <p:txBody>
          <a:bodyPr/>
          <a:lstStyle/>
          <a:p>
            <a:r>
              <a:rPr lang="cs-CZ" smtClean="0"/>
              <a:t>Trojúhelník - těžiště</a:t>
            </a:r>
          </a:p>
        </p:txBody>
      </p:sp>
      <p:sp>
        <p:nvSpPr>
          <p:cNvPr id="17410" name="TextovéPole 3"/>
          <p:cNvSpPr txBox="1">
            <a:spLocks noChangeArrowheads="1"/>
          </p:cNvSpPr>
          <p:nvPr/>
        </p:nvSpPr>
        <p:spPr bwMode="auto">
          <a:xfrm>
            <a:off x="250825" y="692150"/>
            <a:ext cx="8642350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  <a:hlinkClick r:id="rId2" tooltip="Těžnice"/>
              </a:rPr>
              <a:t>Těžnice</a:t>
            </a:r>
            <a:r>
              <a:rPr lang="cs-CZ" sz="2800">
                <a:latin typeface="Calibri" pitchFamily="34" charset="0"/>
              </a:rPr>
              <a:t> je úsečka, jejímiž krajními body jsou střed strany a protilehlý vrchol trojúhelníku.</a:t>
            </a:r>
          </a:p>
        </p:txBody>
      </p:sp>
      <p:sp>
        <p:nvSpPr>
          <p:cNvPr id="5" name="Volný tvar 4"/>
          <p:cNvSpPr/>
          <p:nvPr/>
        </p:nvSpPr>
        <p:spPr>
          <a:xfrm>
            <a:off x="977900" y="2679700"/>
            <a:ext cx="6478588" cy="2932113"/>
          </a:xfrm>
          <a:custGeom>
            <a:avLst/>
            <a:gdLst>
              <a:gd name="connsiteX0" fmla="*/ 0 w 6479628"/>
              <a:gd name="connsiteY0" fmla="*/ 2916621 h 2932386"/>
              <a:gd name="connsiteX1" fmla="*/ 6479628 w 6479628"/>
              <a:gd name="connsiteY1" fmla="*/ 2932386 h 2932386"/>
              <a:gd name="connsiteX2" fmla="*/ 2144110 w 6479628"/>
              <a:gd name="connsiteY2" fmla="*/ 0 h 2932386"/>
              <a:gd name="connsiteX3" fmla="*/ 0 w 6479628"/>
              <a:gd name="connsiteY3" fmla="*/ 2916621 h 29323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79628" h="2932386">
                <a:moveTo>
                  <a:pt x="0" y="2916621"/>
                </a:moveTo>
                <a:lnTo>
                  <a:pt x="6479628" y="2932386"/>
                </a:lnTo>
                <a:lnTo>
                  <a:pt x="2144110" y="0"/>
                </a:lnTo>
                <a:lnTo>
                  <a:pt x="0" y="2916621"/>
                </a:lnTo>
                <a:close/>
              </a:path>
            </a:pathLst>
          </a:cu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412" name="TextovéPole 5"/>
          <p:cNvSpPr txBox="1">
            <a:spLocks noChangeArrowheads="1"/>
          </p:cNvSpPr>
          <p:nvPr/>
        </p:nvSpPr>
        <p:spPr bwMode="auto">
          <a:xfrm>
            <a:off x="539750" y="5611813"/>
            <a:ext cx="10795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A</a:t>
            </a:r>
          </a:p>
        </p:txBody>
      </p:sp>
      <p:sp>
        <p:nvSpPr>
          <p:cNvPr id="17413" name="TextovéPole 6"/>
          <p:cNvSpPr txBox="1">
            <a:spLocks noChangeArrowheads="1"/>
          </p:cNvSpPr>
          <p:nvPr/>
        </p:nvSpPr>
        <p:spPr bwMode="auto">
          <a:xfrm>
            <a:off x="2843213" y="2185988"/>
            <a:ext cx="1081087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C</a:t>
            </a:r>
          </a:p>
        </p:txBody>
      </p:sp>
      <p:sp>
        <p:nvSpPr>
          <p:cNvPr id="17414" name="TextovéPole 7"/>
          <p:cNvSpPr txBox="1">
            <a:spLocks noChangeArrowheads="1"/>
          </p:cNvSpPr>
          <p:nvPr/>
        </p:nvSpPr>
        <p:spPr bwMode="auto">
          <a:xfrm>
            <a:off x="7380288" y="5641975"/>
            <a:ext cx="10795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B</a:t>
            </a:r>
          </a:p>
        </p:txBody>
      </p:sp>
      <p:cxnSp>
        <p:nvCxnSpPr>
          <p:cNvPr id="12" name="Přímá spojnice 11"/>
          <p:cNvCxnSpPr/>
          <p:nvPr/>
        </p:nvCxnSpPr>
        <p:spPr>
          <a:xfrm flipV="1">
            <a:off x="4217988" y="5516563"/>
            <a:ext cx="0" cy="215900"/>
          </a:xfrm>
          <a:prstGeom prst="lin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V="1">
            <a:off x="5219700" y="4103688"/>
            <a:ext cx="107950" cy="10795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H="1" flipV="1">
            <a:off x="1979613" y="4103688"/>
            <a:ext cx="144462" cy="10795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>
            <a:endCxn id="5" idx="1"/>
          </p:cNvCxnSpPr>
          <p:nvPr/>
        </p:nvCxnSpPr>
        <p:spPr>
          <a:xfrm>
            <a:off x="2051050" y="4157663"/>
            <a:ext cx="5405438" cy="14541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flipH="1" flipV="1">
            <a:off x="3132138" y="2708275"/>
            <a:ext cx="1085850" cy="29035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>
            <a:stCxn id="5" idx="0"/>
          </p:cNvCxnSpPr>
          <p:nvPr/>
        </p:nvCxnSpPr>
        <p:spPr>
          <a:xfrm flipV="1">
            <a:off x="977900" y="4157663"/>
            <a:ext cx="4295775" cy="14398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421" name="TextovéPole 28"/>
          <p:cNvSpPr txBox="1">
            <a:spLocks noChangeArrowheads="1"/>
          </p:cNvSpPr>
          <p:nvPr/>
        </p:nvSpPr>
        <p:spPr bwMode="auto">
          <a:xfrm>
            <a:off x="4067175" y="5661025"/>
            <a:ext cx="5048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S</a:t>
            </a:r>
            <a:r>
              <a:rPr lang="cs-CZ" sz="2800" baseline="-25000">
                <a:latin typeface="Calibri" pitchFamily="34" charset="0"/>
              </a:rPr>
              <a:t>c</a:t>
            </a:r>
            <a:endParaRPr lang="cs-CZ" sz="2800">
              <a:latin typeface="Calibri" pitchFamily="34" charset="0"/>
            </a:endParaRPr>
          </a:p>
        </p:txBody>
      </p:sp>
      <p:sp>
        <p:nvSpPr>
          <p:cNvPr id="17422" name="TextovéPole 29"/>
          <p:cNvSpPr txBox="1">
            <a:spLocks noChangeArrowheads="1"/>
          </p:cNvSpPr>
          <p:nvPr/>
        </p:nvSpPr>
        <p:spPr bwMode="auto">
          <a:xfrm>
            <a:off x="5219700" y="3697288"/>
            <a:ext cx="5048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S</a:t>
            </a:r>
            <a:r>
              <a:rPr lang="cs-CZ" sz="2800" baseline="-25000">
                <a:latin typeface="Calibri" pitchFamily="34" charset="0"/>
              </a:rPr>
              <a:t>a</a:t>
            </a:r>
            <a:endParaRPr lang="cs-CZ" sz="2800">
              <a:latin typeface="Calibri" pitchFamily="34" charset="0"/>
            </a:endParaRPr>
          </a:p>
        </p:txBody>
      </p:sp>
      <p:sp>
        <p:nvSpPr>
          <p:cNvPr id="17423" name="TextovéPole 30"/>
          <p:cNvSpPr txBox="1">
            <a:spLocks noChangeArrowheads="1"/>
          </p:cNvSpPr>
          <p:nvPr/>
        </p:nvSpPr>
        <p:spPr bwMode="auto">
          <a:xfrm>
            <a:off x="1547813" y="3770313"/>
            <a:ext cx="503237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S</a:t>
            </a:r>
            <a:r>
              <a:rPr lang="cs-CZ" sz="2800" baseline="-25000">
                <a:latin typeface="Calibri" pitchFamily="34" charset="0"/>
              </a:rPr>
              <a:t>b</a:t>
            </a:r>
            <a:endParaRPr lang="cs-CZ" sz="2800">
              <a:latin typeface="Calibri" pitchFamily="34" charset="0"/>
            </a:endParaRPr>
          </a:p>
        </p:txBody>
      </p:sp>
      <p:sp>
        <p:nvSpPr>
          <p:cNvPr id="17424" name="TextovéPole 31"/>
          <p:cNvSpPr txBox="1">
            <a:spLocks noChangeArrowheads="1"/>
          </p:cNvSpPr>
          <p:nvPr/>
        </p:nvSpPr>
        <p:spPr bwMode="auto">
          <a:xfrm>
            <a:off x="2700338" y="4849813"/>
            <a:ext cx="50323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t</a:t>
            </a:r>
            <a:r>
              <a:rPr lang="cs-CZ" sz="2800" baseline="-25000">
                <a:latin typeface="Calibri" pitchFamily="34" charset="0"/>
              </a:rPr>
              <a:t>a</a:t>
            </a:r>
            <a:endParaRPr lang="cs-CZ" sz="2800">
              <a:latin typeface="Calibri" pitchFamily="34" charset="0"/>
            </a:endParaRPr>
          </a:p>
        </p:txBody>
      </p:sp>
      <p:sp>
        <p:nvSpPr>
          <p:cNvPr id="17425" name="TextovéPole 32"/>
          <p:cNvSpPr txBox="1">
            <a:spLocks noChangeArrowheads="1"/>
          </p:cNvSpPr>
          <p:nvPr/>
        </p:nvSpPr>
        <p:spPr bwMode="auto">
          <a:xfrm>
            <a:off x="3563938" y="3716338"/>
            <a:ext cx="50323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t</a:t>
            </a:r>
            <a:r>
              <a:rPr lang="cs-CZ" sz="2800" baseline="-25000">
                <a:latin typeface="Calibri" pitchFamily="34" charset="0"/>
              </a:rPr>
              <a:t>c</a:t>
            </a:r>
            <a:endParaRPr lang="cs-CZ" sz="2800">
              <a:latin typeface="Calibri" pitchFamily="34" charset="0"/>
            </a:endParaRPr>
          </a:p>
        </p:txBody>
      </p:sp>
      <p:sp>
        <p:nvSpPr>
          <p:cNvPr id="17426" name="TextovéPole 33"/>
          <p:cNvSpPr txBox="1">
            <a:spLocks noChangeArrowheads="1"/>
          </p:cNvSpPr>
          <p:nvPr/>
        </p:nvSpPr>
        <p:spPr bwMode="auto">
          <a:xfrm>
            <a:off x="4859338" y="4489450"/>
            <a:ext cx="5048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t</a:t>
            </a:r>
            <a:r>
              <a:rPr lang="cs-CZ" sz="2800" baseline="-25000">
                <a:latin typeface="Calibri" pitchFamily="34" charset="0"/>
              </a:rPr>
              <a:t>b</a:t>
            </a:r>
            <a:endParaRPr lang="cs-CZ" sz="2800">
              <a:latin typeface="Calibri" pitchFamily="34" charset="0"/>
            </a:endParaRPr>
          </a:p>
        </p:txBody>
      </p:sp>
      <p:sp>
        <p:nvSpPr>
          <p:cNvPr id="17427" name="TextovéPole 34"/>
          <p:cNvSpPr txBox="1">
            <a:spLocks noChangeArrowheads="1"/>
          </p:cNvSpPr>
          <p:nvPr/>
        </p:nvSpPr>
        <p:spPr bwMode="auto">
          <a:xfrm>
            <a:off x="5273675" y="1989138"/>
            <a:ext cx="3619500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t</a:t>
            </a:r>
            <a:r>
              <a:rPr lang="cs-CZ" sz="2800" baseline="-25000">
                <a:latin typeface="Calibri" pitchFamily="34" charset="0"/>
              </a:rPr>
              <a:t>a</a:t>
            </a:r>
            <a:r>
              <a:rPr lang="cs-CZ" sz="2800">
                <a:latin typeface="Calibri" pitchFamily="34" charset="0"/>
              </a:rPr>
              <a:t> t</a:t>
            </a:r>
            <a:r>
              <a:rPr lang="cs-CZ" sz="2800" baseline="-25000">
                <a:latin typeface="Calibri" pitchFamily="34" charset="0"/>
              </a:rPr>
              <a:t>b</a:t>
            </a:r>
            <a:r>
              <a:rPr lang="cs-CZ" sz="2800">
                <a:latin typeface="Calibri" pitchFamily="34" charset="0"/>
              </a:rPr>
              <a:t> t</a:t>
            </a:r>
            <a:r>
              <a:rPr lang="cs-CZ" sz="2800" baseline="-25000">
                <a:latin typeface="Calibri" pitchFamily="34" charset="0"/>
              </a:rPr>
              <a:t>c </a:t>
            </a:r>
            <a:r>
              <a:rPr lang="cs-CZ" sz="2800">
                <a:latin typeface="Calibri" pitchFamily="34" charset="0"/>
              </a:rPr>
              <a:t>……. těžnice</a:t>
            </a:r>
          </a:p>
          <a:p>
            <a:r>
              <a:rPr lang="cs-CZ" sz="2800">
                <a:latin typeface="Calibri" pitchFamily="34" charset="0"/>
              </a:rPr>
              <a:t>S</a:t>
            </a:r>
            <a:r>
              <a:rPr lang="cs-CZ" sz="2800" baseline="-25000">
                <a:latin typeface="Calibri" pitchFamily="34" charset="0"/>
              </a:rPr>
              <a:t>a</a:t>
            </a:r>
            <a:r>
              <a:rPr lang="cs-CZ" sz="2800">
                <a:latin typeface="Calibri" pitchFamily="34" charset="0"/>
              </a:rPr>
              <a:t> S</a:t>
            </a:r>
            <a:r>
              <a:rPr lang="cs-CZ" sz="2800" baseline="-25000">
                <a:latin typeface="Calibri" pitchFamily="34" charset="0"/>
              </a:rPr>
              <a:t>b </a:t>
            </a:r>
            <a:r>
              <a:rPr lang="cs-CZ" sz="2800">
                <a:latin typeface="Calibri" pitchFamily="34" charset="0"/>
              </a:rPr>
              <a:t>S</a:t>
            </a:r>
            <a:r>
              <a:rPr lang="cs-CZ" sz="2800" baseline="-25000">
                <a:latin typeface="Calibri" pitchFamily="34" charset="0"/>
              </a:rPr>
              <a:t>c</a:t>
            </a:r>
            <a:r>
              <a:rPr lang="cs-CZ" sz="2800">
                <a:latin typeface="Calibri" pitchFamily="34" charset="0"/>
              </a:rPr>
              <a:t> …… středy stran</a:t>
            </a:r>
          </a:p>
          <a:p>
            <a:endParaRPr lang="cs-CZ" sz="280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>
          <a:xfrm>
            <a:off x="457200" y="-315913"/>
            <a:ext cx="8229600" cy="1143001"/>
          </a:xfrm>
        </p:spPr>
        <p:txBody>
          <a:bodyPr/>
          <a:lstStyle/>
          <a:p>
            <a:r>
              <a:rPr lang="cs-CZ" smtClean="0"/>
              <a:t>Trojúhelník - těžiště</a:t>
            </a:r>
          </a:p>
        </p:txBody>
      </p:sp>
      <p:sp>
        <p:nvSpPr>
          <p:cNvPr id="18434" name="TextovéPole 3"/>
          <p:cNvSpPr txBox="1">
            <a:spLocks noChangeArrowheads="1"/>
          </p:cNvSpPr>
          <p:nvPr/>
        </p:nvSpPr>
        <p:spPr bwMode="auto">
          <a:xfrm>
            <a:off x="250825" y="692150"/>
            <a:ext cx="8642350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Těžnice se protínají v jednom bodě, který se nazývá </a:t>
            </a:r>
            <a:r>
              <a:rPr lang="cs-CZ" sz="2800" b="1">
                <a:latin typeface="Calibri" pitchFamily="34" charset="0"/>
                <a:hlinkClick r:id="rId2" tooltip="Těžiště"/>
              </a:rPr>
              <a:t>těžiště</a:t>
            </a:r>
            <a:r>
              <a:rPr lang="cs-CZ" sz="2800">
                <a:latin typeface="Calibri" pitchFamily="34" charset="0"/>
              </a:rPr>
              <a:t>.</a:t>
            </a:r>
          </a:p>
        </p:txBody>
      </p:sp>
      <p:sp>
        <p:nvSpPr>
          <p:cNvPr id="5" name="Volný tvar 4"/>
          <p:cNvSpPr/>
          <p:nvPr/>
        </p:nvSpPr>
        <p:spPr>
          <a:xfrm>
            <a:off x="977900" y="2679700"/>
            <a:ext cx="6478588" cy="2932113"/>
          </a:xfrm>
          <a:custGeom>
            <a:avLst/>
            <a:gdLst>
              <a:gd name="connsiteX0" fmla="*/ 0 w 6479628"/>
              <a:gd name="connsiteY0" fmla="*/ 2916621 h 2932386"/>
              <a:gd name="connsiteX1" fmla="*/ 6479628 w 6479628"/>
              <a:gd name="connsiteY1" fmla="*/ 2932386 h 2932386"/>
              <a:gd name="connsiteX2" fmla="*/ 2144110 w 6479628"/>
              <a:gd name="connsiteY2" fmla="*/ 0 h 2932386"/>
              <a:gd name="connsiteX3" fmla="*/ 0 w 6479628"/>
              <a:gd name="connsiteY3" fmla="*/ 2916621 h 29323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79628" h="2932386">
                <a:moveTo>
                  <a:pt x="0" y="2916621"/>
                </a:moveTo>
                <a:lnTo>
                  <a:pt x="6479628" y="2932386"/>
                </a:lnTo>
                <a:lnTo>
                  <a:pt x="2144110" y="0"/>
                </a:lnTo>
                <a:lnTo>
                  <a:pt x="0" y="2916621"/>
                </a:lnTo>
                <a:close/>
              </a:path>
            </a:pathLst>
          </a:cu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436" name="TextovéPole 5"/>
          <p:cNvSpPr txBox="1">
            <a:spLocks noChangeArrowheads="1"/>
          </p:cNvSpPr>
          <p:nvPr/>
        </p:nvSpPr>
        <p:spPr bwMode="auto">
          <a:xfrm>
            <a:off x="539750" y="5611813"/>
            <a:ext cx="10795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A</a:t>
            </a:r>
          </a:p>
        </p:txBody>
      </p:sp>
      <p:sp>
        <p:nvSpPr>
          <p:cNvPr id="18437" name="TextovéPole 6"/>
          <p:cNvSpPr txBox="1">
            <a:spLocks noChangeArrowheads="1"/>
          </p:cNvSpPr>
          <p:nvPr/>
        </p:nvSpPr>
        <p:spPr bwMode="auto">
          <a:xfrm>
            <a:off x="2843213" y="2185988"/>
            <a:ext cx="1081087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C</a:t>
            </a:r>
          </a:p>
        </p:txBody>
      </p:sp>
      <p:sp>
        <p:nvSpPr>
          <p:cNvPr id="18438" name="TextovéPole 7"/>
          <p:cNvSpPr txBox="1">
            <a:spLocks noChangeArrowheads="1"/>
          </p:cNvSpPr>
          <p:nvPr/>
        </p:nvSpPr>
        <p:spPr bwMode="auto">
          <a:xfrm>
            <a:off x="7380288" y="5641975"/>
            <a:ext cx="10795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B</a:t>
            </a:r>
          </a:p>
        </p:txBody>
      </p:sp>
      <p:cxnSp>
        <p:nvCxnSpPr>
          <p:cNvPr id="12" name="Přímá spojnice 11"/>
          <p:cNvCxnSpPr/>
          <p:nvPr/>
        </p:nvCxnSpPr>
        <p:spPr>
          <a:xfrm flipV="1">
            <a:off x="4217988" y="5516563"/>
            <a:ext cx="0" cy="215900"/>
          </a:xfrm>
          <a:prstGeom prst="lin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V="1">
            <a:off x="5219700" y="4103688"/>
            <a:ext cx="107950" cy="10795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H="1" flipV="1">
            <a:off x="1979613" y="4103688"/>
            <a:ext cx="144462" cy="10795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>
            <a:endCxn id="5" idx="1"/>
          </p:cNvCxnSpPr>
          <p:nvPr/>
        </p:nvCxnSpPr>
        <p:spPr>
          <a:xfrm>
            <a:off x="2051050" y="4157663"/>
            <a:ext cx="5405438" cy="14541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flipH="1" flipV="1">
            <a:off x="3132138" y="2708275"/>
            <a:ext cx="1085850" cy="29035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>
            <a:stCxn id="5" idx="0"/>
          </p:cNvCxnSpPr>
          <p:nvPr/>
        </p:nvCxnSpPr>
        <p:spPr>
          <a:xfrm flipV="1">
            <a:off x="977900" y="4157663"/>
            <a:ext cx="4295775" cy="14398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445" name="TextovéPole 28"/>
          <p:cNvSpPr txBox="1">
            <a:spLocks noChangeArrowheads="1"/>
          </p:cNvSpPr>
          <p:nvPr/>
        </p:nvSpPr>
        <p:spPr bwMode="auto">
          <a:xfrm>
            <a:off x="4067175" y="5661025"/>
            <a:ext cx="5048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S</a:t>
            </a:r>
            <a:r>
              <a:rPr lang="cs-CZ" sz="2800" baseline="-25000">
                <a:latin typeface="Calibri" pitchFamily="34" charset="0"/>
              </a:rPr>
              <a:t>c</a:t>
            </a:r>
            <a:endParaRPr lang="cs-CZ" sz="2800">
              <a:latin typeface="Calibri" pitchFamily="34" charset="0"/>
            </a:endParaRPr>
          </a:p>
        </p:txBody>
      </p:sp>
      <p:sp>
        <p:nvSpPr>
          <p:cNvPr id="18446" name="TextovéPole 29"/>
          <p:cNvSpPr txBox="1">
            <a:spLocks noChangeArrowheads="1"/>
          </p:cNvSpPr>
          <p:nvPr/>
        </p:nvSpPr>
        <p:spPr bwMode="auto">
          <a:xfrm>
            <a:off x="5219700" y="3697288"/>
            <a:ext cx="5048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S</a:t>
            </a:r>
            <a:r>
              <a:rPr lang="cs-CZ" sz="2800" baseline="-25000">
                <a:latin typeface="Calibri" pitchFamily="34" charset="0"/>
              </a:rPr>
              <a:t>a</a:t>
            </a:r>
            <a:endParaRPr lang="cs-CZ" sz="2800">
              <a:latin typeface="Calibri" pitchFamily="34" charset="0"/>
            </a:endParaRPr>
          </a:p>
        </p:txBody>
      </p:sp>
      <p:sp>
        <p:nvSpPr>
          <p:cNvPr id="18447" name="TextovéPole 30"/>
          <p:cNvSpPr txBox="1">
            <a:spLocks noChangeArrowheads="1"/>
          </p:cNvSpPr>
          <p:nvPr/>
        </p:nvSpPr>
        <p:spPr bwMode="auto">
          <a:xfrm>
            <a:off x="1547813" y="3770313"/>
            <a:ext cx="503237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S</a:t>
            </a:r>
            <a:r>
              <a:rPr lang="cs-CZ" sz="2800" baseline="-25000">
                <a:latin typeface="Calibri" pitchFamily="34" charset="0"/>
              </a:rPr>
              <a:t>b</a:t>
            </a:r>
            <a:endParaRPr lang="cs-CZ" sz="2800">
              <a:latin typeface="Calibri" pitchFamily="34" charset="0"/>
            </a:endParaRPr>
          </a:p>
        </p:txBody>
      </p:sp>
      <p:sp>
        <p:nvSpPr>
          <p:cNvPr id="18448" name="TextovéPole 31"/>
          <p:cNvSpPr txBox="1">
            <a:spLocks noChangeArrowheads="1"/>
          </p:cNvSpPr>
          <p:nvPr/>
        </p:nvSpPr>
        <p:spPr bwMode="auto">
          <a:xfrm>
            <a:off x="2700338" y="4849813"/>
            <a:ext cx="50323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t</a:t>
            </a:r>
            <a:r>
              <a:rPr lang="cs-CZ" sz="2800" baseline="-25000">
                <a:latin typeface="Calibri" pitchFamily="34" charset="0"/>
              </a:rPr>
              <a:t>a</a:t>
            </a:r>
            <a:endParaRPr lang="cs-CZ" sz="2800">
              <a:latin typeface="Calibri" pitchFamily="34" charset="0"/>
            </a:endParaRPr>
          </a:p>
        </p:txBody>
      </p:sp>
      <p:sp>
        <p:nvSpPr>
          <p:cNvPr id="18449" name="TextovéPole 32"/>
          <p:cNvSpPr txBox="1">
            <a:spLocks noChangeArrowheads="1"/>
          </p:cNvSpPr>
          <p:nvPr/>
        </p:nvSpPr>
        <p:spPr bwMode="auto">
          <a:xfrm>
            <a:off x="3563938" y="3716338"/>
            <a:ext cx="50323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t</a:t>
            </a:r>
            <a:r>
              <a:rPr lang="cs-CZ" sz="2800" baseline="-25000">
                <a:latin typeface="Calibri" pitchFamily="34" charset="0"/>
              </a:rPr>
              <a:t>c</a:t>
            </a:r>
            <a:endParaRPr lang="cs-CZ" sz="2800">
              <a:latin typeface="Calibri" pitchFamily="34" charset="0"/>
            </a:endParaRPr>
          </a:p>
        </p:txBody>
      </p:sp>
      <p:sp>
        <p:nvSpPr>
          <p:cNvPr id="18450" name="TextovéPole 33"/>
          <p:cNvSpPr txBox="1">
            <a:spLocks noChangeArrowheads="1"/>
          </p:cNvSpPr>
          <p:nvPr/>
        </p:nvSpPr>
        <p:spPr bwMode="auto">
          <a:xfrm>
            <a:off x="4859338" y="4489450"/>
            <a:ext cx="5048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t</a:t>
            </a:r>
            <a:r>
              <a:rPr lang="cs-CZ" sz="2800" baseline="-25000">
                <a:latin typeface="Calibri" pitchFamily="34" charset="0"/>
              </a:rPr>
              <a:t>b</a:t>
            </a:r>
            <a:endParaRPr lang="cs-CZ" sz="2800">
              <a:latin typeface="Calibri" pitchFamily="34" charset="0"/>
            </a:endParaRPr>
          </a:p>
        </p:txBody>
      </p:sp>
      <p:sp>
        <p:nvSpPr>
          <p:cNvPr id="3" name="Ovál 2"/>
          <p:cNvSpPr/>
          <p:nvPr/>
        </p:nvSpPr>
        <p:spPr>
          <a:xfrm>
            <a:off x="3779838" y="4581525"/>
            <a:ext cx="117475" cy="117475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452" name="TextovéPole 8"/>
          <p:cNvSpPr txBox="1">
            <a:spLocks noChangeArrowheads="1"/>
          </p:cNvSpPr>
          <p:nvPr/>
        </p:nvSpPr>
        <p:spPr bwMode="auto">
          <a:xfrm>
            <a:off x="3563938" y="4581525"/>
            <a:ext cx="503237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T</a:t>
            </a:r>
          </a:p>
        </p:txBody>
      </p:sp>
      <p:sp>
        <p:nvSpPr>
          <p:cNvPr id="18453" name="TextovéPole 22"/>
          <p:cNvSpPr txBox="1">
            <a:spLocks noChangeArrowheads="1"/>
          </p:cNvSpPr>
          <p:nvPr/>
        </p:nvSpPr>
        <p:spPr bwMode="auto">
          <a:xfrm>
            <a:off x="5273675" y="1989138"/>
            <a:ext cx="3619500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t</a:t>
            </a:r>
            <a:r>
              <a:rPr lang="cs-CZ" sz="2800" baseline="-25000">
                <a:latin typeface="Calibri" pitchFamily="34" charset="0"/>
              </a:rPr>
              <a:t>a</a:t>
            </a:r>
            <a:r>
              <a:rPr lang="cs-CZ" sz="2800">
                <a:latin typeface="Calibri" pitchFamily="34" charset="0"/>
              </a:rPr>
              <a:t> t</a:t>
            </a:r>
            <a:r>
              <a:rPr lang="cs-CZ" sz="2800" baseline="-25000">
                <a:latin typeface="Calibri" pitchFamily="34" charset="0"/>
              </a:rPr>
              <a:t>b</a:t>
            </a:r>
            <a:r>
              <a:rPr lang="cs-CZ" sz="2800">
                <a:latin typeface="Calibri" pitchFamily="34" charset="0"/>
              </a:rPr>
              <a:t> t</a:t>
            </a:r>
            <a:r>
              <a:rPr lang="cs-CZ" sz="2800" baseline="-25000">
                <a:latin typeface="Calibri" pitchFamily="34" charset="0"/>
              </a:rPr>
              <a:t>c </a:t>
            </a:r>
            <a:r>
              <a:rPr lang="cs-CZ" sz="2800">
                <a:latin typeface="Calibri" pitchFamily="34" charset="0"/>
              </a:rPr>
              <a:t>……. těžnice</a:t>
            </a:r>
          </a:p>
          <a:p>
            <a:r>
              <a:rPr lang="cs-CZ" sz="2800">
                <a:latin typeface="Calibri" pitchFamily="34" charset="0"/>
              </a:rPr>
              <a:t>S</a:t>
            </a:r>
            <a:r>
              <a:rPr lang="cs-CZ" sz="2800" baseline="-25000">
                <a:latin typeface="Calibri" pitchFamily="34" charset="0"/>
              </a:rPr>
              <a:t>a</a:t>
            </a:r>
            <a:r>
              <a:rPr lang="cs-CZ" sz="2800">
                <a:latin typeface="Calibri" pitchFamily="34" charset="0"/>
              </a:rPr>
              <a:t> S</a:t>
            </a:r>
            <a:r>
              <a:rPr lang="cs-CZ" sz="2800" baseline="-25000">
                <a:latin typeface="Calibri" pitchFamily="34" charset="0"/>
              </a:rPr>
              <a:t>b </a:t>
            </a:r>
            <a:r>
              <a:rPr lang="cs-CZ" sz="2800">
                <a:latin typeface="Calibri" pitchFamily="34" charset="0"/>
              </a:rPr>
              <a:t>S</a:t>
            </a:r>
            <a:r>
              <a:rPr lang="cs-CZ" sz="2800" baseline="-25000">
                <a:latin typeface="Calibri" pitchFamily="34" charset="0"/>
              </a:rPr>
              <a:t>c</a:t>
            </a:r>
            <a:r>
              <a:rPr lang="cs-CZ" sz="2800">
                <a:latin typeface="Calibri" pitchFamily="34" charset="0"/>
              </a:rPr>
              <a:t> …… středy stran</a:t>
            </a:r>
          </a:p>
          <a:p>
            <a:r>
              <a:rPr lang="cs-CZ" sz="2800">
                <a:latin typeface="Calibri" pitchFamily="34" charset="0"/>
              </a:rPr>
              <a:t>T ……………..těžiště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>
          <a:xfrm>
            <a:off x="457200" y="-315913"/>
            <a:ext cx="8229600" cy="1143001"/>
          </a:xfrm>
        </p:spPr>
        <p:txBody>
          <a:bodyPr/>
          <a:lstStyle/>
          <a:p>
            <a:r>
              <a:rPr lang="cs-CZ" smtClean="0"/>
              <a:t>Trojúhelník - těžiště</a:t>
            </a:r>
          </a:p>
        </p:txBody>
      </p:sp>
      <p:sp>
        <p:nvSpPr>
          <p:cNvPr id="19458" name="TextovéPole 3"/>
          <p:cNvSpPr txBox="1">
            <a:spLocks noChangeArrowheads="1"/>
          </p:cNvSpPr>
          <p:nvPr/>
        </p:nvSpPr>
        <p:spPr bwMode="auto">
          <a:xfrm>
            <a:off x="250825" y="620713"/>
            <a:ext cx="8642350" cy="4473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1. Sestroj trojúhelník ABC, kde:</a:t>
            </a:r>
          </a:p>
          <a:p>
            <a:r>
              <a:rPr lang="cs-CZ" sz="2400">
                <a:latin typeface="Calibri" pitchFamily="34" charset="0"/>
              </a:rPr>
              <a:t>a= 7cm, b= 6cm , c= 8cm</a:t>
            </a:r>
          </a:p>
          <a:p>
            <a:r>
              <a:rPr lang="cs-CZ" sz="2400">
                <a:latin typeface="Calibri" pitchFamily="34" charset="0"/>
              </a:rPr>
              <a:t>2. Sestroj středy stran trojúhelníku</a:t>
            </a:r>
          </a:p>
          <a:p>
            <a:r>
              <a:rPr lang="cs-CZ" sz="2400">
                <a:latin typeface="Calibri" pitchFamily="34" charset="0"/>
              </a:rPr>
              <a:t>3. Sestroj těžnice</a:t>
            </a:r>
          </a:p>
          <a:p>
            <a:r>
              <a:rPr lang="cs-CZ" sz="2400">
                <a:latin typeface="Calibri" pitchFamily="34" charset="0"/>
              </a:rPr>
              <a:t>4. Vyznač těžiště</a:t>
            </a:r>
          </a:p>
          <a:p>
            <a:r>
              <a:rPr lang="cs-CZ" sz="2400">
                <a:latin typeface="Calibri" pitchFamily="34" charset="0"/>
              </a:rPr>
              <a:t>5. Změř a zapiš délky úseček: </a:t>
            </a:r>
          </a:p>
          <a:p>
            <a:r>
              <a:rPr lang="cs-CZ" sz="2400">
                <a:latin typeface="Calibri" pitchFamily="34" charset="0"/>
              </a:rPr>
              <a:t>	</a:t>
            </a:r>
            <a:r>
              <a:rPr lang="en-US" sz="2400">
                <a:latin typeface="Calibri" pitchFamily="34" charset="0"/>
              </a:rPr>
              <a:t>|</a:t>
            </a:r>
            <a:r>
              <a:rPr lang="cs-CZ" sz="2400">
                <a:latin typeface="Calibri" pitchFamily="34" charset="0"/>
              </a:rPr>
              <a:t>S</a:t>
            </a:r>
            <a:r>
              <a:rPr lang="cs-CZ" sz="2400" baseline="-25000">
                <a:latin typeface="Calibri" pitchFamily="34" charset="0"/>
              </a:rPr>
              <a:t>a</a:t>
            </a:r>
            <a:r>
              <a:rPr lang="cs-CZ" sz="2400">
                <a:latin typeface="Calibri" pitchFamily="34" charset="0"/>
              </a:rPr>
              <a:t>T</a:t>
            </a:r>
            <a:r>
              <a:rPr lang="en-US" sz="2400">
                <a:latin typeface="Calibri" pitchFamily="34" charset="0"/>
              </a:rPr>
              <a:t>|=			|</a:t>
            </a:r>
            <a:r>
              <a:rPr lang="cs-CZ" sz="2400">
                <a:latin typeface="Calibri" pitchFamily="34" charset="0"/>
              </a:rPr>
              <a:t>AT</a:t>
            </a:r>
            <a:r>
              <a:rPr lang="en-US" sz="2400">
                <a:latin typeface="Calibri" pitchFamily="34" charset="0"/>
              </a:rPr>
              <a:t>|=</a:t>
            </a:r>
          </a:p>
          <a:p>
            <a:r>
              <a:rPr lang="en-US" sz="2400">
                <a:latin typeface="Calibri" pitchFamily="34" charset="0"/>
              </a:rPr>
              <a:t>	|</a:t>
            </a:r>
            <a:r>
              <a:rPr lang="cs-CZ" sz="2400">
                <a:latin typeface="Calibri" pitchFamily="34" charset="0"/>
              </a:rPr>
              <a:t>S</a:t>
            </a:r>
            <a:r>
              <a:rPr lang="cs-CZ" sz="2400" baseline="-25000">
                <a:latin typeface="Calibri" pitchFamily="34" charset="0"/>
              </a:rPr>
              <a:t>b</a:t>
            </a:r>
            <a:r>
              <a:rPr lang="en-US" sz="2400">
                <a:latin typeface="Calibri" pitchFamily="34" charset="0"/>
              </a:rPr>
              <a:t>T|=			|BT|=</a:t>
            </a:r>
          </a:p>
          <a:p>
            <a:r>
              <a:rPr lang="en-US" sz="2400">
                <a:latin typeface="Calibri" pitchFamily="34" charset="0"/>
              </a:rPr>
              <a:t>	|</a:t>
            </a:r>
            <a:r>
              <a:rPr lang="cs-CZ" sz="2400">
                <a:latin typeface="Calibri" pitchFamily="34" charset="0"/>
              </a:rPr>
              <a:t>S</a:t>
            </a:r>
            <a:r>
              <a:rPr lang="cs-CZ" sz="2400" baseline="-25000">
                <a:latin typeface="Calibri" pitchFamily="34" charset="0"/>
              </a:rPr>
              <a:t>c</a:t>
            </a:r>
            <a:r>
              <a:rPr lang="en-US" sz="2400">
                <a:latin typeface="Calibri" pitchFamily="34" charset="0"/>
              </a:rPr>
              <a:t>T|= 			|CT|=</a:t>
            </a:r>
          </a:p>
          <a:p>
            <a:r>
              <a:rPr lang="en-US" sz="2400">
                <a:latin typeface="Calibri" pitchFamily="34" charset="0"/>
              </a:rPr>
              <a:t>Jak</a:t>
            </a:r>
            <a:r>
              <a:rPr lang="cs-CZ" sz="2400">
                <a:latin typeface="Calibri" pitchFamily="34" charset="0"/>
              </a:rPr>
              <a:t>ý vztah je mezi S</a:t>
            </a:r>
            <a:r>
              <a:rPr lang="cs-CZ" sz="2400" baseline="-25000">
                <a:latin typeface="Calibri" pitchFamily="34" charset="0"/>
              </a:rPr>
              <a:t>a</a:t>
            </a:r>
            <a:r>
              <a:rPr lang="cs-CZ" sz="2400">
                <a:latin typeface="Calibri" pitchFamily="34" charset="0"/>
              </a:rPr>
              <a:t>T a AT?</a:t>
            </a:r>
          </a:p>
          <a:p>
            <a:r>
              <a:rPr lang="en-US" sz="2400">
                <a:latin typeface="Calibri" pitchFamily="34" charset="0"/>
              </a:rPr>
              <a:t>Jak</a:t>
            </a:r>
            <a:r>
              <a:rPr lang="cs-CZ" sz="2400">
                <a:latin typeface="Calibri" pitchFamily="34" charset="0"/>
              </a:rPr>
              <a:t>ý vztah je mezi S</a:t>
            </a:r>
            <a:r>
              <a:rPr lang="cs-CZ" sz="2400" baseline="-25000">
                <a:latin typeface="Calibri" pitchFamily="34" charset="0"/>
              </a:rPr>
              <a:t>b</a:t>
            </a:r>
            <a:r>
              <a:rPr lang="en-US" sz="2400">
                <a:latin typeface="Calibri" pitchFamily="34" charset="0"/>
              </a:rPr>
              <a:t>T</a:t>
            </a:r>
            <a:r>
              <a:rPr lang="cs-CZ" sz="2400">
                <a:latin typeface="Calibri" pitchFamily="34" charset="0"/>
              </a:rPr>
              <a:t> a </a:t>
            </a:r>
            <a:r>
              <a:rPr lang="en-US" sz="2400">
                <a:latin typeface="Calibri" pitchFamily="34" charset="0"/>
              </a:rPr>
              <a:t>BT</a:t>
            </a:r>
            <a:r>
              <a:rPr lang="cs-CZ" sz="2400">
                <a:latin typeface="Calibri" pitchFamily="34" charset="0"/>
              </a:rPr>
              <a:t>?</a:t>
            </a:r>
          </a:p>
          <a:p>
            <a:r>
              <a:rPr lang="en-US" sz="2400">
                <a:latin typeface="Calibri" pitchFamily="34" charset="0"/>
              </a:rPr>
              <a:t>Jak</a:t>
            </a:r>
            <a:r>
              <a:rPr lang="cs-CZ" sz="2400">
                <a:latin typeface="Calibri" pitchFamily="34" charset="0"/>
              </a:rPr>
              <a:t>ý vztah je mezi S</a:t>
            </a:r>
            <a:r>
              <a:rPr lang="cs-CZ" sz="2400" baseline="-25000">
                <a:latin typeface="Calibri" pitchFamily="34" charset="0"/>
              </a:rPr>
              <a:t>c</a:t>
            </a:r>
            <a:r>
              <a:rPr lang="en-US" sz="2400">
                <a:latin typeface="Calibri" pitchFamily="34" charset="0"/>
              </a:rPr>
              <a:t>T</a:t>
            </a:r>
            <a:r>
              <a:rPr lang="cs-CZ" sz="2400">
                <a:latin typeface="Calibri" pitchFamily="34" charset="0"/>
              </a:rPr>
              <a:t> a </a:t>
            </a:r>
            <a:r>
              <a:rPr lang="en-US" sz="2400">
                <a:latin typeface="Calibri" pitchFamily="34" charset="0"/>
              </a:rPr>
              <a:t>CT</a:t>
            </a:r>
            <a:r>
              <a:rPr lang="cs-CZ" sz="2400">
                <a:latin typeface="Calibri" pitchFamily="34" charset="0"/>
              </a:rPr>
              <a:t>?</a:t>
            </a:r>
          </a:p>
        </p:txBody>
      </p:sp>
      <p:sp>
        <p:nvSpPr>
          <p:cNvPr id="19459" name="TextovéPole 2"/>
          <p:cNvSpPr txBox="1">
            <a:spLocks noChangeArrowheads="1"/>
          </p:cNvSpPr>
          <p:nvPr/>
        </p:nvSpPr>
        <p:spPr bwMode="auto">
          <a:xfrm>
            <a:off x="3924300" y="4103688"/>
            <a:ext cx="4319588" cy="2493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2.</a:t>
            </a:r>
            <a:r>
              <a:rPr lang="en-US" sz="2800">
                <a:latin typeface="Calibri" pitchFamily="34" charset="0"/>
              </a:rPr>
              <a:t>|</a:t>
            </a:r>
            <a:r>
              <a:rPr lang="cs-CZ" sz="2800">
                <a:latin typeface="Calibri" pitchFamily="34" charset="0"/>
              </a:rPr>
              <a:t>S</a:t>
            </a:r>
            <a:r>
              <a:rPr lang="cs-CZ" sz="2800" baseline="-25000">
                <a:latin typeface="Calibri" pitchFamily="34" charset="0"/>
              </a:rPr>
              <a:t>a</a:t>
            </a:r>
            <a:r>
              <a:rPr lang="cs-CZ" sz="2800">
                <a:latin typeface="Calibri" pitchFamily="34" charset="0"/>
              </a:rPr>
              <a:t>T</a:t>
            </a:r>
            <a:r>
              <a:rPr lang="en-US" sz="2800">
                <a:latin typeface="Calibri" pitchFamily="34" charset="0"/>
              </a:rPr>
              <a:t>|=|</a:t>
            </a:r>
            <a:r>
              <a:rPr lang="cs-CZ" sz="2800">
                <a:latin typeface="Calibri" pitchFamily="34" charset="0"/>
              </a:rPr>
              <a:t>AT</a:t>
            </a:r>
            <a:r>
              <a:rPr lang="en-US" sz="2800">
                <a:latin typeface="Calibri" pitchFamily="34" charset="0"/>
              </a:rPr>
              <a:t>|</a:t>
            </a:r>
          </a:p>
          <a:p>
            <a:r>
              <a:rPr lang="cs-CZ" sz="2800">
                <a:latin typeface="Calibri" pitchFamily="34" charset="0"/>
              </a:rPr>
              <a:t>2.</a:t>
            </a:r>
            <a:r>
              <a:rPr lang="en-US" sz="2800">
                <a:latin typeface="Calibri" pitchFamily="34" charset="0"/>
              </a:rPr>
              <a:t>|</a:t>
            </a:r>
            <a:r>
              <a:rPr lang="cs-CZ" sz="2800">
                <a:latin typeface="Calibri" pitchFamily="34" charset="0"/>
              </a:rPr>
              <a:t>S</a:t>
            </a:r>
            <a:r>
              <a:rPr lang="cs-CZ" sz="2800" baseline="-25000">
                <a:latin typeface="Calibri" pitchFamily="34" charset="0"/>
              </a:rPr>
              <a:t>b</a:t>
            </a:r>
            <a:r>
              <a:rPr lang="en-US" sz="2800">
                <a:latin typeface="Calibri" pitchFamily="34" charset="0"/>
              </a:rPr>
              <a:t>T|=|BT|</a:t>
            </a:r>
          </a:p>
          <a:p>
            <a:r>
              <a:rPr lang="cs-CZ" sz="2800">
                <a:latin typeface="Calibri" pitchFamily="34" charset="0"/>
              </a:rPr>
              <a:t>2.</a:t>
            </a:r>
            <a:r>
              <a:rPr lang="en-US" sz="2800">
                <a:latin typeface="Calibri" pitchFamily="34" charset="0"/>
              </a:rPr>
              <a:t>|</a:t>
            </a:r>
            <a:r>
              <a:rPr lang="cs-CZ" sz="2800">
                <a:latin typeface="Calibri" pitchFamily="34" charset="0"/>
              </a:rPr>
              <a:t>S</a:t>
            </a:r>
            <a:r>
              <a:rPr lang="cs-CZ" sz="2800" baseline="-25000">
                <a:latin typeface="Calibri" pitchFamily="34" charset="0"/>
              </a:rPr>
              <a:t>c</a:t>
            </a:r>
            <a:r>
              <a:rPr lang="en-US" sz="2800">
                <a:latin typeface="Calibri" pitchFamily="34" charset="0"/>
              </a:rPr>
              <a:t>T|=</a:t>
            </a:r>
            <a:r>
              <a:rPr lang="cs-CZ" sz="2800">
                <a:latin typeface="Calibri" pitchFamily="34" charset="0"/>
              </a:rPr>
              <a:t> </a:t>
            </a:r>
            <a:r>
              <a:rPr lang="en-US" sz="2800">
                <a:latin typeface="Calibri" pitchFamily="34" charset="0"/>
              </a:rPr>
              <a:t>|CT|</a:t>
            </a:r>
            <a:endParaRPr lang="cs-CZ" sz="2800">
              <a:latin typeface="Calibri" pitchFamily="34" charset="0"/>
            </a:endParaRPr>
          </a:p>
          <a:p>
            <a:r>
              <a:rPr lang="cs-CZ" sz="2400">
                <a:latin typeface="Calibri" pitchFamily="34" charset="0"/>
              </a:rPr>
              <a:t>vzdálenost těžiště od vrcholu je dvojnásobek vzdálenosti od středu protější strany</a:t>
            </a:r>
            <a:endParaRPr lang="en-US" sz="2400">
              <a:latin typeface="Calibri" pitchFamily="34" charset="0"/>
            </a:endParaRPr>
          </a:p>
        </p:txBody>
      </p:sp>
      <p:sp>
        <p:nvSpPr>
          <p:cNvPr id="5" name="Dvojitá vlna 4"/>
          <p:cNvSpPr/>
          <p:nvPr/>
        </p:nvSpPr>
        <p:spPr>
          <a:xfrm>
            <a:off x="3924300" y="4076700"/>
            <a:ext cx="4103688" cy="2651125"/>
          </a:xfrm>
          <a:prstGeom prst="doubleWave">
            <a:avLst>
              <a:gd name="adj1" fmla="val 3848"/>
              <a:gd name="adj2" fmla="val 0"/>
            </a:avLst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>
          <a:xfrm>
            <a:off x="457200" y="-315913"/>
            <a:ext cx="8229600" cy="1143001"/>
          </a:xfrm>
        </p:spPr>
        <p:txBody>
          <a:bodyPr/>
          <a:lstStyle/>
          <a:p>
            <a:r>
              <a:rPr lang="cs-CZ" smtClean="0"/>
              <a:t>Trojúhelník - těžiště</a:t>
            </a:r>
          </a:p>
        </p:txBody>
      </p:sp>
      <p:sp>
        <p:nvSpPr>
          <p:cNvPr id="20482" name="TextovéPole 3"/>
          <p:cNvSpPr txBox="1">
            <a:spLocks noChangeArrowheads="1"/>
          </p:cNvSpPr>
          <p:nvPr/>
        </p:nvSpPr>
        <p:spPr bwMode="auto">
          <a:xfrm>
            <a:off x="250825" y="620713"/>
            <a:ext cx="8642350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1. Sestroj libovolný trojúhelník ABC na tvrdší papír</a:t>
            </a:r>
          </a:p>
          <a:p>
            <a:r>
              <a:rPr lang="cs-CZ" sz="2400">
                <a:latin typeface="Calibri" pitchFamily="34" charset="0"/>
              </a:rPr>
              <a:t>2. Sestroj těžnice a těžiště</a:t>
            </a:r>
          </a:p>
          <a:p>
            <a:r>
              <a:rPr lang="cs-CZ" sz="2400">
                <a:latin typeface="Calibri" pitchFamily="34" charset="0"/>
              </a:rPr>
              <a:t>3. Vystřihni trojúhelník </a:t>
            </a:r>
          </a:p>
          <a:p>
            <a:r>
              <a:rPr lang="cs-CZ" sz="2400">
                <a:latin typeface="Calibri" pitchFamily="34" charset="0"/>
              </a:rPr>
              <a:t>4. Polož trojúhelník na hrot kružítka v bodě 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>
          <a:xfrm>
            <a:off x="457200" y="-315913"/>
            <a:ext cx="8229600" cy="1143001"/>
          </a:xfrm>
        </p:spPr>
        <p:txBody>
          <a:bodyPr/>
          <a:lstStyle/>
          <a:p>
            <a:r>
              <a:rPr lang="cs-CZ" smtClean="0"/>
              <a:t>Trojúhelník - těžiště</a:t>
            </a:r>
          </a:p>
        </p:txBody>
      </p:sp>
      <p:sp>
        <p:nvSpPr>
          <p:cNvPr id="6" name="Zástupný symbol pro obsah 4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Použitá literatura: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cs-CZ" sz="1050" dirty="0"/>
              <a:t>ODVÁRKO; KADLEČEK. </a:t>
            </a:r>
            <a:r>
              <a:rPr lang="cs-CZ" sz="1050" i="1" dirty="0"/>
              <a:t>Matematika pro </a:t>
            </a:r>
            <a:r>
              <a:rPr lang="cs-CZ" sz="1050" i="1" dirty="0" smtClean="0"/>
              <a:t>6. </a:t>
            </a:r>
            <a:r>
              <a:rPr lang="cs-CZ" sz="1050" i="1" dirty="0"/>
              <a:t>ročník základní školy</a:t>
            </a:r>
            <a:r>
              <a:rPr lang="cs-CZ" sz="1050" dirty="0"/>
              <a:t>. Čestmírova 10, 140 00 Praha 4: Prometheus, 2007, ISBN 9711255.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Obrázky: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cs-CZ" sz="1400" dirty="0"/>
              <a:t>Obrázky ze zakoupené licence Microsoft </a:t>
            </a:r>
            <a:r>
              <a:rPr lang="cs-CZ" sz="1400" dirty="0" err="1"/>
              <a:t>office</a:t>
            </a:r>
            <a:r>
              <a:rPr lang="cs-CZ" sz="1400" dirty="0" smtClean="0"/>
              <a:t>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2313</TotalTime>
  <Words>365</Words>
  <Application>Microsoft Office PowerPoint</Application>
  <PresentationFormat>On-screen Show (4:3)</PresentationFormat>
  <Paragraphs>96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3" baseType="lpstr">
      <vt:lpstr>Calibri</vt:lpstr>
      <vt:lpstr>Arial</vt:lpstr>
      <vt:lpstr>Times New Roman</vt:lpstr>
      <vt:lpstr>Motiv systému Office</vt:lpstr>
      <vt:lpstr>Snímek 1</vt:lpstr>
      <vt:lpstr>Snímek 2</vt:lpstr>
      <vt:lpstr>Test – konstrukce trojúhelníku</vt:lpstr>
      <vt:lpstr>Opakování – střed úsečky</vt:lpstr>
      <vt:lpstr>Trojúhelník - těžiště</vt:lpstr>
      <vt:lpstr>Trojúhelník - těžiště</vt:lpstr>
      <vt:lpstr>Trojúhelník - těžiště</vt:lpstr>
      <vt:lpstr>Trojúhelník - těžiště</vt:lpstr>
      <vt:lpstr>Trojúhelník - těžiště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Charousek</dc:creator>
  <cp:lastModifiedBy>DUM</cp:lastModifiedBy>
  <cp:revision>13</cp:revision>
  <dcterms:created xsi:type="dcterms:W3CDTF">2013-05-20T07:04:49Z</dcterms:created>
  <dcterms:modified xsi:type="dcterms:W3CDTF">2013-06-02T20:40:28Z</dcterms:modified>
</cp:coreProperties>
</file>