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61" r:id="rId4"/>
    <p:sldId id="262" r:id="rId5"/>
    <p:sldId id="263" r:id="rId6"/>
    <p:sldId id="265" r:id="rId7"/>
    <p:sldId id="266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23" d="100"/>
          <a:sy n="23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20FA2-D92A-41C0-B810-23696E359B8A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1F380-824D-4611-85D7-007A79CC2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A25CF-9A3C-4738-84B5-4B72F0865D48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DBCE3-BF4E-444F-817A-65D0572A02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BBF08-61FB-456A-BD69-0C8C51250CDE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6695-2E0F-435D-A8BA-2D3FFC58D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42C94-75C0-4232-8C81-F7B8730A9439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E97F7-91AF-4CB0-A8F6-8776B5052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04E42-EE05-4358-9365-454BFD1838DD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41FA4-9E2F-452E-A0F2-86506EC79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64D11-3EFE-47B8-B60A-452929FDD165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B4C91-D6F0-48F1-B17D-6FB8A012E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125CE-3378-48F1-A559-EEFB61E7614F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BB92F-E161-4ECD-80D1-A41BC2263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A88E0-ACB9-477C-8A19-DE9D26107929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57363-CEA8-47A3-9971-2EB230D33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5BE0D-1CEE-4DFF-83DB-B8C11737310A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A461B-C8E3-4DCF-85D8-9834DB937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98F7B-3007-4910-ACDD-DA9846D82C7D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38CF2-CE7E-4AEE-89F7-3C4A51676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190AA-97C0-4427-873F-F674FAEA91F1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F9950-95D5-4899-9D5F-CC5FD6709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5489E0-BC70-4D0F-8DBA-CD1C9DC19D18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843B29-9DA7-4738-B243-3E9FBC5EE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888" cy="2968625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VY_32_INOVACE_11C_05_Lomený výraz- rozšiřování, převádění                          na společného jmenovatele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9.10.2012 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podrobnému výkladu učiva. Možné využít i k aktivnímu opakování.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3347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8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9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50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51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57356" y="357166"/>
            <a:ext cx="5214974" cy="4431983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Lomený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výraz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5429264"/>
            <a:ext cx="8001056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  <a:latin typeface="+mn-lt"/>
                <a:cs typeface="+mn-cs"/>
              </a:rPr>
              <a:t>     </a:t>
            </a: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Rozšiřování,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převádění na společného jmenovatele</a:t>
            </a:r>
            <a:endParaRPr lang="cs-CZ" sz="3600" b="1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14339" name="Picture 2" descr="C:\Documents and Settings\rachotova\Local Settings\Temporary Internet Files\Content.IE5\61WXIA5M\MC9002979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357188"/>
            <a:ext cx="792163" cy="1830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 descr="C:\Documents and Settings\rachotova\Local Settings\Temporary Internet Files\Content.IE5\RWF5BG08\MC9002979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25" y="2286000"/>
            <a:ext cx="1285875" cy="293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4" descr="C:\Documents and Settings\rachotova\Local Settings\Temporary Internet Files\Content.IE5\DGC6USFP\MC9002979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285750"/>
            <a:ext cx="760412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5" descr="C:\Documents and Settings\rachotova\Local Settings\Temporary Internet Files\Content.IE5\ABZX8RPH\MC9002979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2428875"/>
            <a:ext cx="928688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5" descr="C:\Documents and Settings\rachotova\Local Settings\Temporary Internet Files\Content.IE5\61WXIA5M\MC9004301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286000"/>
            <a:ext cx="38576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500166" y="142852"/>
            <a:ext cx="5860643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Rozšiřování lomených výrazů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625" y="1214438"/>
            <a:ext cx="1857375" cy="484187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071938" y="2000250"/>
            <a:ext cx="4500562" cy="15716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Čitatele i jmenovatele zlomku vynásobíme stejným                    nenulovým číslem.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6216" y="4714884"/>
            <a:ext cx="3214742" cy="171451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571604" y="3857628"/>
            <a:ext cx="4214842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Rozšiřte zlomek         třemi.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572000" y="5072063"/>
          <a:ext cx="3571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000625" y="5286375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4071938" y="3929063"/>
          <a:ext cx="428625" cy="9286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34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2" name="Obdélník 21"/>
          <p:cNvSpPr/>
          <p:nvPr/>
        </p:nvSpPr>
        <p:spPr>
          <a:xfrm>
            <a:off x="2357422" y="1214422"/>
            <a:ext cx="3929090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Rozšiřování zlomků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286500" y="5286375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643688" y="5072063"/>
          <a:ext cx="57150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429250" y="5072063"/>
          <a:ext cx="785813" cy="9572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2 . 3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5 . 3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15392" name="Picture 4" descr="C:\Documents and Settings\rachotova\Local Settings\Temporary Internet Files\Content.IE5\61WXIA5M\MC9004301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214313" y="2071688"/>
            <a:ext cx="738187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9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extovéPole 31"/>
          <p:cNvSpPr txBox="1"/>
          <p:nvPr/>
        </p:nvSpPr>
        <p:spPr>
          <a:xfrm flipH="1">
            <a:off x="214313" y="5000625"/>
            <a:ext cx="7072312" cy="8302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b) Čitatele i jmenovatele vynásobíme daným výrazem. (Určíme podmínky, za kterých není výraz roven nule).</a:t>
            </a:r>
            <a:endParaRPr lang="cs-CZ" sz="2400" b="1" dirty="0">
              <a:latin typeface="+mn-lt"/>
              <a:cs typeface="+mn-cs"/>
            </a:endParaRPr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714375" y="5943600"/>
          <a:ext cx="2786063" cy="9429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86082"/>
              </a:tblGrid>
              <a:tr h="4857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5a 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. (2a + 3b)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(2a – 3b) 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. (2a + 3b)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/>
        </p:nvGraphicFramePr>
        <p:xfrm>
          <a:off x="3857625" y="5943600"/>
          <a:ext cx="200025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0026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10a² + 15ab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4a² – 9b²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1643042" y="0"/>
            <a:ext cx="5860643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Rozšiřování lomených výrazů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857250"/>
            <a:ext cx="9144000" cy="830263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Čitatele i jmenovatele vynásobíme stejným výrazem, </a:t>
            </a:r>
          </a:p>
          <a:p>
            <a:pPr algn="ctr"/>
            <a:r>
              <a:rPr lang="cs-CZ" sz="2400" b="1">
                <a:latin typeface="Calibri" pitchFamily="34" charset="0"/>
              </a:rPr>
              <a:t>který se nerovná nule.</a:t>
            </a:r>
          </a:p>
        </p:txBody>
      </p:sp>
      <p:pic>
        <p:nvPicPr>
          <p:cNvPr id="1026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63" y="1714500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428875" y="4286250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313" y="2928938"/>
            <a:ext cx="6248400" cy="46196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Zapíšeme podmínky, za kterých má výraz smysl.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357938" y="3071813"/>
            <a:ext cx="357187" cy="142875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86563" y="2928938"/>
            <a:ext cx="628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 ≠ </a:t>
            </a:r>
          </a:p>
        </p:txBody>
      </p:sp>
      <p:sp>
        <p:nvSpPr>
          <p:cNvPr id="11" name="TextovéPole 10"/>
          <p:cNvSpPr txBox="1"/>
          <p:nvPr/>
        </p:nvSpPr>
        <p:spPr>
          <a:xfrm flipH="1">
            <a:off x="214313" y="3571875"/>
            <a:ext cx="7072312" cy="4619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a) Čitatele i jmenovatele vynásobíme daným číslem.</a:t>
            </a:r>
            <a:endParaRPr lang="cs-CZ" sz="2400" b="1" dirty="0">
              <a:latin typeface="+mn-lt"/>
              <a:cs typeface="+mn-cs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857500" y="4071938"/>
          <a:ext cx="128587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15a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6a – 9b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3500438" y="6143625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=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358063" y="2714625"/>
          <a:ext cx="571500" cy="1054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33167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70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14313" y="2000250"/>
            <a:ext cx="954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Výraz </a:t>
            </a: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143000" y="1785938"/>
          <a:ext cx="121443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5a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 – 3b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500313" y="2000250"/>
            <a:ext cx="5184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rozšiřte: a) třemi, b) výrazem  (2a + 3b).</a:t>
            </a:r>
          </a:p>
        </p:txBody>
      </p:sp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571500" y="4071938"/>
          <a:ext cx="178593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595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5a 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. 3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(2a – 3b) 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. 3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3" name="Šipka doprava 32"/>
          <p:cNvSpPr/>
          <p:nvPr/>
        </p:nvSpPr>
        <p:spPr>
          <a:xfrm>
            <a:off x="7072313" y="5572125"/>
            <a:ext cx="357187" cy="142875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858125" y="6072188"/>
            <a:ext cx="628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a ≠ </a:t>
            </a:r>
          </a:p>
        </p:txBody>
      </p:sp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8358188" y="5803900"/>
          <a:ext cx="785812" cy="1054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33167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- 3b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70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429500" y="5357813"/>
            <a:ext cx="1544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2a + 3b ≠ 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" grpId="0" animBg="1"/>
      <p:bldP spid="7" grpId="0"/>
      <p:bldP spid="8" grpId="0" animBg="1"/>
      <p:bldP spid="9" grpId="0" animBg="1"/>
      <p:bldP spid="10" grpId="0"/>
      <p:bldP spid="11" grpId="0" animBg="1"/>
      <p:bldP spid="14" grpId="0"/>
      <p:bldP spid="21" grpId="1"/>
      <p:bldP spid="28" grpId="0"/>
      <p:bldP spid="33" grpId="0" animBg="1"/>
      <p:bldP spid="34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14375" y="1857375"/>
          <a:ext cx="35718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7413" name="TextovéPole 9"/>
          <p:cNvSpPr txBox="1">
            <a:spLocks noChangeArrowheads="1"/>
          </p:cNvSpPr>
          <p:nvPr/>
        </p:nvSpPr>
        <p:spPr bwMode="auto">
          <a:xfrm>
            <a:off x="285750" y="214313"/>
            <a:ext cx="71437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Dané zlomky rozšiřte uvedeným číslem. Potom dosaďte do původního i rozšířeného zlomku daná čísla a přesvědčte se, že rozšiřováním zlomku se jeho velikost nezmění.</a:t>
            </a:r>
          </a:p>
        </p:txBody>
      </p:sp>
      <p:pic>
        <p:nvPicPr>
          <p:cNvPr id="17414" name="Picture 5" descr="C:\Documents and Settings\rachotova\Local Settings\Temporary Internet Files\Content.IE5\DGC6USFP\MC9000786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38" y="142875"/>
            <a:ext cx="1196975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14375" y="2857500"/>
          <a:ext cx="3571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714375" y="4857750"/>
          <a:ext cx="35718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90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42938" y="3857625"/>
          <a:ext cx="642937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p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2q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71500" y="5943600"/>
          <a:ext cx="85725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 + b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49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 -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7431" name="TextovéPole 18"/>
          <p:cNvSpPr txBox="1">
            <a:spLocks noChangeArrowheads="1"/>
          </p:cNvSpPr>
          <p:nvPr/>
        </p:nvSpPr>
        <p:spPr bwMode="auto">
          <a:xfrm>
            <a:off x="1357313" y="2071688"/>
            <a:ext cx="3929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 dvěma, dosaďte x = 1</a:t>
            </a:r>
          </a:p>
        </p:txBody>
      </p:sp>
      <p:sp>
        <p:nvSpPr>
          <p:cNvPr id="17432" name="TextovéPole 19"/>
          <p:cNvSpPr txBox="1">
            <a:spLocks noChangeArrowheads="1"/>
          </p:cNvSpPr>
          <p:nvPr/>
        </p:nvSpPr>
        <p:spPr bwMode="auto">
          <a:xfrm>
            <a:off x="1500188" y="3071813"/>
            <a:ext cx="5589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 číslem a, dosaďte a = 5, c = 4, d = 2</a:t>
            </a:r>
          </a:p>
        </p:txBody>
      </p:sp>
      <p:sp>
        <p:nvSpPr>
          <p:cNvPr id="17433" name="TextovéPole 20"/>
          <p:cNvSpPr txBox="1">
            <a:spLocks noChangeArrowheads="1"/>
          </p:cNvSpPr>
          <p:nvPr/>
        </p:nvSpPr>
        <p:spPr bwMode="auto">
          <a:xfrm>
            <a:off x="1643063" y="4071938"/>
            <a:ext cx="5749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 číslem 3y, dosaďte p = 2, q = 3, y = 1</a:t>
            </a:r>
          </a:p>
        </p:txBody>
      </p:sp>
      <p:sp>
        <p:nvSpPr>
          <p:cNvPr id="17434" name="TextovéPole 21"/>
          <p:cNvSpPr txBox="1">
            <a:spLocks noChangeArrowheads="1"/>
          </p:cNvSpPr>
          <p:nvPr/>
        </p:nvSpPr>
        <p:spPr bwMode="auto">
          <a:xfrm>
            <a:off x="1857375" y="5072063"/>
            <a:ext cx="6462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 výrazem u + v, , dosaďte n = 2, u = 3, v = 7</a:t>
            </a:r>
          </a:p>
        </p:txBody>
      </p:sp>
      <p:sp>
        <p:nvSpPr>
          <p:cNvPr id="17435" name="TextovéPole 22"/>
          <p:cNvSpPr txBox="1">
            <a:spLocks noChangeArrowheads="1"/>
          </p:cNvSpPr>
          <p:nvPr/>
        </p:nvSpPr>
        <p:spPr bwMode="auto">
          <a:xfrm>
            <a:off x="1857375" y="6143625"/>
            <a:ext cx="5524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 výrazem a - b, dosaďte a = 6, b =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428625" y="357188"/>
            <a:ext cx="67548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Rozšiřte daný zlomek výrazem uvedeným v závorce: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857875" y="857250"/>
          <a:ext cx="785813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 - v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u + v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928688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786063" y="857250"/>
          <a:ext cx="1143000" cy="10064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50234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58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2x</a:t>
                      </a:r>
                      <a:r>
                        <a:rPr lang="cs-CZ" sz="2400" b="1" baseline="0" dirty="0" smtClean="0"/>
                        <a:t>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429000" y="2143125"/>
          <a:ext cx="857250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 + 3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z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1500" y="2143125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 - s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r + s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8454" name="TextovéPole 7"/>
          <p:cNvSpPr txBox="1">
            <a:spLocks noChangeArrowheads="1"/>
          </p:cNvSpPr>
          <p:nvPr/>
        </p:nvSpPr>
        <p:spPr bwMode="auto">
          <a:xfrm>
            <a:off x="1285875" y="1143000"/>
            <a:ext cx="79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(-7b)</a:t>
            </a:r>
          </a:p>
        </p:txBody>
      </p:sp>
      <p:sp>
        <p:nvSpPr>
          <p:cNvPr id="18455" name="TextovéPole 8"/>
          <p:cNvSpPr txBox="1">
            <a:spLocks noChangeArrowheads="1"/>
          </p:cNvSpPr>
          <p:nvPr/>
        </p:nvSpPr>
        <p:spPr bwMode="auto">
          <a:xfrm>
            <a:off x="4143375" y="1071563"/>
            <a:ext cx="1120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(2x + 1)</a:t>
            </a:r>
          </a:p>
        </p:txBody>
      </p:sp>
      <p:sp>
        <p:nvSpPr>
          <p:cNvPr id="18456" name="TextovéPole 9"/>
          <p:cNvSpPr txBox="1">
            <a:spLocks noChangeArrowheads="1"/>
          </p:cNvSpPr>
          <p:nvPr/>
        </p:nvSpPr>
        <p:spPr bwMode="auto">
          <a:xfrm>
            <a:off x="6929438" y="1071563"/>
            <a:ext cx="627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(-1)</a:t>
            </a:r>
          </a:p>
        </p:txBody>
      </p:sp>
      <p:sp>
        <p:nvSpPr>
          <p:cNvPr id="18457" name="TextovéPole 10"/>
          <p:cNvSpPr txBox="1">
            <a:spLocks noChangeArrowheads="1"/>
          </p:cNvSpPr>
          <p:nvPr/>
        </p:nvSpPr>
        <p:spPr bwMode="auto">
          <a:xfrm>
            <a:off x="1571625" y="2357438"/>
            <a:ext cx="9286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(r - s)</a:t>
            </a:r>
          </a:p>
        </p:txBody>
      </p:sp>
      <p:sp>
        <p:nvSpPr>
          <p:cNvPr id="18458" name="TextovéPole 11"/>
          <p:cNvSpPr txBox="1">
            <a:spLocks noChangeArrowheads="1"/>
          </p:cNvSpPr>
          <p:nvPr/>
        </p:nvSpPr>
        <p:spPr bwMode="auto">
          <a:xfrm>
            <a:off x="4500563" y="2286000"/>
            <a:ext cx="1071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(3 + y)</a:t>
            </a:r>
          </a:p>
        </p:txBody>
      </p:sp>
      <p:sp>
        <p:nvSpPr>
          <p:cNvPr id="18459" name="TextovéPole 12"/>
          <p:cNvSpPr txBox="1">
            <a:spLocks noChangeArrowheads="1"/>
          </p:cNvSpPr>
          <p:nvPr/>
        </p:nvSpPr>
        <p:spPr bwMode="auto">
          <a:xfrm>
            <a:off x="428625" y="3357563"/>
            <a:ext cx="1290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Doplňte:</a:t>
            </a: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00063" y="5286375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m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m + n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00063" y="3857625"/>
          <a:ext cx="571500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9r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571625" y="3857625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27r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000250" y="5286375"/>
          <a:ext cx="1143000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m² - n²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214688" y="3786188"/>
          <a:ext cx="85725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z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643438" y="3786188"/>
          <a:ext cx="85725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z + 1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286500" y="3786188"/>
          <a:ext cx="85725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 - x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7643813" y="3786188"/>
          <a:ext cx="85725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421561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44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3857625" y="5357813"/>
          <a:ext cx="1214438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p - q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p + q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5786438" y="5286375"/>
          <a:ext cx="2071687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170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p² + 2pq</a:t>
                      </a:r>
                      <a:r>
                        <a:rPr lang="cs-CZ" sz="2400" b="1" baseline="0" dirty="0" smtClean="0"/>
                        <a:t> +</a:t>
                      </a:r>
                      <a:r>
                        <a:rPr lang="cs-CZ" sz="2400" b="1" dirty="0" smtClean="0"/>
                        <a:t> q²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8500" name="TextovéPole 25"/>
          <p:cNvSpPr txBox="1">
            <a:spLocks noChangeArrowheads="1"/>
          </p:cNvSpPr>
          <p:nvPr/>
        </p:nvSpPr>
        <p:spPr bwMode="auto">
          <a:xfrm>
            <a:off x="4214813" y="40005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18501" name="TextovéPole 26"/>
          <p:cNvSpPr txBox="1">
            <a:spLocks noChangeArrowheads="1"/>
          </p:cNvSpPr>
          <p:nvPr/>
        </p:nvSpPr>
        <p:spPr bwMode="auto">
          <a:xfrm>
            <a:off x="1214438" y="4071938"/>
            <a:ext cx="338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18502" name="TextovéPole 27"/>
          <p:cNvSpPr txBox="1">
            <a:spLocks noChangeArrowheads="1"/>
          </p:cNvSpPr>
          <p:nvPr/>
        </p:nvSpPr>
        <p:spPr bwMode="auto">
          <a:xfrm>
            <a:off x="7215188" y="400050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18503" name="TextovéPole 28"/>
          <p:cNvSpPr txBox="1">
            <a:spLocks noChangeArrowheads="1"/>
          </p:cNvSpPr>
          <p:nvPr/>
        </p:nvSpPr>
        <p:spPr bwMode="auto">
          <a:xfrm>
            <a:off x="5286375" y="5572125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18504" name="TextovéPole 29"/>
          <p:cNvSpPr txBox="1">
            <a:spLocks noChangeArrowheads="1"/>
          </p:cNvSpPr>
          <p:nvPr/>
        </p:nvSpPr>
        <p:spPr bwMode="auto">
          <a:xfrm>
            <a:off x="1571625" y="550068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428625" y="1500188"/>
            <a:ext cx="1857375" cy="484187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5984" y="1500174"/>
            <a:ext cx="6643734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Převádění zlomků na společného jmenovatele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286000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00125" y="2500313"/>
            <a:ext cx="5975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zlomky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29438" y="2214563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001000" y="2214563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72375" y="2500313"/>
            <a:ext cx="336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57188" y="3500438"/>
            <a:ext cx="4500562" cy="15716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Najdeme společný násobek čísel ve jmenovatelích zlomků.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6248" y="4929198"/>
            <a:ext cx="4357718" cy="135732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Je to například nejmenší společný násobek čísel 9 a 12.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n(9, 12) = 36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9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428625" y="1500188"/>
            <a:ext cx="1857375" cy="484187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5984" y="1500174"/>
            <a:ext cx="6643734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Převádění zlomků na společného jmenovatele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486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143125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5"/>
          <p:cNvSpPr txBox="1">
            <a:spLocks noChangeArrowheads="1"/>
          </p:cNvSpPr>
          <p:nvPr/>
        </p:nvSpPr>
        <p:spPr bwMode="auto">
          <a:xfrm>
            <a:off x="1000125" y="2500313"/>
            <a:ext cx="5975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zlomky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29438" y="2214563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001000" y="2214563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0496" name="TextovéPole 8"/>
          <p:cNvSpPr txBox="1">
            <a:spLocks noChangeArrowheads="1"/>
          </p:cNvSpPr>
          <p:nvPr/>
        </p:nvSpPr>
        <p:spPr bwMode="auto">
          <a:xfrm>
            <a:off x="7572375" y="2500313"/>
            <a:ext cx="336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14313" y="3214688"/>
            <a:ext cx="5000625" cy="2071687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Zjistíme, jakým číslem musíme vynásobit jmenovatele prvního zlomku, abychom dostali společného jmenovatele.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Tímto číslem rozšíříme zlomek.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14844" y="4143380"/>
            <a:ext cx="4429156" cy="235745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Převádíme zlomek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36 : 9 = 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Zlomek rozšíříme čtyřmi.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8215313" y="4071938"/>
          <a:ext cx="500062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7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9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500688" y="5643563"/>
          <a:ext cx="500062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7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9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7572375" y="5643563"/>
          <a:ext cx="500063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28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36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429375" y="5643563"/>
          <a:ext cx="785813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7 . 4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9 . 4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215188" y="5786438"/>
            <a:ext cx="35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72188" y="5786438"/>
            <a:ext cx="35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428625" y="1500188"/>
            <a:ext cx="1857375" cy="484187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5984" y="1500174"/>
            <a:ext cx="6643734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Převádění zlomků na společného jmenovatele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1510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143125"/>
            <a:ext cx="609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5"/>
          <p:cNvSpPr txBox="1">
            <a:spLocks noChangeArrowheads="1"/>
          </p:cNvSpPr>
          <p:nvPr/>
        </p:nvSpPr>
        <p:spPr bwMode="auto">
          <a:xfrm>
            <a:off x="1000125" y="2500313"/>
            <a:ext cx="5975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zlomky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929438" y="2214563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001000" y="2214563"/>
          <a:ext cx="571500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1520" name="TextovéPole 8"/>
          <p:cNvSpPr txBox="1">
            <a:spLocks noChangeArrowheads="1"/>
          </p:cNvSpPr>
          <p:nvPr/>
        </p:nvSpPr>
        <p:spPr bwMode="auto">
          <a:xfrm>
            <a:off x="7572375" y="2500313"/>
            <a:ext cx="336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00063" y="3214688"/>
            <a:ext cx="4214812" cy="185737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Stejným způsobem převedeme na společného jmenovatele i druhý zlomek.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00562" y="4214818"/>
            <a:ext cx="4429156" cy="235745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Převádíme zlomek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36 : 12 = 3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Zlomek rozšíříme čtyřmi.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8072438" y="4143375"/>
          <a:ext cx="500062" cy="8556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5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500688" y="5643563"/>
          <a:ext cx="500062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5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12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7929563" y="5643563"/>
          <a:ext cx="500062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36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429375" y="5643563"/>
          <a:ext cx="1000125" cy="8556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 5 . 3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 12 . 3</a:t>
                      </a:r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500938" y="5786438"/>
            <a:ext cx="35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72188" y="5786438"/>
            <a:ext cx="35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375" y="1428750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715250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4x - 5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357188" y="2643188"/>
            <a:ext cx="4429125" cy="21431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Z výrazů ve jmenovatelích nelze vytknout stejný výraz. Společným jmenovatelem je jejich součin.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14810" y="4429132"/>
            <a:ext cx="4357718" cy="135732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Společným jmenovatelem                 je (x – 1) (4x – 5)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542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2543" name="TextovéPole 12"/>
          <p:cNvSpPr txBox="1">
            <a:spLocks noChangeArrowheads="1"/>
          </p:cNvSpPr>
          <p:nvPr/>
        </p:nvSpPr>
        <p:spPr bwMode="auto">
          <a:xfrm>
            <a:off x="7286625" y="1714500"/>
            <a:ext cx="331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14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285875"/>
            <a:ext cx="466725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375" y="1428750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715250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4x - 5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285750" y="2428875"/>
            <a:ext cx="4429125" cy="21431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První zlomek rozšíříme výrazem (4x – 5). Jmenovatele vynásobíme výrazem (4x – 5), musíme proto  výrazem (4x – 5) vynásobit i čitatele.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00430" y="4429132"/>
            <a:ext cx="5500726" cy="214314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566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3567" name="TextovéPole 12"/>
          <p:cNvSpPr txBox="1">
            <a:spLocks noChangeArrowheads="1"/>
          </p:cNvSpPr>
          <p:nvPr/>
        </p:nvSpPr>
        <p:spPr bwMode="auto">
          <a:xfrm>
            <a:off x="7286625" y="1714500"/>
            <a:ext cx="331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23568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500188"/>
            <a:ext cx="323850" cy="45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aoblený obdélník 13"/>
          <p:cNvSpPr/>
          <p:nvPr/>
        </p:nvSpPr>
        <p:spPr>
          <a:xfrm>
            <a:off x="5072066" y="2786058"/>
            <a:ext cx="3571900" cy="142876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Převádíme výraz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572375" y="3000375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7358063" y="5000625"/>
          <a:ext cx="15716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7163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20x² - 25x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4x² - 9x</a:t>
                      </a:r>
                      <a:r>
                        <a:rPr lang="cs-CZ" sz="2400" b="1" baseline="0" dirty="0" smtClean="0"/>
                        <a:t> + 5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786313" y="5000625"/>
          <a:ext cx="2214562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14578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5x . (4x – 5)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(x – 1) . (4x – 5)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643313" y="5000625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000875" y="521493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429125" y="5214938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375" y="1428750"/>
          <a:ext cx="71437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x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715250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4x - 5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285750" y="2428875"/>
            <a:ext cx="4429125" cy="21431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Druhý zlomek rozšíříme výrazem (x – 1). Jmenovatele vynásobíme výrazem (x – 1), musíme proto  výrazem (x – 1) vynásobit i čitatele.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57554" y="4429132"/>
            <a:ext cx="5643602" cy="214314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590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4591" name="TextovéPole 12"/>
          <p:cNvSpPr txBox="1">
            <a:spLocks noChangeArrowheads="1"/>
          </p:cNvSpPr>
          <p:nvPr/>
        </p:nvSpPr>
        <p:spPr bwMode="auto">
          <a:xfrm>
            <a:off x="7286625" y="1714500"/>
            <a:ext cx="331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24592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500188"/>
            <a:ext cx="323850" cy="45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aoblený obdélník 13"/>
          <p:cNvSpPr/>
          <p:nvPr/>
        </p:nvSpPr>
        <p:spPr>
          <a:xfrm>
            <a:off x="5072066" y="2786058"/>
            <a:ext cx="3571900" cy="142876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Převádíme výraz 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572375" y="3000375"/>
          <a:ext cx="92868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4x - 5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7358063" y="5000625"/>
          <a:ext cx="15716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7163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3x - 3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4x² - 9x</a:t>
                      </a:r>
                      <a:r>
                        <a:rPr lang="cs-CZ" sz="2400" b="1" baseline="0" dirty="0" smtClean="0"/>
                        <a:t> + 5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786313" y="5000625"/>
          <a:ext cx="2214562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14578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3 . (x – 1) 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(4x – 5) . (x – 1)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500438" y="5000625"/>
          <a:ext cx="928687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4x - 5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000875" y="521493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429125" y="5214938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286500" y="1428750"/>
          <a:ext cx="121443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2a² + 6a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929563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a² - 9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357188" y="2643188"/>
            <a:ext cx="4429125" cy="21431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Jmenovatele obou zlomků rozložíme na součin.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357686" y="4429132"/>
            <a:ext cx="4357718" cy="135732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2a² + 6a = 2a(a + 3)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a² - 9 = (a – 3) (a + 3)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614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5615" name="TextovéPole 12"/>
          <p:cNvSpPr txBox="1">
            <a:spLocks noChangeArrowheads="1"/>
          </p:cNvSpPr>
          <p:nvPr/>
        </p:nvSpPr>
        <p:spPr bwMode="auto">
          <a:xfrm>
            <a:off x="7572375" y="1643063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14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285875"/>
            <a:ext cx="466725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286500" y="1428750"/>
          <a:ext cx="121443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2a² + 6a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929563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a² - 9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357188" y="2428875"/>
            <a:ext cx="3357562" cy="1571625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Společný jmenovatel tvoří všichni činitelé, kteří se v rozkladech vyskytují.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57488" y="3857628"/>
            <a:ext cx="5929354" cy="2643206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V rozkladech se vyskytují jako činitelé výrazy 2a, a + 3, a – 3. Jejich součin je nejmenším společným jmenovatelem.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638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6639" name="TextovéPole 12"/>
          <p:cNvSpPr txBox="1">
            <a:spLocks noChangeArrowheads="1"/>
          </p:cNvSpPr>
          <p:nvPr/>
        </p:nvSpPr>
        <p:spPr bwMode="auto">
          <a:xfrm>
            <a:off x="7572375" y="1643063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26640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285875"/>
            <a:ext cx="466725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4357686" y="2428868"/>
            <a:ext cx="4357718" cy="135732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2a² + 6a = 2a(a + 3)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a² - 9 = (a – 3) (a + 3)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929188" y="5214938"/>
          <a:ext cx="2214562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14578"/>
              </a:tblGrid>
              <a:tr h="255136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2a(a</a:t>
                      </a:r>
                      <a:r>
                        <a:rPr lang="cs-CZ" sz="2400" b="1" baseline="0" dirty="0" smtClean="0"/>
                        <a:t> + 3)(a – 3)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286500" y="1428750"/>
          <a:ext cx="121443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2a² + 6a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929563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a² - 9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214313" y="2357438"/>
            <a:ext cx="3929062" cy="2071687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400" b="1">
                <a:solidFill>
                  <a:schemeClr val="tx1"/>
                </a:solidFill>
                <a:cs typeface="Arial" charset="0"/>
              </a:rPr>
              <a:t>První zlomek měl jmenovatele 2a(a + 3), rozšíříme ho výrazem</a:t>
            </a:r>
            <a:r>
              <a:rPr lang="cs-CZ" sz="2400" b="1">
                <a:solidFill>
                  <a:schemeClr val="tx1"/>
                </a:solidFill>
                <a:latin typeface="Arial" charset="0"/>
                <a:cs typeface="Arial" charset="0"/>
              </a:rPr>
              <a:t>                </a:t>
            </a:r>
            <a:r>
              <a:rPr lang="cs-CZ" sz="2400" b="1">
                <a:solidFill>
                  <a:schemeClr val="tx1"/>
                </a:solidFill>
                <a:cs typeface="Arial" charset="0"/>
              </a:rPr>
              <a:t> (a – 3)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143240" y="4214818"/>
            <a:ext cx="6000760" cy="200026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662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7663" name="TextovéPole 12"/>
          <p:cNvSpPr txBox="1">
            <a:spLocks noChangeArrowheads="1"/>
          </p:cNvSpPr>
          <p:nvPr/>
        </p:nvSpPr>
        <p:spPr bwMode="auto">
          <a:xfrm>
            <a:off x="7572375" y="1643063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27664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285875"/>
            <a:ext cx="466725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5000628" y="2571744"/>
            <a:ext cx="3143272" cy="100013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fontAlgn="t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/>
          </a:p>
          <a:p>
            <a:pPr fontAlgn="t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 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500688" y="2500313"/>
          <a:ext cx="2214562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14578"/>
              </a:tblGrid>
              <a:tr h="255136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2a(a</a:t>
                      </a:r>
                      <a:r>
                        <a:rPr lang="cs-CZ" sz="2400" b="1" baseline="0" dirty="0" smtClean="0"/>
                        <a:t> + 3)(a – 3)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286125" y="4714875"/>
          <a:ext cx="121443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2a² + 6a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857750" y="4714875"/>
          <a:ext cx="1428750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876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2a(a + 3)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715125" y="4714875"/>
          <a:ext cx="2286000" cy="12795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601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(a – 1)(a – 3)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2a(a + 3) )(a – 3)</a:t>
                      </a:r>
                    </a:p>
                    <a:p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500563" y="4929188"/>
            <a:ext cx="35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286500" y="4929188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1" grpId="0"/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142852"/>
            <a:ext cx="5860643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Převádění lomených výrazů na společného jmenovatele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286500" y="1428750"/>
          <a:ext cx="1214438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a - 1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2a² + 6a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929563" y="1428750"/>
          <a:ext cx="1000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a² - 9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214313" y="2357438"/>
            <a:ext cx="3929062" cy="2071687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Druhý zlomek měl jmenovatele (a + 3)(a – 3), rozšíříme ho výrazem 2a.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57488" y="4214818"/>
            <a:ext cx="6072230" cy="200026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686" name="TextovéPole 11"/>
          <p:cNvSpPr txBox="1">
            <a:spLocks noChangeArrowheads="1"/>
          </p:cNvSpPr>
          <p:nvPr/>
        </p:nvSpPr>
        <p:spPr bwMode="auto">
          <a:xfrm>
            <a:off x="500063" y="1714500"/>
            <a:ext cx="5883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Převeďte na společného jmenovatele výrazy </a:t>
            </a:r>
          </a:p>
        </p:txBody>
      </p:sp>
      <p:sp>
        <p:nvSpPr>
          <p:cNvPr id="28687" name="TextovéPole 12"/>
          <p:cNvSpPr txBox="1">
            <a:spLocks noChangeArrowheads="1"/>
          </p:cNvSpPr>
          <p:nvPr/>
        </p:nvSpPr>
        <p:spPr bwMode="auto">
          <a:xfrm>
            <a:off x="7572375" y="1643063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pic>
        <p:nvPicPr>
          <p:cNvPr id="28688" name="Picture 2" descr="C:\Documents and Settings\rachotova\Local Settings\Temporary Internet Files\Content.IE5\ABZX8RPH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285875"/>
            <a:ext cx="466725" cy="65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5000628" y="2571744"/>
            <a:ext cx="3143272" cy="100013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fontAlgn="t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/>
          </a:p>
          <a:p>
            <a:pPr fontAlgn="t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 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500688" y="2500313"/>
          <a:ext cx="2214562" cy="9159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14578"/>
              </a:tblGrid>
              <a:tr h="255136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2a(a</a:t>
                      </a:r>
                      <a:r>
                        <a:rPr lang="cs-CZ" sz="2400" b="1" baseline="0" dirty="0" smtClean="0"/>
                        <a:t> + 3)(a – 3)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000375" y="4714875"/>
          <a:ext cx="857250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3a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a² - 9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214813" y="4714875"/>
          <a:ext cx="2143125" cy="915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3140"/>
              </a:tblGrid>
              <a:tr h="255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3a . 2a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24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2a(a + 3)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(a – 3) 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715125" y="4714875"/>
          <a:ext cx="2071688" cy="12795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1702"/>
              </a:tblGrid>
              <a:tr h="43373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6a²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071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2a(a + 3)(a – 3)</a:t>
                      </a:r>
                    </a:p>
                    <a:p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857625" y="4929188"/>
            <a:ext cx="357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357938" y="4929188"/>
            <a:ext cx="357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1" grpId="0"/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771525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9707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8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9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9710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9711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782</Words>
  <Application>Microsoft Office PowerPoint</Application>
  <PresentationFormat>On-screen Show (4:3)</PresentationFormat>
  <Paragraphs>304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DUM</cp:lastModifiedBy>
  <cp:revision>66</cp:revision>
  <dcterms:created xsi:type="dcterms:W3CDTF">2012-08-28T20:05:57Z</dcterms:created>
  <dcterms:modified xsi:type="dcterms:W3CDTF">2013-06-02T21:17:43Z</dcterms:modified>
</cp:coreProperties>
</file>