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19" r:id="rId2"/>
    <p:sldId id="257" r:id="rId3"/>
    <p:sldId id="294" r:id="rId4"/>
    <p:sldId id="295" r:id="rId5"/>
    <p:sldId id="305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00" r:id="rId20"/>
    <p:sldId id="301" r:id="rId21"/>
    <p:sldId id="302" r:id="rId22"/>
    <p:sldId id="303" r:id="rId23"/>
    <p:sldId id="304" r:id="rId24"/>
    <p:sldId id="320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489" autoAdjust="0"/>
  </p:normalViewPr>
  <p:slideViewPr>
    <p:cSldViewPr>
      <p:cViewPr varScale="1">
        <p:scale>
          <a:sx n="73" d="100"/>
          <a:sy n="73" d="100"/>
        </p:scale>
        <p:origin x="-107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C7D017-AEB9-49CA-BA54-60398E84C29C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E6D7A7-2FF5-4269-9B87-BC29BCF667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E6D7A7-2FF5-4269-9B87-BC29BCF667C9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6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1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5" Type="http://schemas.openxmlformats.org/officeDocument/2006/relationships/oleObject" Target="../embeddings/oleObject18.bin"/><Relationship Id="rId4" Type="http://schemas.openxmlformats.org/officeDocument/2006/relationships/oleObject" Target="../embeddings/oleObject17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19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143000" y="2857500"/>
          <a:ext cx="6846913" cy="3035874"/>
        </p:xfrm>
        <a:graphic>
          <a:graphicData uri="http://schemas.openxmlformats.org/drawingml/2006/table">
            <a:tbl>
              <a:tblPr/>
              <a:tblGrid>
                <a:gridCol w="1201738"/>
                <a:gridCol w="114300"/>
                <a:gridCol w="5530875"/>
              </a:tblGrid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školy: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škola a Mateřská škola, Hradec Králové, Úprkova 1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Rachotová Markéta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VY_32_INOVACE_11C_17_Slovní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úlohy o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pohybu – příklady k procvičení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11C_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9.roč.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ověření: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VM ověřen dne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13.2.2013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 9.A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CZ.1.07/1.4.00/21.3215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je určen k procvičení daného učiva. Celkem na šesti úlohách, které jsou doplněny podrobným řešením, si žáci mohou ověřit míru svých znalostí. Úlohy lze využít i při sestavování písemných prací, při závěrečném opakování, k samostudiu, ….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084" name="Obrázek 0" descr="Popis: logo 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33363"/>
            <a:ext cx="7904162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5" name="obrázek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9175" y="1909763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86" name="Rectangle 3"/>
          <p:cNvSpPr>
            <a:spLocks noChangeArrowheads="1"/>
          </p:cNvSpPr>
          <p:nvPr/>
        </p:nvSpPr>
        <p:spPr bwMode="auto">
          <a:xfrm>
            <a:off x="1368425" y="2224088"/>
            <a:ext cx="7019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2087" name="Rectangle 4"/>
          <p:cNvSpPr>
            <a:spLocks noChangeArrowheads="1"/>
          </p:cNvSpPr>
          <p:nvPr/>
        </p:nvSpPr>
        <p:spPr bwMode="auto">
          <a:xfrm>
            <a:off x="755650" y="1268413"/>
            <a:ext cx="77597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88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500042"/>
            <a:ext cx="7772400" cy="4071966"/>
          </a:xfrm>
          <a:scene3d>
            <a:camera prst="perspectiveLef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SLOVNÍ ÚLOHY O POHYBU </a:t>
            </a:r>
            <a:b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příklady k procvičení </a:t>
            </a:r>
            <a:b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4039" name="Picture 7" descr="C:\Documents and Settings\rachotova\Local Settings\Temporary Internet Files\Content.IE5\ABZX8RPH\MM90023641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4143380"/>
            <a:ext cx="1286355" cy="1738318"/>
          </a:xfrm>
          <a:prstGeom prst="rect">
            <a:avLst/>
          </a:prstGeom>
          <a:noFill/>
        </p:spPr>
      </p:pic>
      <p:pic>
        <p:nvPicPr>
          <p:cNvPr id="44045" name="Picture 13" descr="C:\Documents and Settings\rachotova\Local Settings\Temporary Internet Files\Content.IE5\ABZX8RPH\MM90023641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00372"/>
            <a:ext cx="2214578" cy="2992673"/>
          </a:xfrm>
          <a:prstGeom prst="rect">
            <a:avLst/>
          </a:prstGeom>
          <a:noFill/>
        </p:spPr>
      </p:pic>
      <p:pic>
        <p:nvPicPr>
          <p:cNvPr id="44054" name="Picture 22" descr="C:\Documents and Settings\rachotova\Local Settings\Temporary Internet Files\Content.IE5\ABZX8RPH\MM90023641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9586" y="4214818"/>
            <a:ext cx="792962" cy="1071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2"/>
          <p:cNvSpPr txBox="1">
            <a:spLocks noChangeArrowheads="1"/>
          </p:cNvSpPr>
          <p:nvPr/>
        </p:nvSpPr>
        <p:spPr bwMode="auto">
          <a:xfrm>
            <a:off x="357158" y="285750"/>
            <a:ext cx="814393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1. </a:t>
            </a:r>
            <a:r>
              <a:rPr lang="cs-CZ" sz="2400" b="1" dirty="0" smtClean="0">
                <a:latin typeface="Calibri" pitchFamily="34" charset="0"/>
              </a:rPr>
              <a:t>Dvě letadla startují současně z letišť A </a:t>
            </a:r>
            <a:r>
              <a:rPr lang="cs-CZ" sz="2400" b="1" dirty="0" err="1" smtClean="0">
                <a:latin typeface="Calibri" pitchFamily="34" charset="0"/>
              </a:rPr>
              <a:t>a</a:t>
            </a:r>
            <a:r>
              <a:rPr lang="cs-CZ" sz="2400" b="1" dirty="0" smtClean="0">
                <a:latin typeface="Calibri" pitchFamily="34" charset="0"/>
              </a:rPr>
              <a:t> B letí navzájem proti sobě a setkají se za 20 minut. Vzdálenost letišť je 560km. Vypočítejte rychlosti obou letadel, jestliže jejich rozdíl je 60km/</a:t>
            </a:r>
            <a:r>
              <a:rPr lang="cs-CZ" sz="2400" b="1" dirty="0" err="1" smtClean="0">
                <a:latin typeface="Calibri" pitchFamily="34" charset="0"/>
              </a:rPr>
              <a:t>h</a:t>
            </a:r>
            <a:r>
              <a:rPr lang="cs-CZ" sz="2400" b="1" dirty="0" smtClean="0">
                <a:latin typeface="Calibri" pitchFamily="34" charset="0"/>
              </a:rPr>
              <a:t>.</a:t>
            </a:r>
          </a:p>
        </p:txBody>
      </p:sp>
      <p:sp>
        <p:nvSpPr>
          <p:cNvPr id="5" name="TextovéPole 2"/>
          <p:cNvSpPr txBox="1">
            <a:spLocks noChangeArrowheads="1"/>
          </p:cNvSpPr>
          <p:nvPr/>
        </p:nvSpPr>
        <p:spPr bwMode="auto">
          <a:xfrm>
            <a:off x="357158" y="2285992"/>
            <a:ext cx="814393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2. </a:t>
            </a:r>
            <a:r>
              <a:rPr lang="cs-CZ" sz="2400" b="1" dirty="0" smtClean="0">
                <a:latin typeface="Calibri" pitchFamily="34" charset="0"/>
              </a:rPr>
              <a:t>Kamión vyjíždí z Prahy a jede do Bratislavy rychlostí 72km/</a:t>
            </a:r>
            <a:r>
              <a:rPr lang="cs-CZ" sz="2400" b="1" dirty="0" err="1" smtClean="0">
                <a:latin typeface="Calibri" pitchFamily="34" charset="0"/>
              </a:rPr>
              <a:t>h</a:t>
            </a:r>
            <a:r>
              <a:rPr lang="cs-CZ" sz="2400" b="1" dirty="0" smtClean="0">
                <a:latin typeface="Calibri" pitchFamily="34" charset="0"/>
              </a:rPr>
              <a:t>. Za 40 minut za ním vyjelo po stejné trase osobní auto rychlostí 88km/</a:t>
            </a:r>
            <a:r>
              <a:rPr lang="cs-CZ" sz="2400" b="1" dirty="0" err="1" smtClean="0">
                <a:latin typeface="Calibri" pitchFamily="34" charset="0"/>
              </a:rPr>
              <a:t>h</a:t>
            </a:r>
            <a:r>
              <a:rPr lang="cs-CZ" sz="2400" b="1" dirty="0" smtClean="0">
                <a:latin typeface="Calibri" pitchFamily="34" charset="0"/>
              </a:rPr>
              <a:t>. Za jak dlouho a v jaké vzdálenosti od Prahy dohoní osobní auto kamión? </a:t>
            </a:r>
          </a:p>
        </p:txBody>
      </p:sp>
      <p:sp>
        <p:nvSpPr>
          <p:cNvPr id="6" name="TextovéPole 2"/>
          <p:cNvSpPr txBox="1">
            <a:spLocks noChangeArrowheads="1"/>
          </p:cNvSpPr>
          <p:nvPr/>
        </p:nvSpPr>
        <p:spPr bwMode="auto">
          <a:xfrm>
            <a:off x="357158" y="4286256"/>
            <a:ext cx="814393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3. </a:t>
            </a:r>
            <a:r>
              <a:rPr lang="cs-CZ" sz="2400" b="1" dirty="0" smtClean="0">
                <a:latin typeface="Calibri" pitchFamily="34" charset="0"/>
              </a:rPr>
              <a:t>Když gepard začal pronásledovat antilopu, byla mezi nimi vzdálenost 120m. Přestože antilopa utíkala rychlostí 72km/h, gepard ji dohonil za 12 sekund. Jakou rychlostí gepard běžel? Rychlost vyjádřete v km/</a:t>
            </a:r>
            <a:r>
              <a:rPr lang="cs-CZ" sz="2400" b="1" dirty="0" err="1" smtClean="0">
                <a:latin typeface="Calibri" pitchFamily="34" charset="0"/>
              </a:rPr>
              <a:t>h</a:t>
            </a:r>
            <a:r>
              <a:rPr lang="cs-CZ" sz="2400" b="1" dirty="0" smtClean="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2"/>
          <p:cNvSpPr txBox="1">
            <a:spLocks noChangeArrowheads="1"/>
          </p:cNvSpPr>
          <p:nvPr/>
        </p:nvSpPr>
        <p:spPr bwMode="auto">
          <a:xfrm>
            <a:off x="500034" y="1142984"/>
            <a:ext cx="814393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4. </a:t>
            </a:r>
            <a:r>
              <a:rPr lang="cs-CZ" sz="2400" b="1" dirty="0" smtClean="0">
                <a:latin typeface="Calibri" pitchFamily="34" charset="0"/>
              </a:rPr>
              <a:t>Ze dvou měst od sebe vzdálených 88km vyjela současně proti sobě dvě auta. Auto, které jelo rychlostí o 12 km/h větší, ujelo do okamžiku setkání o 8km více než druhé auto. Určete rychlosti obou aut a po jaké době se auta setkala.</a:t>
            </a:r>
          </a:p>
        </p:txBody>
      </p:sp>
      <p:sp>
        <p:nvSpPr>
          <p:cNvPr id="5" name="TextovéPole 2"/>
          <p:cNvSpPr txBox="1">
            <a:spLocks noChangeArrowheads="1"/>
          </p:cNvSpPr>
          <p:nvPr/>
        </p:nvSpPr>
        <p:spPr bwMode="auto">
          <a:xfrm>
            <a:off x="571472" y="3143248"/>
            <a:ext cx="814393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5. </a:t>
            </a:r>
            <a:r>
              <a:rPr lang="cs-CZ" sz="2400" b="1" dirty="0" smtClean="0">
                <a:latin typeface="Calibri" pitchFamily="34" charset="0"/>
              </a:rPr>
              <a:t>Vlak dlouhý 95m jede přes most rychlostí 45km/</a:t>
            </a:r>
            <a:r>
              <a:rPr lang="cs-CZ" sz="2400" b="1" dirty="0" err="1" smtClean="0">
                <a:latin typeface="Calibri" pitchFamily="34" charset="0"/>
              </a:rPr>
              <a:t>h</a:t>
            </a:r>
            <a:r>
              <a:rPr lang="cs-CZ" sz="2400" b="1" dirty="0" smtClean="0">
                <a:latin typeface="Calibri" pitchFamily="34" charset="0"/>
              </a:rPr>
              <a:t>. Od okamžiku, kdy vjede lokomotiva na most, do okamžiku, kdy most opouští poslední vagón, uplyne 12 sekund. Jak dlouhý je most.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2"/>
          <p:cNvSpPr txBox="1">
            <a:spLocks noChangeArrowheads="1"/>
          </p:cNvSpPr>
          <p:nvPr/>
        </p:nvSpPr>
        <p:spPr bwMode="auto">
          <a:xfrm>
            <a:off x="357158" y="214290"/>
            <a:ext cx="81439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700" b="1" dirty="0" smtClean="0">
                <a:solidFill>
                  <a:srgbClr val="FF0000"/>
                </a:solidFill>
                <a:latin typeface="Calibri" pitchFamily="34" charset="0"/>
              </a:rPr>
              <a:t>6. </a:t>
            </a:r>
            <a:r>
              <a:rPr lang="cs-CZ" sz="2700" b="1" dirty="0" smtClean="0">
                <a:latin typeface="Calibri" pitchFamily="34" charset="0"/>
              </a:rPr>
              <a:t>Sluneční město a </a:t>
            </a:r>
            <a:r>
              <a:rPr lang="cs-CZ" sz="2700" b="1" dirty="0" err="1" smtClean="0">
                <a:latin typeface="Calibri" pitchFamily="34" charset="0"/>
              </a:rPr>
              <a:t>Kvítečkov</a:t>
            </a:r>
            <a:r>
              <a:rPr lang="cs-CZ" sz="2700" b="1" dirty="0" smtClean="0">
                <a:latin typeface="Calibri" pitchFamily="34" charset="0"/>
              </a:rPr>
              <a:t> jsou od sebe vzdáleny 30km. Ze Slunečního města vyjede </a:t>
            </a:r>
            <a:r>
              <a:rPr lang="cs-CZ" sz="2700" b="1" dirty="0" err="1" smtClean="0">
                <a:latin typeface="Calibri" pitchFamily="34" charset="0"/>
              </a:rPr>
              <a:t>Neználek</a:t>
            </a:r>
            <a:r>
              <a:rPr lang="cs-CZ" sz="2700" b="1" dirty="0" smtClean="0">
                <a:latin typeface="Calibri" pitchFamily="34" charset="0"/>
              </a:rPr>
              <a:t> s </a:t>
            </a:r>
            <a:r>
              <a:rPr lang="cs-CZ" sz="2700" b="1" dirty="0" err="1" smtClean="0">
                <a:latin typeface="Calibri" pitchFamily="34" charset="0"/>
              </a:rPr>
              <a:t>Knoflenkou</a:t>
            </a:r>
            <a:r>
              <a:rPr lang="cs-CZ" sz="2700" b="1" dirty="0" smtClean="0">
                <a:latin typeface="Calibri" pitchFamily="34" charset="0"/>
              </a:rPr>
              <a:t> a </a:t>
            </a:r>
            <a:r>
              <a:rPr lang="cs-CZ" sz="2700" b="1" dirty="0" err="1" smtClean="0">
                <a:latin typeface="Calibri" pitchFamily="34" charset="0"/>
              </a:rPr>
              <a:t>Špindou</a:t>
            </a:r>
            <a:r>
              <a:rPr lang="cs-CZ" sz="2700" b="1" dirty="0" smtClean="0">
                <a:latin typeface="Calibri" pitchFamily="34" charset="0"/>
              </a:rPr>
              <a:t> Strakáčkem průměrnou rychlostí 5km/</a:t>
            </a:r>
            <a:r>
              <a:rPr lang="cs-CZ" sz="2700" b="1" dirty="0" err="1" smtClean="0">
                <a:latin typeface="Calibri" pitchFamily="34" charset="0"/>
              </a:rPr>
              <a:t>h</a:t>
            </a:r>
            <a:r>
              <a:rPr lang="cs-CZ" sz="2700" b="1" dirty="0" smtClean="0">
                <a:latin typeface="Calibri" pitchFamily="34" charset="0"/>
              </a:rPr>
              <a:t>. Z </a:t>
            </a:r>
            <a:r>
              <a:rPr lang="cs-CZ" sz="2700" b="1" dirty="0" err="1" smtClean="0">
                <a:latin typeface="Calibri" pitchFamily="34" charset="0"/>
              </a:rPr>
              <a:t>Kvítečkova</a:t>
            </a:r>
            <a:r>
              <a:rPr lang="cs-CZ" sz="2700" b="1" dirty="0" smtClean="0">
                <a:latin typeface="Calibri" pitchFamily="34" charset="0"/>
              </a:rPr>
              <a:t> vyjede proti nim o hodinu později rychlé auto Šroubka a </a:t>
            </a:r>
            <a:r>
              <a:rPr lang="cs-CZ" sz="2700" b="1" dirty="0" err="1" smtClean="0">
                <a:latin typeface="Calibri" pitchFamily="34" charset="0"/>
              </a:rPr>
              <a:t>Vroubka</a:t>
            </a:r>
            <a:r>
              <a:rPr lang="cs-CZ" sz="2700" b="1" dirty="0" smtClean="0">
                <a:latin typeface="Calibri" pitchFamily="34" charset="0"/>
              </a:rPr>
              <a:t> se </a:t>
            </a:r>
            <a:r>
              <a:rPr lang="cs-CZ" sz="2700" b="1" dirty="0" err="1" smtClean="0">
                <a:latin typeface="Calibri" pitchFamily="34" charset="0"/>
              </a:rPr>
              <a:t>Sirupčíkem</a:t>
            </a:r>
            <a:r>
              <a:rPr lang="cs-CZ" sz="2700" b="1" dirty="0" smtClean="0">
                <a:latin typeface="Calibri" pitchFamily="34" charset="0"/>
              </a:rPr>
              <a:t> a </a:t>
            </a:r>
            <a:r>
              <a:rPr lang="cs-CZ" sz="2700" b="1" dirty="0" err="1" smtClean="0">
                <a:latin typeface="Calibri" pitchFamily="34" charset="0"/>
              </a:rPr>
              <a:t>Všeználkem</a:t>
            </a:r>
            <a:r>
              <a:rPr lang="cs-CZ" sz="2700" b="1" dirty="0" smtClean="0">
                <a:latin typeface="Calibri" pitchFamily="34" charset="0"/>
              </a:rPr>
              <a:t> průměrnou rychlostí 20km/h a zároveň s tímto autem vyletí naproti </a:t>
            </a:r>
            <a:r>
              <a:rPr lang="cs-CZ" sz="2700" b="1" dirty="0" err="1" smtClean="0">
                <a:latin typeface="Calibri" pitchFamily="34" charset="0"/>
              </a:rPr>
              <a:t>Nezálkovi</a:t>
            </a:r>
            <a:r>
              <a:rPr lang="cs-CZ" sz="2700" b="1" dirty="0" smtClean="0">
                <a:latin typeface="Calibri" pitchFamily="34" charset="0"/>
              </a:rPr>
              <a:t> moucha průměrnou rychlostí 50km/</a:t>
            </a:r>
            <a:r>
              <a:rPr lang="cs-CZ" sz="2700" b="1" dirty="0" err="1" smtClean="0">
                <a:latin typeface="Calibri" pitchFamily="34" charset="0"/>
              </a:rPr>
              <a:t>h</a:t>
            </a:r>
            <a:r>
              <a:rPr lang="cs-CZ" sz="2700" b="1" dirty="0" smtClean="0">
                <a:latin typeface="Calibri" pitchFamily="34" charset="0"/>
              </a:rPr>
              <a:t>. Moucha doletí k </a:t>
            </a:r>
            <a:r>
              <a:rPr lang="cs-CZ" sz="2700" b="1" dirty="0" err="1" smtClean="0">
                <a:latin typeface="Calibri" pitchFamily="34" charset="0"/>
              </a:rPr>
              <a:t>Neználkovi</a:t>
            </a:r>
            <a:r>
              <a:rPr lang="cs-CZ" sz="2700" b="1" dirty="0" smtClean="0">
                <a:latin typeface="Calibri" pitchFamily="34" charset="0"/>
              </a:rPr>
              <a:t>, otočí se a letí zpět naproti autu. U auta Šroubka a </a:t>
            </a:r>
            <a:r>
              <a:rPr lang="cs-CZ" sz="2700" b="1" dirty="0" err="1" smtClean="0">
                <a:latin typeface="Calibri" pitchFamily="34" charset="0"/>
              </a:rPr>
              <a:t>Vroubka</a:t>
            </a:r>
            <a:r>
              <a:rPr lang="cs-CZ" sz="2700" b="1" dirty="0" smtClean="0">
                <a:latin typeface="Calibri" pitchFamily="34" charset="0"/>
              </a:rPr>
              <a:t> se opět otočí a letí opět naproti </a:t>
            </a:r>
            <a:r>
              <a:rPr lang="cs-CZ" sz="2700" b="1" dirty="0" err="1" smtClean="0">
                <a:latin typeface="Calibri" pitchFamily="34" charset="0"/>
              </a:rPr>
              <a:t>Neználkovi</a:t>
            </a:r>
            <a:r>
              <a:rPr lang="cs-CZ" sz="2700" b="1" dirty="0" smtClean="0">
                <a:latin typeface="Calibri" pitchFamily="34" charset="0"/>
              </a:rPr>
              <a:t>. Takto poletuje mezi auty, dokud se nesetkají. </a:t>
            </a:r>
          </a:p>
          <a:p>
            <a:pPr algn="ctr"/>
            <a:r>
              <a:rPr lang="cs-CZ" sz="2700" b="1" dirty="0" smtClean="0">
                <a:latin typeface="Calibri" pitchFamily="34" charset="0"/>
              </a:rPr>
              <a:t>Na kolikátém kilometru od </a:t>
            </a:r>
            <a:r>
              <a:rPr lang="cs-CZ" sz="2700" b="1" dirty="0" err="1" smtClean="0">
                <a:latin typeface="Calibri" pitchFamily="34" charset="0"/>
              </a:rPr>
              <a:t>Kvítečkova</a:t>
            </a:r>
            <a:r>
              <a:rPr lang="cs-CZ" sz="2700" b="1" dirty="0" smtClean="0">
                <a:latin typeface="Calibri" pitchFamily="34" charset="0"/>
              </a:rPr>
              <a:t> se auta potkají </a:t>
            </a:r>
          </a:p>
          <a:p>
            <a:pPr algn="ctr"/>
            <a:r>
              <a:rPr lang="cs-CZ" sz="2700" b="1" dirty="0" smtClean="0">
                <a:latin typeface="Calibri" pitchFamily="34" charset="0"/>
              </a:rPr>
              <a:t>a kolik kilometrů moucha nalétá?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endParaRPr lang="cs-CZ" sz="2400" b="1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ovéPole 1"/>
          <p:cNvSpPr txBox="1">
            <a:spLocks noChangeArrowheads="1"/>
          </p:cNvSpPr>
          <p:nvPr/>
        </p:nvSpPr>
        <p:spPr bwMode="auto">
          <a:xfrm>
            <a:off x="2357438" y="7143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24579" name="TextovéPole 2"/>
          <p:cNvSpPr txBox="1">
            <a:spLocks noChangeArrowheads="1"/>
          </p:cNvSpPr>
          <p:nvPr/>
        </p:nvSpPr>
        <p:spPr bwMode="auto">
          <a:xfrm>
            <a:off x="357158" y="285750"/>
            <a:ext cx="814393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1. </a:t>
            </a:r>
            <a:r>
              <a:rPr lang="cs-CZ" sz="2400" b="1" dirty="0" smtClean="0">
                <a:latin typeface="Calibri" pitchFamily="34" charset="0"/>
              </a:rPr>
              <a:t>Dvě letadla startují současně z letišť A </a:t>
            </a:r>
            <a:r>
              <a:rPr lang="cs-CZ" sz="2400" b="1" dirty="0" err="1" smtClean="0">
                <a:latin typeface="Calibri" pitchFamily="34" charset="0"/>
              </a:rPr>
              <a:t>a</a:t>
            </a:r>
            <a:r>
              <a:rPr lang="cs-CZ" sz="2400" b="1" dirty="0" smtClean="0">
                <a:latin typeface="Calibri" pitchFamily="34" charset="0"/>
              </a:rPr>
              <a:t> B letí navzájem proti sobě a setkají se za 20 minut. Vzdálenost letišť je 560km. Vypočítejte rychlosti obou letadel, jestliže jejich rozdíl je 60km/</a:t>
            </a:r>
            <a:r>
              <a:rPr lang="cs-CZ" sz="2400" b="1" dirty="0" err="1" smtClean="0">
                <a:latin typeface="Calibri" pitchFamily="34" charset="0"/>
              </a:rPr>
              <a:t>h</a:t>
            </a:r>
            <a:r>
              <a:rPr lang="cs-CZ" sz="2400" b="1" dirty="0" smtClean="0">
                <a:latin typeface="Calibri" pitchFamily="34" charset="0"/>
              </a:rPr>
              <a:t>.</a:t>
            </a:r>
          </a:p>
        </p:txBody>
      </p:sp>
      <p:graphicFrame>
        <p:nvGraphicFramePr>
          <p:cNvPr id="24" name="Tabulka 23"/>
          <p:cNvGraphicFramePr>
            <a:graphicFrameLocks noGrp="1"/>
          </p:cNvGraphicFramePr>
          <p:nvPr/>
        </p:nvGraphicFramePr>
        <p:xfrm>
          <a:off x="785786" y="4429132"/>
          <a:ext cx="7143801" cy="158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81267"/>
                <a:gridCol w="2381267"/>
                <a:gridCol w="2381267"/>
              </a:tblGrid>
              <a:tr h="15019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letadlo A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letadlo B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v₁ = x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v₂ = x</a:t>
                      </a:r>
                      <a:r>
                        <a:rPr lang="cs-CZ" sz="2000" b="1" baseline="0" dirty="0" smtClean="0"/>
                        <a:t>+60</a:t>
                      </a:r>
                      <a:r>
                        <a:rPr lang="cs-CZ" sz="2000" b="1" dirty="0" smtClean="0"/>
                        <a:t>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t₁ = 1/3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t₂ = 1/3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 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s₁</a:t>
                      </a:r>
                      <a:r>
                        <a:rPr lang="cs-CZ" sz="2000" b="1" baseline="0" dirty="0" smtClean="0"/>
                        <a:t> = x.1/3 </a:t>
                      </a:r>
                      <a:r>
                        <a:rPr lang="cs-CZ" sz="2000" b="1" dirty="0" smtClean="0"/>
                        <a:t>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s₂ = (</a:t>
                      </a:r>
                      <a:r>
                        <a:rPr lang="cs-CZ" sz="2000" b="1" baseline="0" dirty="0" smtClean="0"/>
                        <a:t>x+60).1/3 </a:t>
                      </a:r>
                      <a:r>
                        <a:rPr lang="cs-CZ" sz="2000" b="1" dirty="0" smtClean="0"/>
                        <a:t>[</a:t>
                      </a:r>
                      <a:r>
                        <a:rPr lang="cs-CZ" sz="2000" b="1" baseline="0" dirty="0" smtClean="0"/>
                        <a:t>km</a:t>
                      </a:r>
                      <a:r>
                        <a:rPr lang="cs-CZ" sz="2000" b="1" dirty="0" smtClean="0"/>
                        <a:t>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15" name="Přímá spojovací šipka 14"/>
          <p:cNvCxnSpPr/>
          <p:nvPr/>
        </p:nvCxnSpPr>
        <p:spPr>
          <a:xfrm>
            <a:off x="1500188" y="2928938"/>
            <a:ext cx="5572125" cy="1587"/>
          </a:xfrm>
          <a:prstGeom prst="straightConnector1">
            <a:avLst/>
          </a:prstGeom>
          <a:ln w="38100">
            <a:solidFill>
              <a:srgbClr val="FF0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26"/>
          <p:cNvSpPr txBox="1">
            <a:spLocks noChangeArrowheads="1"/>
          </p:cNvSpPr>
          <p:nvPr/>
        </p:nvSpPr>
        <p:spPr bwMode="auto">
          <a:xfrm>
            <a:off x="1763688" y="3356992"/>
            <a:ext cx="177003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chemeClr val="tx2"/>
                </a:solidFill>
                <a:latin typeface="Calibri" pitchFamily="34" charset="0"/>
              </a:rPr>
              <a:t>v₁ = </a:t>
            </a:r>
            <a:r>
              <a:rPr lang="cs-CZ" sz="2000" b="1" dirty="0" smtClean="0">
                <a:solidFill>
                  <a:schemeClr val="tx2"/>
                </a:solidFill>
                <a:latin typeface="Calibri" pitchFamily="34" charset="0"/>
              </a:rPr>
              <a:t>x km/h, </a:t>
            </a:r>
          </a:p>
          <a:p>
            <a:r>
              <a:rPr lang="cs-CZ" sz="2000" b="1" dirty="0" smtClean="0">
                <a:solidFill>
                  <a:schemeClr val="tx2"/>
                </a:solidFill>
                <a:latin typeface="Calibri" pitchFamily="34" charset="0"/>
              </a:rPr>
              <a:t>t₁=20min=1/3h</a:t>
            </a:r>
            <a:endParaRPr lang="cs-CZ" sz="2000" b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20" name="TextovéPole 25"/>
          <p:cNvSpPr txBox="1">
            <a:spLocks noChangeArrowheads="1"/>
          </p:cNvSpPr>
          <p:nvPr/>
        </p:nvSpPr>
        <p:spPr bwMode="auto">
          <a:xfrm>
            <a:off x="3714744" y="2428868"/>
            <a:ext cx="125226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  <a:latin typeface="Calibri" pitchFamily="34" charset="0"/>
              </a:rPr>
              <a:t>s = </a:t>
            </a:r>
            <a:r>
              <a:rPr lang="cs-CZ" sz="2000" b="1" dirty="0" smtClean="0">
                <a:solidFill>
                  <a:srgbClr val="FF0000"/>
                </a:solidFill>
                <a:latin typeface="Calibri" pitchFamily="34" charset="0"/>
              </a:rPr>
              <a:t>560km</a:t>
            </a:r>
            <a:endParaRPr lang="cs-CZ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cxnSp>
        <p:nvCxnSpPr>
          <p:cNvPr id="21" name="Přímá spojovací šipka 20"/>
          <p:cNvCxnSpPr/>
          <p:nvPr/>
        </p:nvCxnSpPr>
        <p:spPr>
          <a:xfrm rot="10800000">
            <a:off x="3857620" y="3286125"/>
            <a:ext cx="3214694" cy="1589"/>
          </a:xfrm>
          <a:prstGeom prst="straightConnector1">
            <a:avLst/>
          </a:prstGeom>
          <a:ln w="38100">
            <a:solidFill>
              <a:srgbClr val="00B050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V="1">
            <a:off x="1500188" y="3286124"/>
            <a:ext cx="2428870" cy="1"/>
          </a:xfrm>
          <a:prstGeom prst="straightConnector1">
            <a:avLst/>
          </a:prstGeom>
          <a:ln w="38100">
            <a:solidFill>
              <a:schemeClr val="tx2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7"/>
          <p:cNvSpPr txBox="1">
            <a:spLocks noChangeArrowheads="1"/>
          </p:cNvSpPr>
          <p:nvPr/>
        </p:nvSpPr>
        <p:spPr bwMode="auto">
          <a:xfrm>
            <a:off x="5000628" y="3357562"/>
            <a:ext cx="1846980" cy="70788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00B050"/>
                </a:solidFill>
                <a:latin typeface="Calibri" pitchFamily="34" charset="0"/>
              </a:rPr>
              <a:t>v₂ = </a:t>
            </a:r>
            <a:r>
              <a:rPr lang="cs-CZ" sz="2000" b="1" dirty="0" smtClean="0">
                <a:solidFill>
                  <a:srgbClr val="00B050"/>
                </a:solidFill>
                <a:latin typeface="Calibri" pitchFamily="34" charset="0"/>
              </a:rPr>
              <a:t>x+60 km/h,</a:t>
            </a:r>
          </a:p>
          <a:p>
            <a:r>
              <a:rPr lang="cs-CZ" sz="2000" b="1" dirty="0" smtClean="0">
                <a:solidFill>
                  <a:srgbClr val="00B050"/>
                </a:solidFill>
                <a:latin typeface="Calibri" pitchFamily="34" charset="0"/>
              </a:rPr>
              <a:t>t₂=t₁=1/3h</a:t>
            </a:r>
            <a:endParaRPr lang="cs-CZ" b="1" dirty="0">
              <a:solidFill>
                <a:srgbClr val="00B050"/>
              </a:solidFill>
              <a:latin typeface="Calibri" pitchFamily="34" charset="0"/>
            </a:endParaRPr>
          </a:p>
        </p:txBody>
      </p:sp>
      <p:pic>
        <p:nvPicPr>
          <p:cNvPr id="58370" name="Picture 2" descr="C:\Documents and Settings\rachotova\Local Settings\Temporary Internet Files\Content.IE5\DGC6USFP\MC90032672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215206" y="2643182"/>
            <a:ext cx="1169646" cy="1078078"/>
          </a:xfrm>
          <a:prstGeom prst="rect">
            <a:avLst/>
          </a:prstGeom>
          <a:noFill/>
        </p:spPr>
      </p:pic>
      <p:pic>
        <p:nvPicPr>
          <p:cNvPr id="110594" name="Picture 2" descr="C:\Documents and Settings\rachotova\Local Settings\Temporary Internet Files\Content.IE5\ABZX8RPH\MC90044038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643182"/>
            <a:ext cx="1371568" cy="13715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490" name="Object 2"/>
          <p:cNvGraphicFramePr>
            <a:graphicFrameLocks noChangeAspect="1"/>
          </p:cNvGraphicFramePr>
          <p:nvPr/>
        </p:nvGraphicFramePr>
        <p:xfrm>
          <a:off x="755576" y="1916832"/>
          <a:ext cx="2903537" cy="4173537"/>
        </p:xfrm>
        <a:graphic>
          <a:graphicData uri="http://schemas.openxmlformats.org/presentationml/2006/ole">
            <p:oleObj spid="_x0000_s111618" name="Rovnice" r:id="rId3" imgW="1307880" imgH="1879560" progId="Equation.3">
              <p:embed/>
            </p:oleObj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4071934" y="5643578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Rychlosti letadel jsou </a:t>
            </a:r>
          </a:p>
          <a:p>
            <a:r>
              <a:rPr lang="cs-CZ" sz="2400" b="1" dirty="0" smtClean="0"/>
              <a:t>810km/h a 870 km/</a:t>
            </a:r>
            <a:r>
              <a:rPr lang="cs-CZ" sz="2400" b="1" dirty="0" err="1" smtClean="0"/>
              <a:t>h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928662" y="6215082"/>
            <a:ext cx="214314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928662" y="6286520"/>
            <a:ext cx="221457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928662" y="214290"/>
          <a:ext cx="7143801" cy="158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81267"/>
                <a:gridCol w="2381267"/>
                <a:gridCol w="2381267"/>
              </a:tblGrid>
              <a:tr h="15019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letadlo A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letadlo B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v₁ = x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v₂ = x</a:t>
                      </a:r>
                      <a:r>
                        <a:rPr lang="cs-CZ" sz="2000" b="1" baseline="0" dirty="0" smtClean="0"/>
                        <a:t>+60</a:t>
                      </a:r>
                      <a:r>
                        <a:rPr lang="cs-CZ" sz="2000" b="1" dirty="0" smtClean="0"/>
                        <a:t>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t₁ = 1/3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t₂ = 1/3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 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s₁</a:t>
                      </a:r>
                      <a:r>
                        <a:rPr lang="cs-CZ" sz="2000" b="1" baseline="0" dirty="0" smtClean="0"/>
                        <a:t> = x.1/3 </a:t>
                      </a:r>
                      <a:r>
                        <a:rPr lang="cs-CZ" sz="2000" b="1" dirty="0" smtClean="0"/>
                        <a:t>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s₂ = (</a:t>
                      </a:r>
                      <a:r>
                        <a:rPr lang="cs-CZ" sz="2000" b="1" baseline="0" dirty="0" smtClean="0"/>
                        <a:t>x+60).1/3 </a:t>
                      </a:r>
                      <a:r>
                        <a:rPr lang="cs-CZ" sz="2000" b="1" dirty="0" smtClean="0"/>
                        <a:t>[</a:t>
                      </a:r>
                      <a:r>
                        <a:rPr lang="cs-CZ" sz="2000" b="1" baseline="0" dirty="0" smtClean="0"/>
                        <a:t>km</a:t>
                      </a:r>
                      <a:r>
                        <a:rPr lang="cs-CZ" sz="2000" b="1" dirty="0" smtClean="0"/>
                        <a:t>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ovéPole 3"/>
          <p:cNvSpPr txBox="1">
            <a:spLocks noChangeArrowheads="1"/>
          </p:cNvSpPr>
          <p:nvPr/>
        </p:nvSpPr>
        <p:spPr bwMode="auto">
          <a:xfrm>
            <a:off x="357158" y="857232"/>
            <a:ext cx="161044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Letadlo A: </a:t>
            </a:r>
            <a:endParaRPr lang="cs-CZ" sz="2000" b="1" dirty="0">
              <a:latin typeface="Calibri" pitchFamily="34" charset="0"/>
            </a:endParaRPr>
          </a:p>
          <a:p>
            <a:endParaRPr lang="cs-CZ" dirty="0">
              <a:latin typeface="Calibri" pitchFamily="34" charset="0"/>
            </a:endParaRPr>
          </a:p>
        </p:txBody>
      </p:sp>
      <p:sp>
        <p:nvSpPr>
          <p:cNvPr id="14339" name="TextovéPole 4"/>
          <p:cNvSpPr txBox="1">
            <a:spLocks noChangeArrowheads="1"/>
          </p:cNvSpPr>
          <p:nvPr/>
        </p:nvSpPr>
        <p:spPr bwMode="auto">
          <a:xfrm>
            <a:off x="285720" y="285728"/>
            <a:ext cx="11184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Zkouška:</a:t>
            </a:r>
            <a:endParaRPr lang="cs-CZ" sz="2000" b="1" dirty="0">
              <a:latin typeface="Calibri" pitchFamily="34" charset="0"/>
            </a:endParaRP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487363" y="1285875"/>
          <a:ext cx="2670175" cy="1571625"/>
        </p:xfrm>
        <a:graphic>
          <a:graphicData uri="http://schemas.openxmlformats.org/presentationml/2006/ole">
            <p:oleObj spid="_x0000_s112642" name="Rovnice" r:id="rId3" imgW="1079280" imgH="634680" progId="Equation.3">
              <p:embed/>
            </p:oleObj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3857620" y="1285860"/>
          <a:ext cx="4735512" cy="1500188"/>
        </p:xfrm>
        <a:graphic>
          <a:graphicData uri="http://schemas.openxmlformats.org/presentationml/2006/ole">
            <p:oleObj spid="_x0000_s112643" name="Rovnice" r:id="rId4" imgW="2006280" imgH="634680" progId="Equation.3">
              <p:embed/>
            </p:oleObj>
          </a:graphicData>
        </a:graphic>
      </p:graphicFrame>
      <p:sp>
        <p:nvSpPr>
          <p:cNvPr id="8" name="TextovéPole 3"/>
          <p:cNvSpPr txBox="1">
            <a:spLocks noChangeArrowheads="1"/>
          </p:cNvSpPr>
          <p:nvPr/>
        </p:nvSpPr>
        <p:spPr bwMode="auto">
          <a:xfrm>
            <a:off x="3500430" y="857232"/>
            <a:ext cx="264320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Letadlo B: </a:t>
            </a:r>
            <a:endParaRPr lang="cs-CZ" sz="2000" b="1" dirty="0">
              <a:latin typeface="Calibri" pitchFamily="34" charset="0"/>
            </a:endParaRPr>
          </a:p>
          <a:p>
            <a:endParaRPr lang="cs-CZ" dirty="0">
              <a:latin typeface="Calibri" pitchFamily="34" charset="0"/>
            </a:endParaRPr>
          </a:p>
        </p:txBody>
      </p:sp>
      <p:sp>
        <p:nvSpPr>
          <p:cNvPr id="10" name="TextovéPole 3"/>
          <p:cNvSpPr txBox="1">
            <a:spLocks noChangeArrowheads="1"/>
          </p:cNvSpPr>
          <p:nvPr/>
        </p:nvSpPr>
        <p:spPr bwMode="auto">
          <a:xfrm>
            <a:off x="428596" y="3357562"/>
            <a:ext cx="22145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Celková dráha:</a:t>
            </a:r>
            <a:endParaRPr lang="cs-CZ" dirty="0">
              <a:latin typeface="Calibri" pitchFamily="34" charset="0"/>
            </a:endParaRPr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1743075" y="3857625"/>
          <a:ext cx="2189163" cy="1643063"/>
        </p:xfrm>
        <a:graphic>
          <a:graphicData uri="http://schemas.openxmlformats.org/presentationml/2006/ole">
            <p:oleObj spid="_x0000_s112644" name="Rovnice" r:id="rId5" imgW="863280" imgH="647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ovéPole 1"/>
          <p:cNvSpPr txBox="1">
            <a:spLocks noChangeArrowheads="1"/>
          </p:cNvSpPr>
          <p:nvPr/>
        </p:nvSpPr>
        <p:spPr bwMode="auto">
          <a:xfrm>
            <a:off x="2357438" y="7143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24579" name="TextovéPole 2"/>
          <p:cNvSpPr txBox="1">
            <a:spLocks noChangeArrowheads="1"/>
          </p:cNvSpPr>
          <p:nvPr/>
        </p:nvSpPr>
        <p:spPr bwMode="auto">
          <a:xfrm>
            <a:off x="357158" y="285750"/>
            <a:ext cx="814393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2. </a:t>
            </a:r>
            <a:r>
              <a:rPr lang="cs-CZ" sz="2400" b="1" dirty="0" smtClean="0">
                <a:latin typeface="Calibri" pitchFamily="34" charset="0"/>
              </a:rPr>
              <a:t>Kamión vyjíždí z Prahy a jede do Bratislavy rychlostí 72km/</a:t>
            </a:r>
            <a:r>
              <a:rPr lang="cs-CZ" sz="2400" b="1" dirty="0" err="1" smtClean="0">
                <a:latin typeface="Calibri" pitchFamily="34" charset="0"/>
              </a:rPr>
              <a:t>h</a:t>
            </a:r>
            <a:r>
              <a:rPr lang="cs-CZ" sz="2400" b="1" dirty="0" smtClean="0">
                <a:latin typeface="Calibri" pitchFamily="34" charset="0"/>
              </a:rPr>
              <a:t>. Za 40 minut za ním vyjelo po stejné trase osobní auto rychlostí 88km/</a:t>
            </a:r>
            <a:r>
              <a:rPr lang="cs-CZ" sz="2400" b="1" dirty="0" err="1" smtClean="0">
                <a:latin typeface="Calibri" pitchFamily="34" charset="0"/>
              </a:rPr>
              <a:t>h</a:t>
            </a:r>
            <a:r>
              <a:rPr lang="cs-CZ" sz="2400" b="1" dirty="0" smtClean="0">
                <a:latin typeface="Calibri" pitchFamily="34" charset="0"/>
              </a:rPr>
              <a:t>. Za jak dlouho a v jaké vzdálenosti od Prahy dohoní osobní auto kamión? </a:t>
            </a:r>
          </a:p>
        </p:txBody>
      </p:sp>
      <p:cxnSp>
        <p:nvCxnSpPr>
          <p:cNvPr id="11" name="Přímá spojovací šipka 10"/>
          <p:cNvCxnSpPr/>
          <p:nvPr/>
        </p:nvCxnSpPr>
        <p:spPr>
          <a:xfrm>
            <a:off x="3214678" y="2428868"/>
            <a:ext cx="3429024" cy="1588"/>
          </a:xfrm>
          <a:prstGeom prst="straightConnector1">
            <a:avLst/>
          </a:prstGeom>
          <a:ln w="38100">
            <a:solidFill>
              <a:schemeClr val="tx2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3214678" y="3286124"/>
            <a:ext cx="3429024" cy="1588"/>
          </a:xfrm>
          <a:prstGeom prst="straightConnector1">
            <a:avLst/>
          </a:prstGeom>
          <a:ln w="38100">
            <a:solidFill>
              <a:srgbClr val="00B050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26"/>
          <p:cNvSpPr txBox="1">
            <a:spLocks noChangeArrowheads="1"/>
          </p:cNvSpPr>
          <p:nvPr/>
        </p:nvSpPr>
        <p:spPr bwMode="auto">
          <a:xfrm>
            <a:off x="3571868" y="1928802"/>
            <a:ext cx="151195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chemeClr val="tx2"/>
                </a:solidFill>
                <a:latin typeface="Calibri" pitchFamily="34" charset="0"/>
              </a:rPr>
              <a:t>v₁ = </a:t>
            </a:r>
            <a:r>
              <a:rPr lang="cs-CZ" sz="2000" b="1" dirty="0" smtClean="0">
                <a:solidFill>
                  <a:schemeClr val="tx2"/>
                </a:solidFill>
                <a:latin typeface="Calibri" pitchFamily="34" charset="0"/>
              </a:rPr>
              <a:t>72 km/h</a:t>
            </a:r>
            <a:endParaRPr lang="cs-CZ" sz="2000" b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7" name="TextovéPole 27"/>
          <p:cNvSpPr txBox="1">
            <a:spLocks noChangeArrowheads="1"/>
          </p:cNvSpPr>
          <p:nvPr/>
        </p:nvSpPr>
        <p:spPr bwMode="auto">
          <a:xfrm>
            <a:off x="3571868" y="3429000"/>
            <a:ext cx="2167164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>
                <a:solidFill>
                  <a:srgbClr val="00B050"/>
                </a:solidFill>
                <a:latin typeface="Calibri" pitchFamily="34" charset="0"/>
              </a:rPr>
              <a:t>v₂ = </a:t>
            </a:r>
            <a:r>
              <a:rPr lang="cs-CZ" sz="2000" b="1" dirty="0" smtClean="0">
                <a:solidFill>
                  <a:srgbClr val="00B050"/>
                </a:solidFill>
                <a:latin typeface="Calibri" pitchFamily="34" charset="0"/>
              </a:rPr>
              <a:t>88 km/h</a:t>
            </a:r>
            <a:endParaRPr lang="cs-CZ" b="1" dirty="0">
              <a:solidFill>
                <a:srgbClr val="00B050"/>
              </a:solidFill>
              <a:latin typeface="Calibri" pitchFamily="34" charset="0"/>
            </a:endParaRPr>
          </a:p>
        </p:txBody>
      </p:sp>
      <p:graphicFrame>
        <p:nvGraphicFramePr>
          <p:cNvPr id="24" name="Tabulka 23"/>
          <p:cNvGraphicFramePr>
            <a:graphicFrameLocks noGrp="1"/>
          </p:cNvGraphicFramePr>
          <p:nvPr/>
        </p:nvGraphicFramePr>
        <p:xfrm>
          <a:off x="857225" y="4429132"/>
          <a:ext cx="7000923" cy="158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33641"/>
                <a:gridCol w="2333641"/>
                <a:gridCol w="2333641"/>
              </a:tblGrid>
              <a:tr h="15019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kamión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osobní</a:t>
                      </a:r>
                      <a:r>
                        <a:rPr lang="cs-CZ" sz="2000" b="1" baseline="0" dirty="0" smtClean="0"/>
                        <a:t> auto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v₁ = 72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v₂ = 88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t₁ = x+2/3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t₂ = x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 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s₁</a:t>
                      </a:r>
                      <a:r>
                        <a:rPr lang="cs-CZ" sz="2000" b="1" baseline="0" dirty="0" smtClean="0"/>
                        <a:t> = 72.(x+2/3) </a:t>
                      </a:r>
                      <a:r>
                        <a:rPr lang="cs-CZ" sz="2000" b="1" dirty="0" smtClean="0"/>
                        <a:t>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s₂ = 88.x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</a:t>
                      </a:r>
                      <a:r>
                        <a:rPr lang="cs-CZ" sz="2000" b="1" baseline="0" dirty="0" smtClean="0"/>
                        <a:t>km</a:t>
                      </a:r>
                      <a:r>
                        <a:rPr lang="cs-CZ" sz="2000" b="1" dirty="0" smtClean="0"/>
                        <a:t>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3666" name="Picture 2" descr="C:\Documents and Settings\rachotova\Local Settings\Temporary Internet Files\Content.IE5\61WXIA5M\MC90039851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143248"/>
            <a:ext cx="867307" cy="383359"/>
          </a:xfrm>
          <a:prstGeom prst="rect">
            <a:avLst/>
          </a:prstGeom>
          <a:noFill/>
        </p:spPr>
      </p:pic>
      <p:pic>
        <p:nvPicPr>
          <p:cNvPr id="113667" name="Picture 3" descr="C:\Documents and Settings\rachotova\Local Settings\Temporary Internet Files\Content.IE5\RWF5BG08\MC90031835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428728" y="2143116"/>
            <a:ext cx="1643074" cy="462686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3357554" y="2786058"/>
            <a:ext cx="38995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Osobní auto vyjelo o 40minut později!!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586" name="Object 2"/>
          <p:cNvGraphicFramePr>
            <a:graphicFrameLocks noChangeAspect="1"/>
          </p:cNvGraphicFramePr>
          <p:nvPr/>
        </p:nvGraphicFramePr>
        <p:xfrm>
          <a:off x="1417638" y="2292350"/>
          <a:ext cx="2351087" cy="3630613"/>
        </p:xfrm>
        <a:graphic>
          <a:graphicData uri="http://schemas.openxmlformats.org/presentationml/2006/ole">
            <p:oleObj spid="_x0000_s114690" name="Rovnice" r:id="rId3" imgW="1002960" imgH="1549080" progId="Equation.3">
              <p:embed/>
            </p:oleObj>
          </a:graphicData>
        </a:graphic>
      </p:graphicFrame>
      <p:cxnSp>
        <p:nvCxnSpPr>
          <p:cNvPr id="4" name="Přímá spojovací čára 3"/>
          <p:cNvCxnSpPr/>
          <p:nvPr/>
        </p:nvCxnSpPr>
        <p:spPr>
          <a:xfrm>
            <a:off x="5072066" y="3500438"/>
            <a:ext cx="1714512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>
            <a:off x="5072066" y="3429000"/>
            <a:ext cx="1714512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428596" y="5857892"/>
            <a:ext cx="84452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Osobní automobil dohoní kamión za tři hodiny 264km za Prahou.</a:t>
            </a:r>
            <a:endParaRPr lang="cs-CZ" sz="2400" b="1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071538" y="357166"/>
          <a:ext cx="7000923" cy="158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33641"/>
                <a:gridCol w="2333641"/>
                <a:gridCol w="2333641"/>
              </a:tblGrid>
              <a:tr h="15019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kamión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osobní</a:t>
                      </a:r>
                      <a:r>
                        <a:rPr lang="cs-CZ" sz="2000" b="1" baseline="0" dirty="0" smtClean="0"/>
                        <a:t> auto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v₁ = 72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v₂ = 88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t₁ = x+2/3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t₂ = x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 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s₁</a:t>
                      </a:r>
                      <a:r>
                        <a:rPr lang="cs-CZ" sz="2000" b="1" baseline="0" dirty="0" smtClean="0"/>
                        <a:t> = 72.(x+2/3) </a:t>
                      </a:r>
                      <a:r>
                        <a:rPr lang="cs-CZ" sz="2000" b="1" dirty="0" smtClean="0"/>
                        <a:t>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s₂ = 88.x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</a:t>
                      </a:r>
                      <a:r>
                        <a:rPr lang="cs-CZ" sz="2000" b="1" baseline="0" dirty="0" smtClean="0"/>
                        <a:t>km</a:t>
                      </a:r>
                      <a:r>
                        <a:rPr lang="cs-CZ" sz="2000" b="1" dirty="0" smtClean="0"/>
                        <a:t>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4691" name="Object 3"/>
          <p:cNvGraphicFramePr>
            <a:graphicFrameLocks noChangeAspect="1"/>
          </p:cNvGraphicFramePr>
          <p:nvPr/>
        </p:nvGraphicFramePr>
        <p:xfrm>
          <a:off x="4932040" y="2276872"/>
          <a:ext cx="2320925" cy="1071563"/>
        </p:xfrm>
        <a:graphic>
          <a:graphicData uri="http://schemas.openxmlformats.org/presentationml/2006/ole">
            <p:oleObj spid="_x0000_s114691" name="Rovnice" r:id="rId4" imgW="990360" imgH="457200" progId="Equation.3">
              <p:embed/>
            </p:oleObj>
          </a:graphicData>
        </a:graphic>
      </p:graphicFrame>
      <p:cxnSp>
        <p:nvCxnSpPr>
          <p:cNvPr id="12" name="Přímá spojovací čára 11"/>
          <p:cNvCxnSpPr/>
          <p:nvPr/>
        </p:nvCxnSpPr>
        <p:spPr>
          <a:xfrm>
            <a:off x="2571736" y="5357826"/>
            <a:ext cx="107157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2571736" y="5286388"/>
            <a:ext cx="107157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14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ovéPole 3"/>
          <p:cNvSpPr txBox="1">
            <a:spLocks noChangeArrowheads="1"/>
          </p:cNvSpPr>
          <p:nvPr/>
        </p:nvSpPr>
        <p:spPr bwMode="auto">
          <a:xfrm>
            <a:off x="357158" y="857232"/>
            <a:ext cx="161044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Kamión: </a:t>
            </a:r>
            <a:endParaRPr lang="cs-CZ" sz="2000" b="1" dirty="0">
              <a:latin typeface="Calibri" pitchFamily="34" charset="0"/>
            </a:endParaRPr>
          </a:p>
          <a:p>
            <a:endParaRPr lang="cs-CZ" dirty="0">
              <a:latin typeface="Calibri" pitchFamily="34" charset="0"/>
            </a:endParaRPr>
          </a:p>
        </p:txBody>
      </p:sp>
      <p:sp>
        <p:nvSpPr>
          <p:cNvPr id="14339" name="TextovéPole 4"/>
          <p:cNvSpPr txBox="1">
            <a:spLocks noChangeArrowheads="1"/>
          </p:cNvSpPr>
          <p:nvPr/>
        </p:nvSpPr>
        <p:spPr bwMode="auto">
          <a:xfrm>
            <a:off x="285720" y="285728"/>
            <a:ext cx="11184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Zkouška:</a:t>
            </a:r>
            <a:endParaRPr lang="cs-CZ" sz="2000" b="1" dirty="0">
              <a:latin typeface="Calibri" pitchFamily="34" charset="0"/>
            </a:endParaRP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857224" y="1071546"/>
          <a:ext cx="4664075" cy="1333500"/>
        </p:xfrm>
        <a:graphic>
          <a:graphicData uri="http://schemas.openxmlformats.org/presentationml/2006/ole">
            <p:oleObj spid="_x0000_s115714" name="Rovnice" r:id="rId3" imgW="2311200" imgH="660240" progId="Equation.3">
              <p:embed/>
            </p:oleObj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7143768" y="1643050"/>
          <a:ext cx="1503362" cy="441325"/>
        </p:xfrm>
        <a:graphic>
          <a:graphicData uri="http://schemas.openxmlformats.org/presentationml/2006/ole">
            <p:oleObj spid="_x0000_s115715" name="Rovnice" r:id="rId4" imgW="736560" imgH="215640" progId="Equation.3">
              <p:embed/>
            </p:oleObj>
          </a:graphicData>
        </a:graphic>
      </p:graphicFrame>
      <p:sp>
        <p:nvSpPr>
          <p:cNvPr id="8" name="TextovéPole 3"/>
          <p:cNvSpPr txBox="1">
            <a:spLocks noChangeArrowheads="1"/>
          </p:cNvSpPr>
          <p:nvPr/>
        </p:nvSpPr>
        <p:spPr bwMode="auto">
          <a:xfrm>
            <a:off x="6357950" y="857232"/>
            <a:ext cx="1610441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Osobní automobil: </a:t>
            </a:r>
            <a:endParaRPr lang="cs-CZ" sz="2000" b="1" dirty="0">
              <a:latin typeface="Calibri" pitchFamily="34" charset="0"/>
            </a:endParaRPr>
          </a:p>
          <a:p>
            <a:endParaRPr lang="cs-CZ" dirty="0">
              <a:latin typeface="Calibri" pitchFamily="34" charset="0"/>
            </a:endParaRPr>
          </a:p>
        </p:txBody>
      </p:sp>
      <p:sp>
        <p:nvSpPr>
          <p:cNvPr id="10" name="TextovéPole 3"/>
          <p:cNvSpPr txBox="1">
            <a:spLocks noChangeArrowheads="1"/>
          </p:cNvSpPr>
          <p:nvPr/>
        </p:nvSpPr>
        <p:spPr bwMode="auto">
          <a:xfrm>
            <a:off x="428596" y="3143248"/>
            <a:ext cx="22145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Celková dráha:</a:t>
            </a:r>
            <a:endParaRPr lang="cs-CZ" dirty="0">
              <a:latin typeface="Calibri" pitchFamily="34" charset="0"/>
            </a:endParaRPr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2063750" y="3630613"/>
          <a:ext cx="1611313" cy="968375"/>
        </p:xfrm>
        <a:graphic>
          <a:graphicData uri="http://schemas.openxmlformats.org/presentationml/2006/ole">
            <p:oleObj spid="_x0000_s115716" name="Rovnice" r:id="rId5" imgW="660240" imgH="4060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antilopa skákavá (Antidorcas marsupialis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3000372"/>
            <a:ext cx="1041364" cy="714350"/>
          </a:xfrm>
          <a:prstGeom prst="rect">
            <a:avLst/>
          </a:prstGeom>
          <a:noFill/>
        </p:spPr>
      </p:pic>
      <p:sp>
        <p:nvSpPr>
          <p:cNvPr id="24578" name="TextovéPole 1"/>
          <p:cNvSpPr txBox="1">
            <a:spLocks noChangeArrowheads="1"/>
          </p:cNvSpPr>
          <p:nvPr/>
        </p:nvSpPr>
        <p:spPr bwMode="auto">
          <a:xfrm>
            <a:off x="2357438" y="7143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cxnSp>
        <p:nvCxnSpPr>
          <p:cNvPr id="11" name="Přímá spojovací šipka 10"/>
          <p:cNvCxnSpPr/>
          <p:nvPr/>
        </p:nvCxnSpPr>
        <p:spPr>
          <a:xfrm>
            <a:off x="2500298" y="2786058"/>
            <a:ext cx="6143668" cy="1588"/>
          </a:xfrm>
          <a:prstGeom prst="straightConnector1">
            <a:avLst/>
          </a:prstGeom>
          <a:ln w="38100">
            <a:solidFill>
              <a:schemeClr val="tx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4429124" y="3000372"/>
            <a:ext cx="4214842" cy="1588"/>
          </a:xfrm>
          <a:prstGeom prst="straightConnector1">
            <a:avLst/>
          </a:prstGeom>
          <a:ln w="38100">
            <a:solidFill>
              <a:srgbClr val="00B05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26"/>
          <p:cNvSpPr txBox="1">
            <a:spLocks noChangeArrowheads="1"/>
          </p:cNvSpPr>
          <p:nvPr/>
        </p:nvSpPr>
        <p:spPr bwMode="auto">
          <a:xfrm>
            <a:off x="5357818" y="2285992"/>
            <a:ext cx="20164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chemeClr val="tx2"/>
                </a:solidFill>
                <a:latin typeface="Calibri" pitchFamily="34" charset="0"/>
              </a:rPr>
              <a:t>v₂ </a:t>
            </a:r>
            <a:r>
              <a:rPr lang="cs-CZ" sz="2000" b="1" dirty="0">
                <a:solidFill>
                  <a:schemeClr val="tx2"/>
                </a:solidFill>
                <a:latin typeface="Calibri" pitchFamily="34" charset="0"/>
              </a:rPr>
              <a:t>= </a:t>
            </a:r>
            <a:r>
              <a:rPr lang="cs-CZ" sz="2000" b="1" dirty="0" smtClean="0">
                <a:solidFill>
                  <a:schemeClr val="tx2"/>
                </a:solidFill>
                <a:latin typeface="Calibri" pitchFamily="34" charset="0"/>
              </a:rPr>
              <a:t>x m/s, t₂=12s</a:t>
            </a:r>
            <a:endParaRPr lang="cs-CZ" sz="2000" b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7" name="TextovéPole 27"/>
          <p:cNvSpPr txBox="1">
            <a:spLocks noChangeArrowheads="1"/>
          </p:cNvSpPr>
          <p:nvPr/>
        </p:nvSpPr>
        <p:spPr bwMode="auto">
          <a:xfrm>
            <a:off x="4857752" y="3143248"/>
            <a:ext cx="3080843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  <a:latin typeface="Calibri" pitchFamily="34" charset="0"/>
              </a:rPr>
              <a:t>v₁ </a:t>
            </a:r>
            <a:r>
              <a:rPr lang="cs-CZ" sz="2000" b="1" dirty="0">
                <a:solidFill>
                  <a:srgbClr val="00B050"/>
                </a:solidFill>
                <a:latin typeface="Calibri" pitchFamily="34" charset="0"/>
              </a:rPr>
              <a:t>= </a:t>
            </a:r>
            <a:r>
              <a:rPr lang="cs-CZ" sz="2000" b="1" dirty="0" smtClean="0">
                <a:solidFill>
                  <a:srgbClr val="00B050"/>
                </a:solidFill>
                <a:latin typeface="Calibri" pitchFamily="34" charset="0"/>
              </a:rPr>
              <a:t>72 km/h=20m/s, t₁=12s</a:t>
            </a:r>
            <a:endParaRPr lang="cs-CZ" b="1" dirty="0">
              <a:solidFill>
                <a:srgbClr val="00B050"/>
              </a:solidFill>
              <a:latin typeface="Calibri" pitchFamily="34" charset="0"/>
            </a:endParaRPr>
          </a:p>
        </p:txBody>
      </p:sp>
      <p:cxnSp>
        <p:nvCxnSpPr>
          <p:cNvPr id="15" name="Přímá spojovací šipka 14"/>
          <p:cNvCxnSpPr/>
          <p:nvPr/>
        </p:nvCxnSpPr>
        <p:spPr>
          <a:xfrm>
            <a:off x="2500298" y="2643182"/>
            <a:ext cx="1928826" cy="1588"/>
          </a:xfrm>
          <a:prstGeom prst="straightConnector1">
            <a:avLst/>
          </a:prstGeom>
          <a:ln w="38100">
            <a:solidFill>
              <a:srgbClr val="FF0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5"/>
          <p:cNvSpPr txBox="1">
            <a:spLocks noChangeArrowheads="1"/>
          </p:cNvSpPr>
          <p:nvPr/>
        </p:nvSpPr>
        <p:spPr bwMode="auto">
          <a:xfrm>
            <a:off x="2857488" y="2285992"/>
            <a:ext cx="11288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  <a:latin typeface="Calibri" pitchFamily="34" charset="0"/>
              </a:rPr>
              <a:t>s = </a:t>
            </a:r>
            <a:r>
              <a:rPr lang="cs-CZ" sz="2000" b="1" dirty="0" smtClean="0">
                <a:solidFill>
                  <a:srgbClr val="FF0000"/>
                </a:solidFill>
                <a:latin typeface="Calibri" pitchFamily="34" charset="0"/>
              </a:rPr>
              <a:t>120m</a:t>
            </a:r>
            <a:endParaRPr lang="cs-CZ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graphicFrame>
        <p:nvGraphicFramePr>
          <p:cNvPr id="31" name="Tabulka 30"/>
          <p:cNvGraphicFramePr>
            <a:graphicFrameLocks noGrp="1"/>
          </p:cNvGraphicFramePr>
          <p:nvPr/>
        </p:nvGraphicFramePr>
        <p:xfrm>
          <a:off x="428596" y="4357694"/>
          <a:ext cx="8286808" cy="158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09919"/>
                <a:gridCol w="2509919"/>
                <a:gridCol w="3266970"/>
              </a:tblGrid>
              <a:tr h="15019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antilopa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gepard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v₁ = 20 [m/s]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v₂ = x [m/s]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t₁ = 12 [s]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t₂ = 12 [s]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 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s₁</a:t>
                      </a:r>
                      <a:r>
                        <a:rPr lang="cs-CZ" sz="2000" b="1" baseline="0" dirty="0" smtClean="0"/>
                        <a:t> = 20.12 </a:t>
                      </a:r>
                      <a:r>
                        <a:rPr lang="cs-CZ" sz="2000" b="1" dirty="0" smtClean="0"/>
                        <a:t>[m]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s₂ = x </a:t>
                      </a:r>
                      <a:r>
                        <a:rPr lang="cs-CZ" sz="2000" b="1" baseline="0" dirty="0" smtClean="0"/>
                        <a:t>. 12 </a:t>
                      </a:r>
                      <a:r>
                        <a:rPr lang="cs-CZ" sz="2000" b="1" dirty="0" smtClean="0"/>
                        <a:t>[</a:t>
                      </a:r>
                      <a:r>
                        <a:rPr lang="cs-CZ" sz="2000" b="1" baseline="0" dirty="0" smtClean="0"/>
                        <a:t>m</a:t>
                      </a:r>
                      <a:r>
                        <a:rPr lang="cs-CZ" sz="2000" b="1" dirty="0" smtClean="0"/>
                        <a:t>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TextovéPole 2"/>
          <p:cNvSpPr txBox="1">
            <a:spLocks noChangeArrowheads="1"/>
          </p:cNvSpPr>
          <p:nvPr/>
        </p:nvSpPr>
        <p:spPr bwMode="auto">
          <a:xfrm>
            <a:off x="428596" y="428604"/>
            <a:ext cx="814393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3. </a:t>
            </a:r>
            <a:r>
              <a:rPr lang="cs-CZ" sz="2400" b="1" dirty="0" smtClean="0">
                <a:latin typeface="Calibri" pitchFamily="34" charset="0"/>
              </a:rPr>
              <a:t>Když gepard začal pronásledovat antilopu, byla mezi nimi vzdálenost 120m. Přestože antilopa utíkala rychlostí 72km/h, gepard ji dohonil za 12 sekund. Jakou rychlostí gepard běžel? Rychlost vyjádřete v km/</a:t>
            </a:r>
            <a:r>
              <a:rPr lang="cs-CZ" sz="2400" b="1" dirty="0" err="1" smtClean="0">
                <a:latin typeface="Calibri" pitchFamily="34" charset="0"/>
              </a:rPr>
              <a:t>h</a:t>
            </a:r>
            <a:r>
              <a:rPr lang="cs-CZ" sz="2400" b="1" dirty="0" smtClean="0">
                <a:latin typeface="Calibri" pitchFamily="34" charset="0"/>
              </a:rPr>
              <a:t>.</a:t>
            </a:r>
          </a:p>
        </p:txBody>
      </p:sp>
      <p:pic>
        <p:nvPicPr>
          <p:cNvPr id="147459" name="Picture 3" descr="C:\Documents and Settings\rachotova\Local Settings\Temporary Internet Files\Content.IE5\61WXIA5M\MP9004066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714620"/>
            <a:ext cx="1135845" cy="757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7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0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426" name="Object 2"/>
          <p:cNvGraphicFramePr>
            <a:graphicFrameLocks noChangeAspect="1"/>
          </p:cNvGraphicFramePr>
          <p:nvPr/>
        </p:nvGraphicFramePr>
        <p:xfrm>
          <a:off x="285720" y="2285992"/>
          <a:ext cx="5422900" cy="2933700"/>
        </p:xfrm>
        <a:graphic>
          <a:graphicData uri="http://schemas.openxmlformats.org/presentationml/2006/ole">
            <p:oleObj spid="_x0000_s148482" name="Rovnice" r:id="rId3" imgW="2044440" imgH="1104840" progId="Equation.3">
              <p:embed/>
            </p:oleObj>
          </a:graphicData>
        </a:graphic>
      </p:graphicFrame>
      <p:cxnSp>
        <p:nvCxnSpPr>
          <p:cNvPr id="6" name="Přímá spojovací čára 5"/>
          <p:cNvCxnSpPr/>
          <p:nvPr/>
        </p:nvCxnSpPr>
        <p:spPr>
          <a:xfrm>
            <a:off x="2000232" y="5357826"/>
            <a:ext cx="364333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2000232" y="5286388"/>
            <a:ext cx="364333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500034" y="5715016"/>
            <a:ext cx="43275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Gepard běžel rychlostí 108km/</a:t>
            </a:r>
            <a:r>
              <a:rPr lang="cs-CZ" sz="2400" b="1" dirty="0" err="1" smtClean="0"/>
              <a:t>h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785786" y="214290"/>
          <a:ext cx="7858181" cy="158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80096"/>
                <a:gridCol w="2380096"/>
                <a:gridCol w="3097989"/>
              </a:tblGrid>
              <a:tr h="15019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antilopa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gepard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v₁ = 20 [m/s]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v₂ = x [m/s]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t₁ = 12 [s]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t₂ = 12 [s]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 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s₁</a:t>
                      </a:r>
                      <a:r>
                        <a:rPr lang="cs-CZ" sz="2000" b="1" baseline="0" dirty="0" smtClean="0"/>
                        <a:t> = 20.12 </a:t>
                      </a:r>
                      <a:r>
                        <a:rPr lang="cs-CZ" sz="2000" b="1" dirty="0" smtClean="0"/>
                        <a:t>[m]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s₂ = x </a:t>
                      </a:r>
                      <a:r>
                        <a:rPr lang="cs-CZ" sz="2000" b="1" baseline="0" dirty="0" smtClean="0"/>
                        <a:t>. 12 </a:t>
                      </a:r>
                      <a:r>
                        <a:rPr lang="cs-CZ" sz="2000" b="1" dirty="0" smtClean="0"/>
                        <a:t>[</a:t>
                      </a:r>
                      <a:r>
                        <a:rPr lang="cs-CZ" sz="2000" b="1" baseline="0" dirty="0" smtClean="0"/>
                        <a:t>m</a:t>
                      </a:r>
                      <a:r>
                        <a:rPr lang="cs-CZ" sz="2000" b="1" dirty="0" smtClean="0"/>
                        <a:t>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ovéPole 3"/>
          <p:cNvSpPr txBox="1">
            <a:spLocks noChangeArrowheads="1"/>
          </p:cNvSpPr>
          <p:nvPr/>
        </p:nvSpPr>
        <p:spPr bwMode="auto">
          <a:xfrm>
            <a:off x="357158" y="857232"/>
            <a:ext cx="235745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antilopa: </a:t>
            </a:r>
            <a:endParaRPr lang="cs-CZ" sz="2000" b="1" dirty="0">
              <a:latin typeface="Calibri" pitchFamily="34" charset="0"/>
            </a:endParaRPr>
          </a:p>
          <a:p>
            <a:endParaRPr lang="cs-CZ" dirty="0">
              <a:latin typeface="Calibri" pitchFamily="34" charset="0"/>
            </a:endParaRPr>
          </a:p>
        </p:txBody>
      </p:sp>
      <p:sp>
        <p:nvSpPr>
          <p:cNvPr id="14339" name="TextovéPole 4"/>
          <p:cNvSpPr txBox="1">
            <a:spLocks noChangeArrowheads="1"/>
          </p:cNvSpPr>
          <p:nvPr/>
        </p:nvSpPr>
        <p:spPr bwMode="auto">
          <a:xfrm>
            <a:off x="285720" y="285728"/>
            <a:ext cx="11184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Zkouška:</a:t>
            </a:r>
            <a:endParaRPr lang="cs-CZ" sz="2000" b="1" dirty="0">
              <a:latin typeface="Calibri" pitchFamily="34" charset="0"/>
            </a:endParaRP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742950" y="1357313"/>
          <a:ext cx="2333625" cy="1038225"/>
        </p:xfrm>
        <a:graphic>
          <a:graphicData uri="http://schemas.openxmlformats.org/presentationml/2006/ole">
            <p:oleObj spid="_x0000_s149506" name="Rovnice" r:id="rId3" imgW="1028520" imgH="457200" progId="Equation.3">
              <p:embed/>
            </p:oleObj>
          </a:graphicData>
        </a:graphic>
      </p:graphicFrame>
      <p:sp>
        <p:nvSpPr>
          <p:cNvPr id="8" name="TextovéPole 3"/>
          <p:cNvSpPr txBox="1">
            <a:spLocks noChangeArrowheads="1"/>
          </p:cNvSpPr>
          <p:nvPr/>
        </p:nvSpPr>
        <p:spPr bwMode="auto">
          <a:xfrm>
            <a:off x="3786182" y="857232"/>
            <a:ext cx="264320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gepard: </a:t>
            </a:r>
            <a:endParaRPr lang="cs-CZ" sz="2000" b="1" dirty="0">
              <a:latin typeface="Calibri" pitchFamily="34" charset="0"/>
            </a:endParaRPr>
          </a:p>
          <a:p>
            <a:endParaRPr lang="cs-CZ" dirty="0">
              <a:latin typeface="Calibri" pitchFamily="34" charset="0"/>
            </a:endParaRPr>
          </a:p>
        </p:txBody>
      </p:sp>
      <p:sp>
        <p:nvSpPr>
          <p:cNvPr id="10" name="TextovéPole 3"/>
          <p:cNvSpPr txBox="1">
            <a:spLocks noChangeArrowheads="1"/>
          </p:cNvSpPr>
          <p:nvPr/>
        </p:nvSpPr>
        <p:spPr bwMode="auto">
          <a:xfrm>
            <a:off x="428596" y="3357562"/>
            <a:ext cx="22145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Celková dráha:</a:t>
            </a:r>
            <a:endParaRPr lang="cs-CZ" dirty="0">
              <a:latin typeface="Calibri" pitchFamily="34" charset="0"/>
            </a:endParaRPr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1357290" y="4000504"/>
          <a:ext cx="2544762" cy="1641475"/>
        </p:xfrm>
        <a:graphic>
          <a:graphicData uri="http://schemas.openxmlformats.org/presentationml/2006/ole">
            <p:oleObj spid="_x0000_s149507" name="Rovnice" r:id="rId4" imgW="1002960" imgH="647640" progId="Equation.3">
              <p:embed/>
            </p:oleObj>
          </a:graphicData>
        </a:graphic>
      </p:graphicFrame>
      <p:graphicFrame>
        <p:nvGraphicFramePr>
          <p:cNvPr id="108549" name="Object 5"/>
          <p:cNvGraphicFramePr>
            <a:graphicFrameLocks noChangeAspect="1"/>
          </p:cNvGraphicFramePr>
          <p:nvPr/>
        </p:nvGraphicFramePr>
        <p:xfrm>
          <a:off x="4300538" y="1285875"/>
          <a:ext cx="2390775" cy="1038225"/>
        </p:xfrm>
        <a:graphic>
          <a:graphicData uri="http://schemas.openxmlformats.org/presentationml/2006/ole">
            <p:oleObj spid="_x0000_s149508" name="Rovnice" r:id="rId5" imgW="1054080" imgH="457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ovéPole 1"/>
          <p:cNvSpPr txBox="1">
            <a:spLocks noChangeArrowheads="1"/>
          </p:cNvSpPr>
          <p:nvPr/>
        </p:nvSpPr>
        <p:spPr bwMode="auto">
          <a:xfrm>
            <a:off x="2357438" y="7143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24579" name="TextovéPole 2"/>
          <p:cNvSpPr txBox="1">
            <a:spLocks noChangeArrowheads="1"/>
          </p:cNvSpPr>
          <p:nvPr/>
        </p:nvSpPr>
        <p:spPr bwMode="auto">
          <a:xfrm>
            <a:off x="357158" y="285750"/>
            <a:ext cx="814393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4. </a:t>
            </a:r>
            <a:r>
              <a:rPr lang="cs-CZ" sz="2400" b="1" dirty="0" smtClean="0">
                <a:latin typeface="Calibri" pitchFamily="34" charset="0"/>
              </a:rPr>
              <a:t>Ze dvou měst od sebe vzdálených 88km vyjela současně proti sobě dvě auta. Auto, které jelo rychlostí o 12 km/h větší, ujelo do okamžiku setkání o 8km více než druhé auto. Určete rychlosti obou aut a po jaké době se auta setkala.</a:t>
            </a:r>
          </a:p>
        </p:txBody>
      </p:sp>
      <p:cxnSp>
        <p:nvCxnSpPr>
          <p:cNvPr id="15" name="Přímá spojovací šipka 14"/>
          <p:cNvCxnSpPr/>
          <p:nvPr/>
        </p:nvCxnSpPr>
        <p:spPr>
          <a:xfrm>
            <a:off x="1500188" y="2928938"/>
            <a:ext cx="5572125" cy="1587"/>
          </a:xfrm>
          <a:prstGeom prst="straightConnector1">
            <a:avLst/>
          </a:prstGeom>
          <a:ln w="38100">
            <a:solidFill>
              <a:srgbClr val="FF0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26"/>
          <p:cNvSpPr txBox="1">
            <a:spLocks noChangeArrowheads="1"/>
          </p:cNvSpPr>
          <p:nvPr/>
        </p:nvSpPr>
        <p:spPr bwMode="auto">
          <a:xfrm>
            <a:off x="1428728" y="3357562"/>
            <a:ext cx="23807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chemeClr val="tx2"/>
                </a:solidFill>
                <a:latin typeface="Calibri" pitchFamily="34" charset="0"/>
              </a:rPr>
              <a:t>v</a:t>
            </a:r>
            <a:r>
              <a:rPr lang="cs-CZ" sz="2000" b="1" dirty="0" smtClean="0">
                <a:solidFill>
                  <a:schemeClr val="tx2"/>
                </a:solidFill>
                <a:latin typeface="Calibri" pitchFamily="34" charset="0"/>
              </a:rPr>
              <a:t>₁=x km/h, s₁=40km </a:t>
            </a:r>
            <a:endParaRPr lang="cs-CZ" sz="2000" b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20" name="TextovéPole 25"/>
          <p:cNvSpPr txBox="1">
            <a:spLocks noChangeArrowheads="1"/>
          </p:cNvSpPr>
          <p:nvPr/>
        </p:nvSpPr>
        <p:spPr bwMode="auto">
          <a:xfrm>
            <a:off x="3714744" y="2428868"/>
            <a:ext cx="112242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  <a:latin typeface="Calibri" pitchFamily="34" charset="0"/>
              </a:rPr>
              <a:t>s = </a:t>
            </a:r>
            <a:r>
              <a:rPr lang="cs-CZ" sz="2000" b="1" dirty="0" smtClean="0">
                <a:solidFill>
                  <a:srgbClr val="FF0000"/>
                </a:solidFill>
                <a:latin typeface="Calibri" pitchFamily="34" charset="0"/>
              </a:rPr>
              <a:t>88km</a:t>
            </a:r>
            <a:endParaRPr lang="cs-CZ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cxnSp>
        <p:nvCxnSpPr>
          <p:cNvPr id="21" name="Přímá spojovací šipka 20"/>
          <p:cNvCxnSpPr/>
          <p:nvPr/>
        </p:nvCxnSpPr>
        <p:spPr>
          <a:xfrm rot="10800000">
            <a:off x="3643306" y="3286125"/>
            <a:ext cx="3429008" cy="1591"/>
          </a:xfrm>
          <a:prstGeom prst="straightConnector1">
            <a:avLst/>
          </a:prstGeom>
          <a:ln w="38100">
            <a:solidFill>
              <a:srgbClr val="00B050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V="1">
            <a:off x="1500188" y="3286124"/>
            <a:ext cx="2143118" cy="2"/>
          </a:xfrm>
          <a:prstGeom prst="straightConnector1">
            <a:avLst/>
          </a:prstGeom>
          <a:ln w="38100">
            <a:solidFill>
              <a:schemeClr val="tx2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7"/>
          <p:cNvSpPr txBox="1">
            <a:spLocks noChangeArrowheads="1"/>
          </p:cNvSpPr>
          <p:nvPr/>
        </p:nvSpPr>
        <p:spPr bwMode="auto">
          <a:xfrm>
            <a:off x="4000496" y="3357562"/>
            <a:ext cx="2938625" cy="67710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00B050"/>
                </a:solidFill>
                <a:latin typeface="Calibri" pitchFamily="34" charset="0"/>
              </a:rPr>
              <a:t>v₂ = </a:t>
            </a:r>
            <a:r>
              <a:rPr lang="cs-CZ" sz="2000" b="1" dirty="0" smtClean="0">
                <a:solidFill>
                  <a:srgbClr val="00B050"/>
                </a:solidFill>
                <a:latin typeface="Calibri" pitchFamily="34" charset="0"/>
              </a:rPr>
              <a:t>x+12 km/h, s</a:t>
            </a:r>
            <a:r>
              <a:rPr lang="cs-CZ" b="1" dirty="0" smtClean="0">
                <a:solidFill>
                  <a:srgbClr val="00B050"/>
                </a:solidFill>
                <a:latin typeface="Calibri" pitchFamily="34" charset="0"/>
              </a:rPr>
              <a:t>₂ = 48km</a:t>
            </a:r>
          </a:p>
          <a:p>
            <a:endParaRPr lang="cs-CZ" b="1" dirty="0">
              <a:solidFill>
                <a:srgbClr val="00B050"/>
              </a:solidFill>
              <a:latin typeface="Calibri" pitchFamily="34" charset="0"/>
            </a:endParaRPr>
          </a:p>
        </p:txBody>
      </p:sp>
      <p:pic>
        <p:nvPicPr>
          <p:cNvPr id="150530" name="Picture 2" descr="C:\Documents and Settings\rachotova\Local Settings\Temporary Internet Files\Content.IE5\61WXIA5M\MC90044173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928934"/>
            <a:ext cx="728658" cy="728658"/>
          </a:xfrm>
          <a:prstGeom prst="rect">
            <a:avLst/>
          </a:prstGeom>
          <a:noFill/>
        </p:spPr>
      </p:pic>
      <p:pic>
        <p:nvPicPr>
          <p:cNvPr id="150531" name="Picture 3" descr="C:\Documents and Settings\rachotova\Local Settings\Temporary Internet Files\Content.IE5\RWF5BG08\MM90039577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3000372"/>
            <a:ext cx="762001" cy="571501"/>
          </a:xfrm>
          <a:prstGeom prst="rect">
            <a:avLst/>
          </a:prstGeom>
          <a:noFill/>
        </p:spPr>
      </p:pic>
      <p:sp>
        <p:nvSpPr>
          <p:cNvPr id="18" name="Obláček 17"/>
          <p:cNvSpPr/>
          <p:nvPr/>
        </p:nvSpPr>
        <p:spPr>
          <a:xfrm>
            <a:off x="3000332" y="260648"/>
            <a:ext cx="6143668" cy="2643206"/>
          </a:xfrm>
          <a:prstGeom prst="cloudCallout">
            <a:avLst>
              <a:gd name="adj1" fmla="val -94616"/>
              <a:gd name="adj2" fmla="val 30006"/>
            </a:avLst>
          </a:prstGeom>
          <a:blipFill>
            <a:blip r:embed="rId4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Co ještě musíme „vědět“:</a:t>
            </a:r>
          </a:p>
          <a:p>
            <a:pPr algn="ctr"/>
            <a:endParaRPr lang="cs-CZ" sz="10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t = v/s</a:t>
            </a:r>
          </a:p>
          <a:p>
            <a:pPr algn="ctr"/>
            <a:endParaRPr lang="cs-CZ" sz="10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t₁=t₂</a:t>
            </a:r>
            <a:endParaRPr lang="cs-CZ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/>
        </p:nvGraphicFramePr>
        <p:xfrm>
          <a:off x="714348" y="4429132"/>
          <a:ext cx="7143801" cy="158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81267"/>
                <a:gridCol w="2381267"/>
                <a:gridCol w="2381267"/>
              </a:tblGrid>
              <a:tr h="15019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auto 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auto</a:t>
                      </a:r>
                      <a:r>
                        <a:rPr lang="cs-CZ" sz="2000" b="1" baseline="0" dirty="0" smtClean="0"/>
                        <a:t> II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v₁ = x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v₂ = x</a:t>
                      </a:r>
                      <a:r>
                        <a:rPr lang="cs-CZ" sz="2000" b="1" baseline="0" dirty="0" smtClean="0"/>
                        <a:t>+12</a:t>
                      </a:r>
                      <a:r>
                        <a:rPr lang="cs-CZ" sz="2000" b="1" dirty="0" smtClean="0"/>
                        <a:t>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t₁ = 40/x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t₂ =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48/(x+12)[h]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 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s₁</a:t>
                      </a:r>
                      <a:r>
                        <a:rPr lang="cs-CZ" sz="2000" b="1" baseline="0" dirty="0" smtClean="0"/>
                        <a:t> = 40 </a:t>
                      </a:r>
                      <a:r>
                        <a:rPr lang="cs-CZ" sz="2000" b="1" dirty="0" smtClean="0"/>
                        <a:t>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s₂ = 48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</a:t>
                      </a:r>
                      <a:r>
                        <a:rPr lang="cs-CZ" sz="2000" b="1" baseline="0" dirty="0" smtClean="0"/>
                        <a:t>km</a:t>
                      </a:r>
                      <a:r>
                        <a:rPr lang="cs-CZ" sz="2000" b="1" dirty="0" smtClean="0"/>
                        <a:t>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0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50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3" grpId="0" animBg="1"/>
      <p:bldP spid="18" grpId="0" animBg="1"/>
      <p:bldP spid="1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28662" y="428604"/>
          <a:ext cx="7143801" cy="158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81267"/>
                <a:gridCol w="2381267"/>
                <a:gridCol w="2381267"/>
              </a:tblGrid>
              <a:tr h="15019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auto 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auto</a:t>
                      </a:r>
                      <a:r>
                        <a:rPr lang="cs-CZ" sz="2000" b="1" baseline="0" dirty="0" smtClean="0"/>
                        <a:t> II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v₁ = x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v₂ = x</a:t>
                      </a:r>
                      <a:r>
                        <a:rPr lang="cs-CZ" sz="2000" b="1" baseline="0" dirty="0" smtClean="0"/>
                        <a:t>+12</a:t>
                      </a:r>
                      <a:r>
                        <a:rPr lang="cs-CZ" sz="2000" b="1" dirty="0" smtClean="0"/>
                        <a:t>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t₁ = 40/x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t₂ =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48/(x+12)[h]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 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s₁</a:t>
                      </a:r>
                      <a:r>
                        <a:rPr lang="cs-CZ" sz="2000" b="1" baseline="0" dirty="0" smtClean="0"/>
                        <a:t> = 40 </a:t>
                      </a:r>
                      <a:r>
                        <a:rPr lang="cs-CZ" sz="2000" b="1" dirty="0" smtClean="0"/>
                        <a:t>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s₂ = 48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</a:t>
                      </a:r>
                      <a:r>
                        <a:rPr lang="cs-CZ" sz="2000" b="1" baseline="0" dirty="0" smtClean="0"/>
                        <a:t>km</a:t>
                      </a:r>
                      <a:r>
                        <a:rPr lang="cs-CZ" sz="2000" b="1" dirty="0" smtClean="0"/>
                        <a:t>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1554" name="Object 2"/>
          <p:cNvGraphicFramePr>
            <a:graphicFrameLocks noChangeAspect="1"/>
          </p:cNvGraphicFramePr>
          <p:nvPr/>
        </p:nvGraphicFramePr>
        <p:xfrm>
          <a:off x="1000100" y="2285992"/>
          <a:ext cx="3436937" cy="3405188"/>
        </p:xfrm>
        <a:graphic>
          <a:graphicData uri="http://schemas.openxmlformats.org/presentationml/2006/ole">
            <p:oleObj spid="_x0000_s151554" name="Rovnice" r:id="rId3" imgW="1295280" imgH="1282680" progId="Equation.3">
              <p:embed/>
            </p:oleObj>
          </a:graphicData>
        </a:graphic>
      </p:graphicFrame>
      <p:cxnSp>
        <p:nvCxnSpPr>
          <p:cNvPr id="4" name="Přímá spojovací čára 3"/>
          <p:cNvCxnSpPr/>
          <p:nvPr/>
        </p:nvCxnSpPr>
        <p:spPr>
          <a:xfrm>
            <a:off x="2357422" y="5715016"/>
            <a:ext cx="2000264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>
            <a:off x="2357422" y="5643578"/>
            <a:ext cx="2000264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1555" name="Object 3"/>
          <p:cNvGraphicFramePr>
            <a:graphicFrameLocks noChangeAspect="1"/>
          </p:cNvGraphicFramePr>
          <p:nvPr/>
        </p:nvGraphicFramePr>
        <p:xfrm>
          <a:off x="5286380" y="2285992"/>
          <a:ext cx="2797175" cy="3236912"/>
        </p:xfrm>
        <a:graphic>
          <a:graphicData uri="http://schemas.openxmlformats.org/presentationml/2006/ole">
            <p:oleObj spid="_x0000_s151555" name="Rovnice" r:id="rId4" imgW="1054080" imgH="1218960" progId="Equation.3">
              <p:embed/>
            </p:oleObj>
          </a:graphicData>
        </a:graphic>
      </p:graphicFrame>
      <p:cxnSp>
        <p:nvCxnSpPr>
          <p:cNvPr id="9" name="Přímá spojovací čára 8"/>
          <p:cNvCxnSpPr/>
          <p:nvPr/>
        </p:nvCxnSpPr>
        <p:spPr>
          <a:xfrm>
            <a:off x="5286380" y="5643578"/>
            <a:ext cx="2786082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5357818" y="5572140"/>
            <a:ext cx="2714644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142844" y="6000768"/>
            <a:ext cx="7743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Auta jela rychlostí 60km/h a 72km/h a potkala se za 40min.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51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1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ovéPole 3"/>
          <p:cNvSpPr txBox="1">
            <a:spLocks noChangeArrowheads="1"/>
          </p:cNvSpPr>
          <p:nvPr/>
        </p:nvSpPr>
        <p:spPr bwMode="auto">
          <a:xfrm>
            <a:off x="357158" y="857232"/>
            <a:ext cx="235745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auto I: </a:t>
            </a:r>
            <a:endParaRPr lang="cs-CZ" sz="2000" b="1" dirty="0">
              <a:latin typeface="Calibri" pitchFamily="34" charset="0"/>
            </a:endParaRPr>
          </a:p>
          <a:p>
            <a:endParaRPr lang="cs-CZ" dirty="0">
              <a:latin typeface="Calibri" pitchFamily="34" charset="0"/>
            </a:endParaRPr>
          </a:p>
        </p:txBody>
      </p:sp>
      <p:sp>
        <p:nvSpPr>
          <p:cNvPr id="14339" name="TextovéPole 4"/>
          <p:cNvSpPr txBox="1">
            <a:spLocks noChangeArrowheads="1"/>
          </p:cNvSpPr>
          <p:nvPr/>
        </p:nvSpPr>
        <p:spPr bwMode="auto">
          <a:xfrm>
            <a:off x="285720" y="285728"/>
            <a:ext cx="11184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Zkouška:</a:t>
            </a:r>
            <a:endParaRPr lang="cs-CZ" sz="2000" b="1" dirty="0">
              <a:latin typeface="Calibri" pitchFamily="34" charset="0"/>
            </a:endParaRPr>
          </a:p>
        </p:txBody>
      </p:sp>
      <p:sp>
        <p:nvSpPr>
          <p:cNvPr id="8" name="TextovéPole 3"/>
          <p:cNvSpPr txBox="1">
            <a:spLocks noChangeArrowheads="1"/>
          </p:cNvSpPr>
          <p:nvPr/>
        </p:nvSpPr>
        <p:spPr bwMode="auto">
          <a:xfrm>
            <a:off x="3786182" y="857232"/>
            <a:ext cx="264320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auto II: </a:t>
            </a:r>
            <a:endParaRPr lang="cs-CZ" sz="2000" b="1" dirty="0">
              <a:latin typeface="Calibri" pitchFamily="34" charset="0"/>
            </a:endParaRPr>
          </a:p>
          <a:p>
            <a:endParaRPr lang="cs-CZ" dirty="0">
              <a:latin typeface="Calibri" pitchFamily="34" charset="0"/>
            </a:endParaRPr>
          </a:p>
        </p:txBody>
      </p:sp>
      <p:sp>
        <p:nvSpPr>
          <p:cNvPr id="10" name="TextovéPole 3"/>
          <p:cNvSpPr txBox="1">
            <a:spLocks noChangeArrowheads="1"/>
          </p:cNvSpPr>
          <p:nvPr/>
        </p:nvSpPr>
        <p:spPr bwMode="auto">
          <a:xfrm>
            <a:off x="428596" y="3357562"/>
            <a:ext cx="22145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 smtClean="0">
                <a:latin typeface="Calibri" pitchFamily="34" charset="0"/>
              </a:rPr>
              <a:t>Doba jízdy:</a:t>
            </a:r>
            <a:endParaRPr lang="cs-CZ" dirty="0">
              <a:latin typeface="Calibri" pitchFamily="34" charset="0"/>
            </a:endParaRPr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1428728" y="4000504"/>
          <a:ext cx="1031875" cy="1608138"/>
        </p:xfrm>
        <a:graphic>
          <a:graphicData uri="http://schemas.openxmlformats.org/presentationml/2006/ole">
            <p:oleObj spid="_x0000_s152579" name="Rovnice" r:id="rId3" imgW="406080" imgH="634680" progId="Equation.3">
              <p:embed/>
            </p:oleObj>
          </a:graphicData>
        </a:graphic>
      </p:graphicFrame>
      <p:graphicFrame>
        <p:nvGraphicFramePr>
          <p:cNvPr id="108549" name="Object 5"/>
          <p:cNvGraphicFramePr>
            <a:graphicFrameLocks noChangeAspect="1"/>
          </p:cNvGraphicFramePr>
          <p:nvPr/>
        </p:nvGraphicFramePr>
        <p:xfrm>
          <a:off x="4143372" y="1285860"/>
          <a:ext cx="3025775" cy="1847850"/>
        </p:xfrm>
        <a:graphic>
          <a:graphicData uri="http://schemas.openxmlformats.org/presentationml/2006/ole">
            <p:oleObj spid="_x0000_s152580" name="Rovnice" r:id="rId4" imgW="1333440" imgH="812520" progId="Equation.3">
              <p:embed/>
            </p:oleObj>
          </a:graphicData>
        </a:graphic>
      </p:graphicFrame>
      <p:graphicFrame>
        <p:nvGraphicFramePr>
          <p:cNvPr id="152581" name="Object 5"/>
          <p:cNvGraphicFramePr>
            <a:graphicFrameLocks noChangeAspect="1"/>
          </p:cNvGraphicFramePr>
          <p:nvPr/>
        </p:nvGraphicFramePr>
        <p:xfrm>
          <a:off x="571473" y="1357299"/>
          <a:ext cx="2357454" cy="880366"/>
        </p:xfrm>
        <a:graphic>
          <a:graphicData uri="http://schemas.openxmlformats.org/presentationml/2006/ole">
            <p:oleObj spid="_x0000_s152581" name="Rovnice" r:id="rId5" imgW="105408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ovéPole 1"/>
          <p:cNvSpPr txBox="1">
            <a:spLocks noChangeArrowheads="1"/>
          </p:cNvSpPr>
          <p:nvPr/>
        </p:nvSpPr>
        <p:spPr bwMode="auto">
          <a:xfrm>
            <a:off x="2357438" y="7143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cxnSp>
        <p:nvCxnSpPr>
          <p:cNvPr id="11" name="Přímá spojovací šipka 10"/>
          <p:cNvCxnSpPr/>
          <p:nvPr/>
        </p:nvCxnSpPr>
        <p:spPr>
          <a:xfrm>
            <a:off x="2500298" y="3571876"/>
            <a:ext cx="4714908" cy="1588"/>
          </a:xfrm>
          <a:prstGeom prst="straightConnector1">
            <a:avLst/>
          </a:prstGeom>
          <a:ln w="38100">
            <a:solidFill>
              <a:schemeClr val="tx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2500298" y="2857496"/>
            <a:ext cx="2714644" cy="1588"/>
          </a:xfrm>
          <a:prstGeom prst="straightConnector1">
            <a:avLst/>
          </a:prstGeom>
          <a:ln w="38100">
            <a:solidFill>
              <a:srgbClr val="00B05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27"/>
          <p:cNvSpPr txBox="1">
            <a:spLocks noChangeArrowheads="1"/>
          </p:cNvSpPr>
          <p:nvPr/>
        </p:nvSpPr>
        <p:spPr bwMode="auto">
          <a:xfrm>
            <a:off x="2714612" y="3714752"/>
            <a:ext cx="4408130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  <a:latin typeface="Calibri" pitchFamily="34" charset="0"/>
              </a:rPr>
              <a:t>v </a:t>
            </a:r>
            <a:r>
              <a:rPr lang="cs-CZ" sz="2000" b="1" dirty="0">
                <a:solidFill>
                  <a:srgbClr val="0070C0"/>
                </a:solidFill>
                <a:latin typeface="Calibri" pitchFamily="34" charset="0"/>
              </a:rPr>
              <a:t>= </a:t>
            </a:r>
            <a:r>
              <a:rPr lang="cs-CZ" sz="2000" b="1" dirty="0" smtClean="0">
                <a:solidFill>
                  <a:srgbClr val="0070C0"/>
                </a:solidFill>
                <a:latin typeface="Calibri" pitchFamily="34" charset="0"/>
              </a:rPr>
              <a:t>45 km/h=12,5m/s, t=12s, s=(x+95)m</a:t>
            </a:r>
            <a:endParaRPr lang="cs-CZ" b="1" dirty="0">
              <a:solidFill>
                <a:srgbClr val="0070C0"/>
              </a:solidFill>
              <a:latin typeface="Calibri" pitchFamily="34" charset="0"/>
            </a:endParaRPr>
          </a:p>
        </p:txBody>
      </p:sp>
      <p:cxnSp>
        <p:nvCxnSpPr>
          <p:cNvPr id="15" name="Přímá spojovací šipka 14"/>
          <p:cNvCxnSpPr/>
          <p:nvPr/>
        </p:nvCxnSpPr>
        <p:spPr>
          <a:xfrm>
            <a:off x="5214942" y="3143248"/>
            <a:ext cx="1928826" cy="1588"/>
          </a:xfrm>
          <a:prstGeom prst="straightConnector1">
            <a:avLst/>
          </a:prstGeom>
          <a:ln w="38100">
            <a:solidFill>
              <a:srgbClr val="FF0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2"/>
          <p:cNvSpPr txBox="1">
            <a:spLocks noChangeArrowheads="1"/>
          </p:cNvSpPr>
          <p:nvPr/>
        </p:nvSpPr>
        <p:spPr bwMode="auto">
          <a:xfrm>
            <a:off x="428596" y="428604"/>
            <a:ext cx="814393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5. </a:t>
            </a:r>
            <a:r>
              <a:rPr lang="cs-CZ" sz="2400" b="1" dirty="0" smtClean="0">
                <a:latin typeface="Calibri" pitchFamily="34" charset="0"/>
              </a:rPr>
              <a:t>Vlak dlouhý 95m jede přes most rychlostí 45km/</a:t>
            </a:r>
            <a:r>
              <a:rPr lang="cs-CZ" sz="2400" b="1" dirty="0" err="1" smtClean="0">
                <a:latin typeface="Calibri" pitchFamily="34" charset="0"/>
              </a:rPr>
              <a:t>h</a:t>
            </a:r>
            <a:r>
              <a:rPr lang="cs-CZ" sz="2400" b="1" dirty="0" smtClean="0">
                <a:latin typeface="Calibri" pitchFamily="34" charset="0"/>
              </a:rPr>
              <a:t>. Od okamžiku, kdy vjede lokomotiva na most, do okamžiku, kdy most opouští poslední vagón, uplyne 12 sekund. Jak dlouhý je most.</a:t>
            </a:r>
          </a:p>
        </p:txBody>
      </p:sp>
      <p:pic>
        <p:nvPicPr>
          <p:cNvPr id="153602" name="Picture 2" descr="C:\Documents and Settings\rachotova\Local Settings\Temporary Internet Files\Content.IE5\RWF5BG08\MC9003266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143116"/>
            <a:ext cx="1826971" cy="766267"/>
          </a:xfrm>
          <a:prstGeom prst="rect">
            <a:avLst/>
          </a:prstGeom>
          <a:noFill/>
        </p:spPr>
      </p:pic>
      <p:pic>
        <p:nvPicPr>
          <p:cNvPr id="23" name="Picture 2" descr="C:\Documents and Settings\rachotova\Local Settings\Temporary Internet Files\Content.IE5\RWF5BG08\MC9003266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285992"/>
            <a:ext cx="1826971" cy="766267"/>
          </a:xfrm>
          <a:prstGeom prst="rect">
            <a:avLst/>
          </a:prstGeom>
          <a:noFill/>
        </p:spPr>
      </p:pic>
      <p:sp>
        <p:nvSpPr>
          <p:cNvPr id="25" name="TextovéPole 25"/>
          <p:cNvSpPr txBox="1">
            <a:spLocks noChangeArrowheads="1"/>
          </p:cNvSpPr>
          <p:nvPr/>
        </p:nvSpPr>
        <p:spPr bwMode="auto">
          <a:xfrm>
            <a:off x="5929322" y="3214686"/>
            <a:ext cx="65274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  <a:latin typeface="Calibri" pitchFamily="34" charset="0"/>
              </a:rPr>
              <a:t>95m</a:t>
            </a:r>
            <a:endParaRPr lang="cs-CZ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7" name="TextovéPole 27"/>
          <p:cNvSpPr txBox="1">
            <a:spLocks noChangeArrowheads="1"/>
          </p:cNvSpPr>
          <p:nvPr/>
        </p:nvSpPr>
        <p:spPr bwMode="auto">
          <a:xfrm>
            <a:off x="3571868" y="2928934"/>
            <a:ext cx="659155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  <a:latin typeface="Calibri" pitchFamily="34" charset="0"/>
              </a:rPr>
              <a:t>x </a:t>
            </a:r>
            <a:r>
              <a:rPr lang="cs-CZ" b="1" dirty="0" smtClean="0">
                <a:solidFill>
                  <a:srgbClr val="00B050"/>
                </a:solidFill>
                <a:latin typeface="Calibri" pitchFamily="34" charset="0"/>
              </a:rPr>
              <a:t>m</a:t>
            </a:r>
            <a:endParaRPr lang="cs-CZ" b="1" dirty="0">
              <a:solidFill>
                <a:srgbClr val="00B050"/>
              </a:solidFill>
              <a:latin typeface="Calibri" pitchFamily="34" charset="0"/>
            </a:endParaRPr>
          </a:p>
        </p:txBody>
      </p:sp>
      <p:graphicFrame>
        <p:nvGraphicFramePr>
          <p:cNvPr id="28" name="Objekt 27"/>
          <p:cNvGraphicFramePr>
            <a:graphicFrameLocks noChangeAspect="1"/>
          </p:cNvGraphicFramePr>
          <p:nvPr/>
        </p:nvGraphicFramePr>
        <p:xfrm>
          <a:off x="500034" y="4143380"/>
          <a:ext cx="2500330" cy="2062772"/>
        </p:xfrm>
        <a:graphic>
          <a:graphicData uri="http://schemas.openxmlformats.org/presentationml/2006/ole">
            <p:oleObj spid="_x0000_s153603" name="Rovnice" r:id="rId4" imgW="1015920" imgH="838080" progId="Equation.3">
              <p:embed/>
            </p:oleObj>
          </a:graphicData>
        </a:graphic>
      </p:graphicFrame>
      <p:cxnSp>
        <p:nvCxnSpPr>
          <p:cNvPr id="29" name="Přímá spojovací čára 28"/>
          <p:cNvCxnSpPr/>
          <p:nvPr/>
        </p:nvCxnSpPr>
        <p:spPr>
          <a:xfrm>
            <a:off x="500034" y="6286520"/>
            <a:ext cx="1285884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500034" y="6215082"/>
            <a:ext cx="1285884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3500430" y="6072206"/>
            <a:ext cx="2806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Most je dlouhý 55m.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5" grpId="0"/>
      <p:bldP spid="27" grpId="0" animBg="1"/>
      <p:bldP spid="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Documents and Settings\rachotova\Local Settings\Temporary Internet Files\Content.IE5\DGC6USFP\MP9004073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786578" y="5000636"/>
            <a:ext cx="714380" cy="479811"/>
          </a:xfrm>
          <a:prstGeom prst="rect">
            <a:avLst/>
          </a:prstGeom>
          <a:noFill/>
        </p:spPr>
      </p:pic>
      <p:pic>
        <p:nvPicPr>
          <p:cNvPr id="159745" name="Picture 1" descr="C:\Documents and Settings\rachotova\Local Settings\Temporary Internet Files\Content.IE5\61WXIA5M\MP90040726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3357562"/>
            <a:ext cx="796962" cy="1088119"/>
          </a:xfrm>
          <a:prstGeom prst="rect">
            <a:avLst/>
          </a:prstGeom>
          <a:noFill/>
        </p:spPr>
      </p:pic>
      <p:sp>
        <p:nvSpPr>
          <p:cNvPr id="19458" name="TextovéPole 1"/>
          <p:cNvSpPr txBox="1">
            <a:spLocks noChangeArrowheads="1"/>
          </p:cNvSpPr>
          <p:nvPr/>
        </p:nvSpPr>
        <p:spPr bwMode="auto">
          <a:xfrm>
            <a:off x="357188" y="214313"/>
            <a:ext cx="8429625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Sluneční město a </a:t>
            </a:r>
            <a:r>
              <a:rPr lang="cs-CZ" sz="2000" b="1" dirty="0" err="1">
                <a:latin typeface="Calibri" pitchFamily="34" charset="0"/>
              </a:rPr>
              <a:t>Kvítečkov</a:t>
            </a:r>
            <a:r>
              <a:rPr lang="cs-CZ" sz="2000" b="1" dirty="0">
                <a:latin typeface="Calibri" pitchFamily="34" charset="0"/>
              </a:rPr>
              <a:t> jsou od sebe vzdáleny 30km. Ze Slunečního města vyjede </a:t>
            </a:r>
            <a:r>
              <a:rPr lang="cs-CZ" sz="2000" b="1" dirty="0" err="1">
                <a:latin typeface="Calibri" pitchFamily="34" charset="0"/>
              </a:rPr>
              <a:t>Neználek</a:t>
            </a:r>
            <a:r>
              <a:rPr lang="cs-CZ" sz="2000" b="1" dirty="0">
                <a:latin typeface="Calibri" pitchFamily="34" charset="0"/>
              </a:rPr>
              <a:t> s </a:t>
            </a:r>
            <a:r>
              <a:rPr lang="cs-CZ" sz="2000" b="1" dirty="0" err="1">
                <a:latin typeface="Calibri" pitchFamily="34" charset="0"/>
              </a:rPr>
              <a:t>Knoflenkou</a:t>
            </a:r>
            <a:r>
              <a:rPr lang="cs-CZ" sz="2000" b="1" dirty="0">
                <a:latin typeface="Calibri" pitchFamily="34" charset="0"/>
              </a:rPr>
              <a:t> a </a:t>
            </a:r>
            <a:r>
              <a:rPr lang="cs-CZ" sz="2000" b="1" dirty="0" err="1">
                <a:latin typeface="Calibri" pitchFamily="34" charset="0"/>
              </a:rPr>
              <a:t>Špindou</a:t>
            </a:r>
            <a:r>
              <a:rPr lang="cs-CZ" sz="2000" b="1" dirty="0">
                <a:latin typeface="Calibri" pitchFamily="34" charset="0"/>
              </a:rPr>
              <a:t> Strakáčkem průměrnou rychlostí 5km/</a:t>
            </a:r>
            <a:r>
              <a:rPr lang="cs-CZ" sz="2000" b="1" dirty="0" err="1">
                <a:latin typeface="Calibri" pitchFamily="34" charset="0"/>
              </a:rPr>
              <a:t>h</a:t>
            </a:r>
            <a:r>
              <a:rPr lang="cs-CZ" sz="2000" b="1" dirty="0">
                <a:latin typeface="Calibri" pitchFamily="34" charset="0"/>
              </a:rPr>
              <a:t>. Z </a:t>
            </a:r>
            <a:r>
              <a:rPr lang="cs-CZ" sz="2000" b="1" dirty="0" err="1">
                <a:latin typeface="Calibri" pitchFamily="34" charset="0"/>
              </a:rPr>
              <a:t>Kvítečkova</a:t>
            </a:r>
            <a:r>
              <a:rPr lang="cs-CZ" sz="2000" b="1" dirty="0">
                <a:latin typeface="Calibri" pitchFamily="34" charset="0"/>
              </a:rPr>
              <a:t> vyjede proti nim o hodinu později rychlé auto Šroubka a </a:t>
            </a:r>
            <a:r>
              <a:rPr lang="cs-CZ" sz="2000" b="1" dirty="0" err="1">
                <a:latin typeface="Calibri" pitchFamily="34" charset="0"/>
              </a:rPr>
              <a:t>Vroubka</a:t>
            </a:r>
            <a:r>
              <a:rPr lang="cs-CZ" sz="2000" b="1" dirty="0">
                <a:latin typeface="Calibri" pitchFamily="34" charset="0"/>
              </a:rPr>
              <a:t> se </a:t>
            </a:r>
            <a:r>
              <a:rPr lang="cs-CZ" sz="2000" b="1" dirty="0" err="1">
                <a:latin typeface="Calibri" pitchFamily="34" charset="0"/>
              </a:rPr>
              <a:t>Sirupčíkem</a:t>
            </a:r>
            <a:r>
              <a:rPr lang="cs-CZ" sz="2000" b="1" dirty="0">
                <a:latin typeface="Calibri" pitchFamily="34" charset="0"/>
              </a:rPr>
              <a:t> a </a:t>
            </a:r>
            <a:r>
              <a:rPr lang="cs-CZ" sz="2000" b="1" dirty="0" err="1">
                <a:latin typeface="Calibri" pitchFamily="34" charset="0"/>
              </a:rPr>
              <a:t>Všeználkem</a:t>
            </a:r>
            <a:r>
              <a:rPr lang="cs-CZ" sz="2000" b="1" dirty="0">
                <a:latin typeface="Calibri" pitchFamily="34" charset="0"/>
              </a:rPr>
              <a:t> průměrnou rychlostí 20km/h a zároveň s tímto autem vyletí naproti </a:t>
            </a:r>
            <a:r>
              <a:rPr lang="cs-CZ" sz="2000" b="1" dirty="0" err="1">
                <a:latin typeface="Calibri" pitchFamily="34" charset="0"/>
              </a:rPr>
              <a:t>Nezálkovi</a:t>
            </a:r>
            <a:r>
              <a:rPr lang="cs-CZ" sz="2000" b="1" dirty="0">
                <a:latin typeface="Calibri" pitchFamily="34" charset="0"/>
              </a:rPr>
              <a:t> moucha průměrnou rychlostí 50km/</a:t>
            </a:r>
            <a:r>
              <a:rPr lang="cs-CZ" sz="2000" b="1" dirty="0" err="1">
                <a:latin typeface="Calibri" pitchFamily="34" charset="0"/>
              </a:rPr>
              <a:t>h</a:t>
            </a:r>
            <a:r>
              <a:rPr lang="cs-CZ" sz="2000" b="1" dirty="0">
                <a:latin typeface="Calibri" pitchFamily="34" charset="0"/>
              </a:rPr>
              <a:t>. Moucha doletí k </a:t>
            </a:r>
            <a:r>
              <a:rPr lang="cs-CZ" sz="2000" b="1" dirty="0" err="1">
                <a:latin typeface="Calibri" pitchFamily="34" charset="0"/>
              </a:rPr>
              <a:t>Neználkovi</a:t>
            </a:r>
            <a:r>
              <a:rPr lang="cs-CZ" sz="2000" b="1" dirty="0">
                <a:latin typeface="Calibri" pitchFamily="34" charset="0"/>
              </a:rPr>
              <a:t>, otočí se a letí zpět naproti autu. U auta Šroubka a </a:t>
            </a:r>
            <a:r>
              <a:rPr lang="cs-CZ" sz="2000" b="1" dirty="0" err="1">
                <a:latin typeface="Calibri" pitchFamily="34" charset="0"/>
              </a:rPr>
              <a:t>Vroubka</a:t>
            </a:r>
            <a:r>
              <a:rPr lang="cs-CZ" sz="2000" b="1" dirty="0">
                <a:latin typeface="Calibri" pitchFamily="34" charset="0"/>
              </a:rPr>
              <a:t> se opět otočí a letí opět naproti </a:t>
            </a:r>
            <a:r>
              <a:rPr lang="cs-CZ" sz="2000" b="1" dirty="0" err="1">
                <a:latin typeface="Calibri" pitchFamily="34" charset="0"/>
              </a:rPr>
              <a:t>Neználkovi</a:t>
            </a:r>
            <a:r>
              <a:rPr lang="cs-CZ" sz="2000" b="1" dirty="0">
                <a:latin typeface="Calibri" pitchFamily="34" charset="0"/>
              </a:rPr>
              <a:t>. Takto poletuje mezi auty, dokud se nesetkají. </a:t>
            </a:r>
          </a:p>
          <a:p>
            <a:pPr algn="ctr"/>
            <a:r>
              <a:rPr lang="cs-CZ" sz="2000" b="1" dirty="0">
                <a:latin typeface="Calibri" pitchFamily="34" charset="0"/>
              </a:rPr>
              <a:t>Na kolikátém kilometru od </a:t>
            </a:r>
            <a:r>
              <a:rPr lang="cs-CZ" sz="2000" b="1" dirty="0" err="1">
                <a:latin typeface="Calibri" pitchFamily="34" charset="0"/>
              </a:rPr>
              <a:t>Kvítečkova</a:t>
            </a:r>
            <a:r>
              <a:rPr lang="cs-CZ" sz="2000" b="1" dirty="0">
                <a:latin typeface="Calibri" pitchFamily="34" charset="0"/>
              </a:rPr>
              <a:t> se auta potkají </a:t>
            </a:r>
          </a:p>
          <a:p>
            <a:pPr algn="ctr"/>
            <a:r>
              <a:rPr lang="cs-CZ" sz="2000" b="1" dirty="0">
                <a:latin typeface="Calibri" pitchFamily="34" charset="0"/>
              </a:rPr>
              <a:t>a kolik kilometrů moucha nalétá?</a:t>
            </a:r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1285875" y="4071938"/>
            <a:ext cx="2214563" cy="1587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6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644464"/>
            <a:ext cx="863926" cy="860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šipka 8"/>
          <p:cNvCxnSpPr/>
          <p:nvPr/>
        </p:nvCxnSpPr>
        <p:spPr bwMode="auto">
          <a:xfrm rot="10800000">
            <a:off x="3396481" y="4073079"/>
            <a:ext cx="3643313" cy="1587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 bwMode="auto">
          <a:xfrm>
            <a:off x="1181919" y="3930204"/>
            <a:ext cx="5929312" cy="1587"/>
          </a:xfrm>
          <a:prstGeom prst="straightConnector1">
            <a:avLst/>
          </a:prstGeom>
          <a:ln w="38100">
            <a:solidFill>
              <a:srgbClr val="FF33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6" name="TextovéPole 9"/>
          <p:cNvSpPr txBox="1">
            <a:spLocks noChangeArrowheads="1"/>
          </p:cNvSpPr>
          <p:nvPr/>
        </p:nvSpPr>
        <p:spPr bwMode="auto">
          <a:xfrm>
            <a:off x="3467928" y="3573016"/>
            <a:ext cx="1122419" cy="400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  <a:latin typeface="Calibri" pitchFamily="34" charset="0"/>
              </a:rPr>
              <a:t>s = 30km</a:t>
            </a:r>
          </a:p>
        </p:txBody>
      </p:sp>
      <p:sp>
        <p:nvSpPr>
          <p:cNvPr id="19467" name="TextovéPole 10"/>
          <p:cNvSpPr txBox="1">
            <a:spLocks noChangeArrowheads="1"/>
          </p:cNvSpPr>
          <p:nvPr/>
        </p:nvSpPr>
        <p:spPr bwMode="auto">
          <a:xfrm>
            <a:off x="1253359" y="4216049"/>
            <a:ext cx="1324397" cy="400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v₁ = 5km/h</a:t>
            </a:r>
          </a:p>
        </p:txBody>
      </p:sp>
      <p:sp>
        <p:nvSpPr>
          <p:cNvPr id="19468" name="TextovéPole 12"/>
          <p:cNvSpPr txBox="1">
            <a:spLocks noChangeArrowheads="1"/>
          </p:cNvSpPr>
          <p:nvPr/>
        </p:nvSpPr>
        <p:spPr bwMode="auto">
          <a:xfrm>
            <a:off x="5468184" y="5144874"/>
            <a:ext cx="1601715" cy="461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 err="1">
                <a:latin typeface="Calibri" pitchFamily="34" charset="0"/>
              </a:rPr>
              <a:t>v</a:t>
            </a:r>
            <a:r>
              <a:rPr lang="cs-CZ" b="1" dirty="0" err="1">
                <a:latin typeface="Calibri" pitchFamily="34" charset="0"/>
              </a:rPr>
              <a:t>m</a:t>
            </a:r>
            <a:r>
              <a:rPr lang="cs-CZ" sz="2000" b="1" dirty="0">
                <a:latin typeface="Calibri" pitchFamily="34" charset="0"/>
              </a:rPr>
              <a:t> = 50km/h</a:t>
            </a:r>
          </a:p>
        </p:txBody>
      </p:sp>
      <p:sp>
        <p:nvSpPr>
          <p:cNvPr id="19469" name="TextovéPole 13"/>
          <p:cNvSpPr txBox="1">
            <a:spLocks noChangeArrowheads="1"/>
          </p:cNvSpPr>
          <p:nvPr/>
        </p:nvSpPr>
        <p:spPr bwMode="auto">
          <a:xfrm>
            <a:off x="5539622" y="4216049"/>
            <a:ext cx="1476680" cy="400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v₂ = 20km/h</a:t>
            </a:r>
          </a:p>
        </p:txBody>
      </p:sp>
      <p:cxnSp>
        <p:nvCxnSpPr>
          <p:cNvPr id="37" name="Přímá spojovací šipka 36"/>
          <p:cNvCxnSpPr>
            <a:stCxn id="19468" idx="1"/>
          </p:cNvCxnSpPr>
          <p:nvPr/>
        </p:nvCxnSpPr>
        <p:spPr bwMode="auto">
          <a:xfrm rot="10800000">
            <a:off x="4896669" y="5358954"/>
            <a:ext cx="571500" cy="17462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3428992" y="4572008"/>
            <a:ext cx="5143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Z </a:t>
            </a:r>
            <a:r>
              <a:rPr lang="cs-CZ" b="1" dirty="0" err="1" smtClean="0"/>
              <a:t>Kvítečkova</a:t>
            </a:r>
            <a:r>
              <a:rPr lang="cs-CZ" b="1" dirty="0" smtClean="0"/>
              <a:t> vyjíždí o hodinu později i s mouchou!!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6" grpId="0"/>
      <p:bldP spid="19467" grpId="0"/>
      <p:bldP spid="19468" grpId="0"/>
      <p:bldP spid="19469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 descr="C:\Documents and Settings\rachotova\Local Settings\Temporary Internet Files\Content.IE5\DGC6USFP\MP9004073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58016" y="3357562"/>
            <a:ext cx="714380" cy="479811"/>
          </a:xfrm>
          <a:prstGeom prst="rect">
            <a:avLst/>
          </a:prstGeom>
          <a:noFill/>
        </p:spPr>
      </p:pic>
      <p:sp>
        <p:nvSpPr>
          <p:cNvPr id="20482" name="TextovéPole 1"/>
          <p:cNvSpPr txBox="1">
            <a:spLocks noChangeArrowheads="1"/>
          </p:cNvSpPr>
          <p:nvPr/>
        </p:nvSpPr>
        <p:spPr bwMode="auto">
          <a:xfrm>
            <a:off x="357188" y="214313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 dirty="0">
                <a:latin typeface="Calibri" pitchFamily="34" charset="0"/>
              </a:rPr>
              <a:t>Sluneční město a </a:t>
            </a:r>
            <a:r>
              <a:rPr lang="cs-CZ" sz="1400" b="1" dirty="0" err="1">
                <a:latin typeface="Calibri" pitchFamily="34" charset="0"/>
              </a:rPr>
              <a:t>Kvítečkov</a:t>
            </a:r>
            <a:r>
              <a:rPr lang="cs-CZ" sz="1400" b="1" dirty="0">
                <a:latin typeface="Calibri" pitchFamily="34" charset="0"/>
              </a:rPr>
              <a:t> jsou od sebe vzdáleny 30km. Ze Slunečního města vyjede </a:t>
            </a:r>
            <a:r>
              <a:rPr lang="cs-CZ" sz="1400" b="1" dirty="0" err="1">
                <a:latin typeface="Calibri" pitchFamily="34" charset="0"/>
              </a:rPr>
              <a:t>Neználek</a:t>
            </a:r>
            <a:r>
              <a:rPr lang="cs-CZ" sz="1400" b="1" dirty="0">
                <a:latin typeface="Calibri" pitchFamily="34" charset="0"/>
              </a:rPr>
              <a:t> s </a:t>
            </a:r>
            <a:r>
              <a:rPr lang="cs-CZ" sz="1400" b="1" dirty="0" err="1">
                <a:latin typeface="Calibri" pitchFamily="34" charset="0"/>
              </a:rPr>
              <a:t>Knoflenkou</a:t>
            </a:r>
            <a:r>
              <a:rPr lang="cs-CZ" sz="1400" b="1" dirty="0">
                <a:latin typeface="Calibri" pitchFamily="34" charset="0"/>
              </a:rPr>
              <a:t> a </a:t>
            </a:r>
            <a:r>
              <a:rPr lang="cs-CZ" sz="1400" b="1" dirty="0" err="1">
                <a:latin typeface="Calibri" pitchFamily="34" charset="0"/>
              </a:rPr>
              <a:t>Špindou</a:t>
            </a:r>
            <a:r>
              <a:rPr lang="cs-CZ" sz="1400" b="1" dirty="0">
                <a:latin typeface="Calibri" pitchFamily="34" charset="0"/>
              </a:rPr>
              <a:t> Strakáčkem průměrnou rychlostí 5km/</a:t>
            </a:r>
            <a:r>
              <a:rPr lang="cs-CZ" sz="1400" b="1" dirty="0" err="1">
                <a:latin typeface="Calibri" pitchFamily="34" charset="0"/>
              </a:rPr>
              <a:t>h</a:t>
            </a:r>
            <a:r>
              <a:rPr lang="cs-CZ" sz="1400" b="1" dirty="0">
                <a:latin typeface="Calibri" pitchFamily="34" charset="0"/>
              </a:rPr>
              <a:t>. Z </a:t>
            </a:r>
            <a:r>
              <a:rPr lang="cs-CZ" sz="1400" b="1" dirty="0" err="1">
                <a:latin typeface="Calibri" pitchFamily="34" charset="0"/>
              </a:rPr>
              <a:t>Kvítečkova</a:t>
            </a:r>
            <a:r>
              <a:rPr lang="cs-CZ" sz="1400" b="1" dirty="0">
                <a:latin typeface="Calibri" pitchFamily="34" charset="0"/>
              </a:rPr>
              <a:t> vyjede proti nim o hodinu později rychlé auto Šroubka a </a:t>
            </a:r>
            <a:r>
              <a:rPr lang="cs-CZ" sz="1400" b="1" dirty="0" err="1">
                <a:latin typeface="Calibri" pitchFamily="34" charset="0"/>
              </a:rPr>
              <a:t>Vroubka</a:t>
            </a:r>
            <a:r>
              <a:rPr lang="cs-CZ" sz="1400" b="1" dirty="0">
                <a:latin typeface="Calibri" pitchFamily="34" charset="0"/>
              </a:rPr>
              <a:t> se </a:t>
            </a:r>
            <a:r>
              <a:rPr lang="cs-CZ" sz="1400" b="1" dirty="0" err="1">
                <a:latin typeface="Calibri" pitchFamily="34" charset="0"/>
              </a:rPr>
              <a:t>Sirupčíkem</a:t>
            </a:r>
            <a:r>
              <a:rPr lang="cs-CZ" sz="1400" b="1" dirty="0">
                <a:latin typeface="Calibri" pitchFamily="34" charset="0"/>
              </a:rPr>
              <a:t> a </a:t>
            </a:r>
            <a:r>
              <a:rPr lang="cs-CZ" sz="1400" b="1" dirty="0" err="1">
                <a:latin typeface="Calibri" pitchFamily="34" charset="0"/>
              </a:rPr>
              <a:t>Všeználkem</a:t>
            </a:r>
            <a:r>
              <a:rPr lang="cs-CZ" sz="1400" b="1" dirty="0">
                <a:latin typeface="Calibri" pitchFamily="34" charset="0"/>
              </a:rPr>
              <a:t> průměrnou rychlostí 20km/h a zároveň s tímto autem vyletí naproti </a:t>
            </a:r>
            <a:r>
              <a:rPr lang="cs-CZ" sz="1400" b="1" dirty="0" err="1">
                <a:latin typeface="Calibri" pitchFamily="34" charset="0"/>
              </a:rPr>
              <a:t>Nezálkovi</a:t>
            </a:r>
            <a:r>
              <a:rPr lang="cs-CZ" sz="1400" b="1" dirty="0">
                <a:latin typeface="Calibri" pitchFamily="34" charset="0"/>
              </a:rPr>
              <a:t> moucha průměrnou rychlostí 50km/</a:t>
            </a:r>
            <a:r>
              <a:rPr lang="cs-CZ" sz="1400" b="1" dirty="0" err="1">
                <a:latin typeface="Calibri" pitchFamily="34" charset="0"/>
              </a:rPr>
              <a:t>h</a:t>
            </a:r>
            <a:r>
              <a:rPr lang="cs-CZ" sz="1400" b="1" dirty="0">
                <a:latin typeface="Calibri" pitchFamily="34" charset="0"/>
              </a:rPr>
              <a:t>. Moucha doletí k </a:t>
            </a:r>
            <a:r>
              <a:rPr lang="cs-CZ" sz="1400" b="1" dirty="0" err="1">
                <a:latin typeface="Calibri" pitchFamily="34" charset="0"/>
              </a:rPr>
              <a:t>Neználkovi</a:t>
            </a:r>
            <a:r>
              <a:rPr lang="cs-CZ" sz="1400" b="1" dirty="0">
                <a:latin typeface="Calibri" pitchFamily="34" charset="0"/>
              </a:rPr>
              <a:t>, otočí se a letí zpět naproti autu. U auta Šroubka a </a:t>
            </a:r>
            <a:r>
              <a:rPr lang="cs-CZ" sz="1400" b="1" dirty="0" err="1">
                <a:latin typeface="Calibri" pitchFamily="34" charset="0"/>
              </a:rPr>
              <a:t>Vroubka</a:t>
            </a:r>
            <a:r>
              <a:rPr lang="cs-CZ" sz="1400" b="1" dirty="0">
                <a:latin typeface="Calibri" pitchFamily="34" charset="0"/>
              </a:rPr>
              <a:t> se opět otočí a letí opět naproti </a:t>
            </a:r>
            <a:r>
              <a:rPr lang="cs-CZ" sz="1400" b="1" dirty="0" err="1">
                <a:latin typeface="Calibri" pitchFamily="34" charset="0"/>
              </a:rPr>
              <a:t>Neználkovi</a:t>
            </a:r>
            <a:r>
              <a:rPr lang="cs-CZ" sz="1400" b="1" dirty="0">
                <a:latin typeface="Calibri" pitchFamily="34" charset="0"/>
              </a:rPr>
              <a:t>. Takto poletuje mezi auty, dokud se nesetkají. </a:t>
            </a:r>
          </a:p>
          <a:p>
            <a:pPr algn="ctr"/>
            <a:r>
              <a:rPr lang="cs-CZ" sz="1400" b="1" dirty="0">
                <a:latin typeface="Calibri" pitchFamily="34" charset="0"/>
              </a:rPr>
              <a:t>Na kolikátém kilometru od </a:t>
            </a:r>
            <a:r>
              <a:rPr lang="cs-CZ" sz="1400" b="1" dirty="0" err="1">
                <a:latin typeface="Calibri" pitchFamily="34" charset="0"/>
              </a:rPr>
              <a:t>Kvítečkova</a:t>
            </a:r>
            <a:r>
              <a:rPr lang="cs-CZ" sz="1400" b="1" dirty="0">
                <a:latin typeface="Calibri" pitchFamily="34" charset="0"/>
              </a:rPr>
              <a:t> se auta potkají </a:t>
            </a:r>
          </a:p>
          <a:p>
            <a:pPr algn="ctr"/>
            <a:r>
              <a:rPr lang="cs-CZ" sz="1400" b="1" dirty="0">
                <a:latin typeface="Calibri" pitchFamily="34" charset="0"/>
              </a:rPr>
              <a:t>a kolik kilometrů moucha nalétá?</a:t>
            </a:r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1500188" y="2571750"/>
            <a:ext cx="2214562" cy="1588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" y="2143136"/>
            <a:ext cx="863926" cy="860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šipka 8"/>
          <p:cNvCxnSpPr/>
          <p:nvPr/>
        </p:nvCxnSpPr>
        <p:spPr bwMode="auto">
          <a:xfrm rot="10800000">
            <a:off x="3643313" y="2571750"/>
            <a:ext cx="3643312" cy="1588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 bwMode="auto">
          <a:xfrm>
            <a:off x="1428750" y="2428875"/>
            <a:ext cx="5929313" cy="1588"/>
          </a:xfrm>
          <a:prstGeom prst="straightConnector1">
            <a:avLst/>
          </a:prstGeom>
          <a:ln w="38100">
            <a:solidFill>
              <a:srgbClr val="FF33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13" name="TextovéPole 9"/>
          <p:cNvSpPr txBox="1">
            <a:spLocks noChangeArrowheads="1"/>
          </p:cNvSpPr>
          <p:nvPr/>
        </p:nvSpPr>
        <p:spPr bwMode="auto">
          <a:xfrm>
            <a:off x="3714759" y="2071688"/>
            <a:ext cx="1122419" cy="400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  <a:latin typeface="Calibri" pitchFamily="34" charset="0"/>
              </a:rPr>
              <a:t>s = 30km</a:t>
            </a:r>
          </a:p>
        </p:txBody>
      </p:sp>
      <p:sp>
        <p:nvSpPr>
          <p:cNvPr id="20514" name="TextovéPole 10"/>
          <p:cNvSpPr txBox="1">
            <a:spLocks noChangeArrowheads="1"/>
          </p:cNvSpPr>
          <p:nvPr/>
        </p:nvSpPr>
        <p:spPr bwMode="auto">
          <a:xfrm>
            <a:off x="1500190" y="2714720"/>
            <a:ext cx="1324397" cy="400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v₁ = 5km/h</a:t>
            </a:r>
          </a:p>
        </p:txBody>
      </p:sp>
      <p:sp>
        <p:nvSpPr>
          <p:cNvPr id="20515" name="TextovéPole 12"/>
          <p:cNvSpPr txBox="1">
            <a:spLocks noChangeArrowheads="1"/>
          </p:cNvSpPr>
          <p:nvPr/>
        </p:nvSpPr>
        <p:spPr bwMode="auto">
          <a:xfrm>
            <a:off x="5715015" y="3643545"/>
            <a:ext cx="1601715" cy="461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 err="1">
                <a:latin typeface="Calibri" pitchFamily="34" charset="0"/>
              </a:rPr>
              <a:t>v</a:t>
            </a:r>
            <a:r>
              <a:rPr lang="cs-CZ" b="1" dirty="0" err="1">
                <a:latin typeface="Calibri" pitchFamily="34" charset="0"/>
              </a:rPr>
              <a:t>m</a:t>
            </a:r>
            <a:r>
              <a:rPr lang="cs-CZ" sz="2000" b="1" dirty="0">
                <a:latin typeface="Calibri" pitchFamily="34" charset="0"/>
              </a:rPr>
              <a:t> = 50km/h</a:t>
            </a:r>
          </a:p>
        </p:txBody>
      </p:sp>
      <p:sp>
        <p:nvSpPr>
          <p:cNvPr id="20516" name="TextovéPole 13"/>
          <p:cNvSpPr txBox="1">
            <a:spLocks noChangeArrowheads="1"/>
          </p:cNvSpPr>
          <p:nvPr/>
        </p:nvSpPr>
        <p:spPr bwMode="auto">
          <a:xfrm>
            <a:off x="5786453" y="2714720"/>
            <a:ext cx="1476680" cy="400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v₂ = 20km/h</a:t>
            </a:r>
          </a:p>
        </p:txBody>
      </p:sp>
      <p:cxnSp>
        <p:nvCxnSpPr>
          <p:cNvPr id="37" name="Přímá spojovací šipka 36"/>
          <p:cNvCxnSpPr>
            <a:stCxn id="20515" idx="1"/>
          </p:cNvCxnSpPr>
          <p:nvPr/>
        </p:nvCxnSpPr>
        <p:spPr bwMode="auto">
          <a:xfrm rot="10800000">
            <a:off x="5143500" y="3857625"/>
            <a:ext cx="571500" cy="17463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Tabulka 14"/>
          <p:cNvGraphicFramePr>
            <a:graphicFrameLocks noGrp="1"/>
          </p:cNvGraphicFramePr>
          <p:nvPr/>
        </p:nvGraphicFramePr>
        <p:xfrm>
          <a:off x="1428750" y="4286250"/>
          <a:ext cx="6643734" cy="16792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14578"/>
                <a:gridCol w="2214578"/>
                <a:gridCol w="2214578"/>
              </a:tblGrid>
              <a:tr h="38417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err="1" smtClean="0"/>
                        <a:t>Neználek</a:t>
                      </a:r>
                      <a:r>
                        <a:rPr lang="cs-CZ" sz="2000" b="1" dirty="0" smtClean="0"/>
                        <a:t>,</a:t>
                      </a:r>
                      <a:r>
                        <a:rPr lang="cs-CZ" sz="2000" b="1" baseline="0" dirty="0" smtClean="0"/>
                        <a:t> …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Šroubek, …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4179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v₁ = 5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v₂ = 20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4179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t₁ = x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t₂ = x - 1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90535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 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s₁</a:t>
                      </a:r>
                      <a:r>
                        <a:rPr lang="cs-CZ" sz="2000" b="1" baseline="0" dirty="0" smtClean="0"/>
                        <a:t> = 5 . x </a:t>
                      </a:r>
                      <a:r>
                        <a:rPr lang="cs-CZ" sz="2000" b="1" dirty="0" smtClean="0"/>
                        <a:t>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s₂ = 20(x - 1 </a:t>
                      </a:r>
                      <a:r>
                        <a:rPr lang="cs-CZ" sz="2000" b="1" baseline="0" dirty="0" smtClean="0"/>
                        <a:t>) </a:t>
                      </a:r>
                      <a:r>
                        <a:rPr lang="cs-CZ" sz="2000" b="1" dirty="0" smtClean="0"/>
                        <a:t>[</a:t>
                      </a:r>
                      <a:r>
                        <a:rPr lang="cs-CZ" sz="2000" b="1" baseline="0" dirty="0" smtClean="0"/>
                        <a:t>km</a:t>
                      </a:r>
                      <a:r>
                        <a:rPr lang="cs-CZ" sz="2000" b="1" dirty="0" smtClean="0"/>
                        <a:t>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" name="Oválný popisek 16"/>
          <p:cNvSpPr/>
          <p:nvPr/>
        </p:nvSpPr>
        <p:spPr>
          <a:xfrm>
            <a:off x="571500" y="2500313"/>
            <a:ext cx="5557838" cy="1714500"/>
          </a:xfrm>
          <a:prstGeom prst="wedgeEllipseCallout">
            <a:avLst>
              <a:gd name="adj1" fmla="val 51832"/>
              <a:gd name="adj2" fmla="val 108481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tx1"/>
                </a:solidFill>
              </a:rPr>
              <a:t>Šroubek, …. vyjeli o 1h později než </a:t>
            </a:r>
            <a:r>
              <a:rPr lang="cs-CZ" sz="2000" b="1" dirty="0" err="1">
                <a:solidFill>
                  <a:schemeClr val="tx1"/>
                </a:solidFill>
              </a:rPr>
              <a:t>Neználek</a:t>
            </a:r>
            <a:r>
              <a:rPr lang="cs-CZ" sz="2000" b="1" dirty="0">
                <a:solidFill>
                  <a:schemeClr val="tx1"/>
                </a:solidFill>
              </a:rPr>
              <a:t>, … → budou se do místa setkání pohybovat o hodinu méně</a:t>
            </a:r>
          </a:p>
        </p:txBody>
      </p:sp>
      <p:pic>
        <p:nvPicPr>
          <p:cNvPr id="18" name="Picture 1" descr="C:\Documents and Settings\rachotova\Local Settings\Temporary Internet Files\Content.IE5\61WXIA5M\MP90040726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8082" y="2071678"/>
            <a:ext cx="582648" cy="7955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Documents and Settings\rachotova\Local Settings\Temporary Internet Files\Content.IE5\DGC6USFP\MP9004073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58016" y="2000240"/>
            <a:ext cx="714380" cy="479811"/>
          </a:xfrm>
          <a:prstGeom prst="rect">
            <a:avLst/>
          </a:prstGeom>
          <a:noFill/>
        </p:spPr>
      </p:pic>
      <p:pic>
        <p:nvPicPr>
          <p:cNvPr id="19" name="Picture 1" descr="C:\Documents and Settings\rachotova\Local Settings\Temporary Internet Files\Content.IE5\61WXIA5M\MP90040726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642918"/>
            <a:ext cx="796962" cy="1088119"/>
          </a:xfrm>
          <a:prstGeom prst="rect">
            <a:avLst/>
          </a:prstGeom>
          <a:noFill/>
        </p:spPr>
      </p:pic>
      <p:sp>
        <p:nvSpPr>
          <p:cNvPr id="21506" name="TextovéPole 1"/>
          <p:cNvSpPr txBox="1">
            <a:spLocks noChangeArrowheads="1"/>
          </p:cNvSpPr>
          <p:nvPr/>
        </p:nvSpPr>
        <p:spPr bwMode="auto">
          <a:xfrm>
            <a:off x="357188" y="214313"/>
            <a:ext cx="8429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 b="1">
                <a:latin typeface="Calibri" pitchFamily="34" charset="0"/>
              </a:rPr>
              <a:t>Na kolikátém kilometru od Kvítečkova se auta potkají </a:t>
            </a:r>
          </a:p>
          <a:p>
            <a:pPr algn="ctr"/>
            <a:r>
              <a:rPr lang="cs-CZ" sz="2000" b="1">
                <a:latin typeface="Calibri" pitchFamily="34" charset="0"/>
              </a:rPr>
              <a:t>a kolik kilometrů moucha nalétá?</a:t>
            </a:r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1500188" y="1428750"/>
            <a:ext cx="2214562" cy="1588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08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5" y="1000125"/>
            <a:ext cx="863600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šipka 8"/>
          <p:cNvCxnSpPr/>
          <p:nvPr/>
        </p:nvCxnSpPr>
        <p:spPr>
          <a:xfrm rot="10800000">
            <a:off x="3643313" y="1428750"/>
            <a:ext cx="3643312" cy="1588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1428750" y="1285875"/>
            <a:ext cx="5929313" cy="1588"/>
          </a:xfrm>
          <a:prstGeom prst="straightConnector1">
            <a:avLst/>
          </a:prstGeom>
          <a:ln w="38100">
            <a:solidFill>
              <a:srgbClr val="FF33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3" name="TextovéPole 9"/>
          <p:cNvSpPr txBox="1">
            <a:spLocks noChangeArrowheads="1"/>
          </p:cNvSpPr>
          <p:nvPr/>
        </p:nvSpPr>
        <p:spPr bwMode="auto">
          <a:xfrm>
            <a:off x="3714750" y="928688"/>
            <a:ext cx="11223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  <a:latin typeface="Calibri" pitchFamily="34" charset="0"/>
              </a:rPr>
              <a:t>s = 30km</a:t>
            </a:r>
          </a:p>
        </p:txBody>
      </p:sp>
      <p:sp>
        <p:nvSpPr>
          <p:cNvPr id="21514" name="TextovéPole 10"/>
          <p:cNvSpPr txBox="1">
            <a:spLocks noChangeArrowheads="1"/>
          </p:cNvSpPr>
          <p:nvPr/>
        </p:nvSpPr>
        <p:spPr bwMode="auto">
          <a:xfrm>
            <a:off x="1500188" y="1571625"/>
            <a:ext cx="13239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v₁ = 5km/h</a:t>
            </a:r>
          </a:p>
        </p:txBody>
      </p:sp>
      <p:sp>
        <p:nvSpPr>
          <p:cNvPr id="21515" name="TextovéPole 12"/>
          <p:cNvSpPr txBox="1">
            <a:spLocks noChangeArrowheads="1"/>
          </p:cNvSpPr>
          <p:nvPr/>
        </p:nvSpPr>
        <p:spPr bwMode="auto">
          <a:xfrm>
            <a:off x="5572125" y="2071688"/>
            <a:ext cx="16017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Calibri" pitchFamily="34" charset="0"/>
              </a:rPr>
              <a:t>v</a:t>
            </a:r>
            <a:r>
              <a:rPr lang="cs-CZ" b="1">
                <a:latin typeface="Calibri" pitchFamily="34" charset="0"/>
              </a:rPr>
              <a:t>m</a:t>
            </a:r>
            <a:r>
              <a:rPr lang="cs-CZ" sz="2000" b="1">
                <a:latin typeface="Calibri" pitchFamily="34" charset="0"/>
              </a:rPr>
              <a:t> = 50km/h</a:t>
            </a:r>
          </a:p>
        </p:txBody>
      </p:sp>
      <p:sp>
        <p:nvSpPr>
          <p:cNvPr id="21516" name="TextovéPole 13"/>
          <p:cNvSpPr txBox="1">
            <a:spLocks noChangeArrowheads="1"/>
          </p:cNvSpPr>
          <p:nvPr/>
        </p:nvSpPr>
        <p:spPr bwMode="auto">
          <a:xfrm>
            <a:off x="5786438" y="1571625"/>
            <a:ext cx="1476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v₂ = 20km/h</a:t>
            </a:r>
          </a:p>
        </p:txBody>
      </p:sp>
      <p:cxnSp>
        <p:nvCxnSpPr>
          <p:cNvPr id="37" name="Přímá spojovací šipka 36"/>
          <p:cNvCxnSpPr>
            <a:stCxn id="21515" idx="1"/>
          </p:cNvCxnSpPr>
          <p:nvPr/>
        </p:nvCxnSpPr>
        <p:spPr>
          <a:xfrm rot="10800000">
            <a:off x="5000625" y="2286000"/>
            <a:ext cx="571500" cy="15875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Tabulka 14"/>
          <p:cNvGraphicFramePr>
            <a:graphicFrameLocks noGrp="1"/>
          </p:cNvGraphicFramePr>
          <p:nvPr/>
        </p:nvGraphicFramePr>
        <p:xfrm>
          <a:off x="1071563" y="2643188"/>
          <a:ext cx="6643734" cy="16792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14578"/>
                <a:gridCol w="2214578"/>
                <a:gridCol w="2214578"/>
              </a:tblGrid>
              <a:tr h="38417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err="1" smtClean="0"/>
                        <a:t>Neználek</a:t>
                      </a:r>
                      <a:r>
                        <a:rPr lang="cs-CZ" sz="2000" b="1" dirty="0" smtClean="0"/>
                        <a:t>,</a:t>
                      </a:r>
                      <a:r>
                        <a:rPr lang="cs-CZ" sz="2000" b="1" baseline="0" dirty="0" smtClean="0"/>
                        <a:t> …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Šroubek, …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4179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v₁ = 5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v₂ = 20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4179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t₁ = x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t₂ = x - 1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90535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 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s₁</a:t>
                      </a:r>
                      <a:r>
                        <a:rPr lang="cs-CZ" sz="2000" b="1" baseline="0" dirty="0" smtClean="0"/>
                        <a:t> = 5 . x </a:t>
                      </a:r>
                      <a:r>
                        <a:rPr lang="cs-CZ" sz="2000" b="1" dirty="0" smtClean="0"/>
                        <a:t>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s₂ = 20(x - 1 </a:t>
                      </a:r>
                      <a:r>
                        <a:rPr lang="cs-CZ" sz="2000" b="1" baseline="0" dirty="0" smtClean="0"/>
                        <a:t>) </a:t>
                      </a:r>
                      <a:r>
                        <a:rPr lang="cs-CZ" sz="2000" b="1" dirty="0" smtClean="0"/>
                        <a:t>[</a:t>
                      </a:r>
                      <a:r>
                        <a:rPr lang="cs-CZ" sz="2000" b="1" baseline="0" dirty="0" smtClean="0"/>
                        <a:t>km</a:t>
                      </a:r>
                      <a:r>
                        <a:rPr lang="cs-CZ" sz="2000" b="1" dirty="0" smtClean="0"/>
                        <a:t>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1540" name="TextovéPole 15"/>
          <p:cNvSpPr txBox="1">
            <a:spLocks noChangeArrowheads="1"/>
          </p:cNvSpPr>
          <p:nvPr/>
        </p:nvSpPr>
        <p:spPr bwMode="auto">
          <a:xfrm>
            <a:off x="1071563" y="4643438"/>
            <a:ext cx="32861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     s = </a:t>
            </a:r>
            <a:r>
              <a:rPr lang="cs-CZ" sz="2000" b="1" dirty="0" err="1">
                <a:latin typeface="Calibri" pitchFamily="34" charset="0"/>
              </a:rPr>
              <a:t>s</a:t>
            </a:r>
            <a:r>
              <a:rPr lang="cs-CZ" sz="2000" b="1" dirty="0">
                <a:latin typeface="Calibri" pitchFamily="34" charset="0"/>
              </a:rPr>
              <a:t>₁  + </a:t>
            </a:r>
            <a:r>
              <a:rPr lang="cs-CZ" sz="2000" b="1" dirty="0" err="1">
                <a:latin typeface="Calibri" pitchFamily="34" charset="0"/>
              </a:rPr>
              <a:t>s</a:t>
            </a:r>
            <a:r>
              <a:rPr lang="cs-CZ" sz="2000" b="1" dirty="0">
                <a:latin typeface="Calibri" pitchFamily="34" charset="0"/>
              </a:rPr>
              <a:t>₂ </a:t>
            </a:r>
          </a:p>
          <a:p>
            <a:r>
              <a:rPr lang="cs-CZ" sz="2000" b="1" dirty="0">
                <a:latin typeface="Calibri" pitchFamily="34" charset="0"/>
              </a:rPr>
              <a:t>  30 = 5x + 20(x - 1 )</a:t>
            </a:r>
          </a:p>
          <a:p>
            <a:r>
              <a:rPr lang="cs-CZ" sz="2000" b="1" dirty="0">
                <a:latin typeface="Calibri" pitchFamily="34" charset="0"/>
              </a:rPr>
              <a:t>  30 = 5x + 20x  - 20  / + </a:t>
            </a:r>
            <a:r>
              <a:rPr lang="cs-CZ" sz="2000" b="1" dirty="0" err="1">
                <a:latin typeface="Calibri" pitchFamily="34" charset="0"/>
              </a:rPr>
              <a:t>20</a:t>
            </a:r>
            <a:endParaRPr lang="cs-CZ" sz="2000" b="1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  50 = 25x  /:25</a:t>
            </a:r>
          </a:p>
          <a:p>
            <a:r>
              <a:rPr lang="cs-CZ" sz="2000" b="1" dirty="0">
                <a:latin typeface="Calibri" pitchFamily="34" charset="0"/>
              </a:rPr>
              <a:t>    2 = x</a:t>
            </a:r>
          </a:p>
          <a:p>
            <a:r>
              <a:rPr lang="cs-CZ" sz="2000" b="1" dirty="0">
                <a:solidFill>
                  <a:srgbClr val="FF0000"/>
                </a:solidFill>
                <a:latin typeface="Calibri" pitchFamily="34" charset="0"/>
              </a:rPr>
              <a:t>    </a:t>
            </a:r>
            <a:r>
              <a:rPr lang="cs-CZ" sz="2000" b="1" u="sng" dirty="0">
                <a:solidFill>
                  <a:srgbClr val="FF0000"/>
                </a:solidFill>
                <a:latin typeface="Calibri" pitchFamily="34" charset="0"/>
              </a:rPr>
              <a:t>t₁ = 2h</a:t>
            </a:r>
          </a:p>
        </p:txBody>
      </p:sp>
      <p:sp>
        <p:nvSpPr>
          <p:cNvPr id="18" name="Obláček 17"/>
          <p:cNvSpPr/>
          <p:nvPr/>
        </p:nvSpPr>
        <p:spPr>
          <a:xfrm>
            <a:off x="4572000" y="3929063"/>
            <a:ext cx="4572000" cy="2214562"/>
          </a:xfrm>
          <a:prstGeom prst="cloudCallout">
            <a:avLst>
              <a:gd name="adj1" fmla="val -95833"/>
              <a:gd name="adj2" fmla="val 6020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err="1">
                <a:solidFill>
                  <a:schemeClr val="tx1"/>
                </a:solidFill>
              </a:rPr>
              <a:t>Neználek</a:t>
            </a:r>
            <a:r>
              <a:rPr lang="cs-CZ" sz="2000" b="1" dirty="0">
                <a:solidFill>
                  <a:schemeClr val="tx1"/>
                </a:solidFill>
              </a:rPr>
              <a:t>, … pojedou do místa setkání dvě hodiny, Šroubek, …. o hodinu méně tedy jednu hodinu.</a:t>
            </a:r>
          </a:p>
        </p:txBody>
      </p:sp>
      <p:sp>
        <p:nvSpPr>
          <p:cNvPr id="21542" name="TextovéPole 18"/>
          <p:cNvSpPr txBox="1">
            <a:spLocks noChangeArrowheads="1"/>
          </p:cNvSpPr>
          <p:nvPr/>
        </p:nvSpPr>
        <p:spPr bwMode="auto">
          <a:xfrm>
            <a:off x="4786313" y="4500563"/>
            <a:ext cx="2928937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Vzdálenost od </a:t>
            </a:r>
            <a:r>
              <a:rPr lang="cs-CZ" sz="2000" b="1" dirty="0" err="1">
                <a:latin typeface="Calibri" pitchFamily="34" charset="0"/>
              </a:rPr>
              <a:t>Kvítečkova</a:t>
            </a:r>
            <a:r>
              <a:rPr lang="cs-CZ" sz="2000" b="1" dirty="0">
                <a:latin typeface="Calibri" pitchFamily="34" charset="0"/>
              </a:rPr>
              <a:t> vyjadřuje dráha s₂:</a:t>
            </a:r>
          </a:p>
          <a:p>
            <a:r>
              <a:rPr lang="cs-CZ" sz="2000" b="1" dirty="0">
                <a:latin typeface="Calibri" pitchFamily="34" charset="0"/>
              </a:rPr>
              <a:t>s₂ = 20 (x-1)</a:t>
            </a:r>
          </a:p>
          <a:p>
            <a:r>
              <a:rPr lang="cs-CZ" sz="2000" b="1" dirty="0">
                <a:latin typeface="Calibri" pitchFamily="34" charset="0"/>
              </a:rPr>
              <a:t>s₂ = 20 (2-1) =20</a:t>
            </a:r>
          </a:p>
          <a:p>
            <a:r>
              <a:rPr lang="cs-CZ" sz="2000" b="1" u="sng" dirty="0">
                <a:solidFill>
                  <a:srgbClr val="FF0000"/>
                </a:solidFill>
                <a:latin typeface="Calibri" pitchFamily="34" charset="0"/>
              </a:rPr>
              <a:t>s₂ = 20km</a:t>
            </a:r>
          </a:p>
          <a:p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1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40" grpId="0"/>
      <p:bldP spid="18" grpId="0" animBg="1"/>
      <p:bldP spid="18" grpId="1" animBg="1"/>
      <p:bldP spid="215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C:\Documents and Settings\rachotova\Local Settings\Temporary Internet Files\Content.IE5\DGC6USFP\MP9004073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929454" y="2071678"/>
            <a:ext cx="714380" cy="479811"/>
          </a:xfrm>
          <a:prstGeom prst="rect">
            <a:avLst/>
          </a:prstGeom>
          <a:noFill/>
        </p:spPr>
      </p:pic>
      <p:pic>
        <p:nvPicPr>
          <p:cNvPr id="17" name="Picture 1" descr="C:\Documents and Settings\rachotova\Local Settings\Temporary Internet Files\Content.IE5\61WXIA5M\MP90040726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0958" y="928670"/>
            <a:ext cx="654086" cy="893045"/>
          </a:xfrm>
          <a:prstGeom prst="rect">
            <a:avLst/>
          </a:prstGeom>
          <a:noFill/>
        </p:spPr>
      </p:pic>
      <p:sp>
        <p:nvSpPr>
          <p:cNvPr id="22530" name="TextovéPole 1"/>
          <p:cNvSpPr txBox="1">
            <a:spLocks noChangeArrowheads="1"/>
          </p:cNvSpPr>
          <p:nvPr/>
        </p:nvSpPr>
        <p:spPr bwMode="auto">
          <a:xfrm>
            <a:off x="357188" y="214313"/>
            <a:ext cx="8429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 b="1">
                <a:latin typeface="Calibri" pitchFamily="34" charset="0"/>
              </a:rPr>
              <a:t>Na kolikátém kilometru od Kvítečkova se auta potkají </a:t>
            </a:r>
          </a:p>
          <a:p>
            <a:pPr algn="ctr"/>
            <a:r>
              <a:rPr lang="cs-CZ" sz="2000" b="1">
                <a:latin typeface="Calibri" pitchFamily="34" charset="0"/>
              </a:rPr>
              <a:t>a kolik kilometrů moucha nalétá?</a:t>
            </a:r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1500188" y="1428750"/>
            <a:ext cx="2214562" cy="1588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532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5" y="1000125"/>
            <a:ext cx="863600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šipka 8"/>
          <p:cNvCxnSpPr/>
          <p:nvPr/>
        </p:nvCxnSpPr>
        <p:spPr>
          <a:xfrm rot="10800000">
            <a:off x="3643313" y="1428750"/>
            <a:ext cx="3643312" cy="1588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1428750" y="1285875"/>
            <a:ext cx="5929313" cy="1588"/>
          </a:xfrm>
          <a:prstGeom prst="straightConnector1">
            <a:avLst/>
          </a:prstGeom>
          <a:ln w="38100">
            <a:solidFill>
              <a:srgbClr val="FF33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7" name="TextovéPole 9"/>
          <p:cNvSpPr txBox="1">
            <a:spLocks noChangeArrowheads="1"/>
          </p:cNvSpPr>
          <p:nvPr/>
        </p:nvSpPr>
        <p:spPr bwMode="auto">
          <a:xfrm>
            <a:off x="3714750" y="928688"/>
            <a:ext cx="11223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  <a:latin typeface="Calibri" pitchFamily="34" charset="0"/>
              </a:rPr>
              <a:t>s = 30km</a:t>
            </a:r>
          </a:p>
        </p:txBody>
      </p:sp>
      <p:sp>
        <p:nvSpPr>
          <p:cNvPr id="22538" name="TextovéPole 10"/>
          <p:cNvSpPr txBox="1">
            <a:spLocks noChangeArrowheads="1"/>
          </p:cNvSpPr>
          <p:nvPr/>
        </p:nvSpPr>
        <p:spPr bwMode="auto">
          <a:xfrm>
            <a:off x="1500188" y="1571625"/>
            <a:ext cx="13239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v₁ = 5km/h</a:t>
            </a:r>
          </a:p>
        </p:txBody>
      </p:sp>
      <p:sp>
        <p:nvSpPr>
          <p:cNvPr id="22539" name="TextovéPole 12"/>
          <p:cNvSpPr txBox="1">
            <a:spLocks noChangeArrowheads="1"/>
          </p:cNvSpPr>
          <p:nvPr/>
        </p:nvSpPr>
        <p:spPr bwMode="auto">
          <a:xfrm>
            <a:off x="5572125" y="2071688"/>
            <a:ext cx="16017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Calibri" pitchFamily="34" charset="0"/>
              </a:rPr>
              <a:t>v</a:t>
            </a:r>
            <a:r>
              <a:rPr lang="cs-CZ" b="1">
                <a:latin typeface="Calibri" pitchFamily="34" charset="0"/>
              </a:rPr>
              <a:t>m</a:t>
            </a:r>
            <a:r>
              <a:rPr lang="cs-CZ" sz="2000" b="1">
                <a:latin typeface="Calibri" pitchFamily="34" charset="0"/>
              </a:rPr>
              <a:t> = 50km/h</a:t>
            </a:r>
          </a:p>
        </p:txBody>
      </p:sp>
      <p:sp>
        <p:nvSpPr>
          <p:cNvPr id="22540" name="TextovéPole 13"/>
          <p:cNvSpPr txBox="1">
            <a:spLocks noChangeArrowheads="1"/>
          </p:cNvSpPr>
          <p:nvPr/>
        </p:nvSpPr>
        <p:spPr bwMode="auto">
          <a:xfrm>
            <a:off x="5786438" y="1571625"/>
            <a:ext cx="1476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v₂ = 20km/h</a:t>
            </a:r>
          </a:p>
        </p:txBody>
      </p:sp>
      <p:cxnSp>
        <p:nvCxnSpPr>
          <p:cNvPr id="37" name="Přímá spojovací šipka 36"/>
          <p:cNvCxnSpPr>
            <a:stCxn id="22539" idx="1"/>
          </p:cNvCxnSpPr>
          <p:nvPr/>
        </p:nvCxnSpPr>
        <p:spPr>
          <a:xfrm rot="10800000">
            <a:off x="5000625" y="2286000"/>
            <a:ext cx="571500" cy="15875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Tabulka 14"/>
          <p:cNvGraphicFramePr>
            <a:graphicFrameLocks noGrp="1"/>
          </p:cNvGraphicFramePr>
          <p:nvPr/>
        </p:nvGraphicFramePr>
        <p:xfrm>
          <a:off x="1071563" y="2643188"/>
          <a:ext cx="6643734" cy="16792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14578"/>
                <a:gridCol w="2214578"/>
                <a:gridCol w="2214578"/>
              </a:tblGrid>
              <a:tr h="38417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err="1" smtClean="0"/>
                        <a:t>Neználek</a:t>
                      </a:r>
                      <a:r>
                        <a:rPr lang="cs-CZ" sz="2000" b="1" dirty="0" smtClean="0"/>
                        <a:t>,</a:t>
                      </a:r>
                      <a:r>
                        <a:rPr lang="cs-CZ" sz="2000" b="1" baseline="0" dirty="0" smtClean="0"/>
                        <a:t> …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Šroubek, …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4179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v₁ = 5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v₂ = 20 [km/h]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4179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t₁ = x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t₂ = x - 1 [h]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90535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 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s₁</a:t>
                      </a:r>
                      <a:r>
                        <a:rPr lang="cs-CZ" sz="2000" b="1" baseline="0" dirty="0" smtClean="0"/>
                        <a:t> = 5 . x </a:t>
                      </a:r>
                      <a:r>
                        <a:rPr lang="cs-CZ" sz="2000" b="1" dirty="0" smtClean="0"/>
                        <a:t>[km]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s₂ = 20(x - 1 </a:t>
                      </a:r>
                      <a:r>
                        <a:rPr lang="cs-CZ" sz="2000" b="1" baseline="0" dirty="0" smtClean="0"/>
                        <a:t>) </a:t>
                      </a:r>
                      <a:r>
                        <a:rPr lang="cs-CZ" sz="2000" b="1" dirty="0" smtClean="0"/>
                        <a:t>[</a:t>
                      </a:r>
                      <a:r>
                        <a:rPr lang="cs-CZ" sz="2000" b="1" baseline="0" dirty="0" smtClean="0"/>
                        <a:t>km</a:t>
                      </a:r>
                      <a:r>
                        <a:rPr lang="cs-CZ" sz="2000" b="1" dirty="0" smtClean="0"/>
                        <a:t>]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2564" name="TextovéPole 19"/>
          <p:cNvSpPr txBox="1">
            <a:spLocks noChangeArrowheads="1"/>
          </p:cNvSpPr>
          <p:nvPr/>
        </p:nvSpPr>
        <p:spPr bwMode="auto">
          <a:xfrm>
            <a:off x="857250" y="4643438"/>
            <a:ext cx="1792288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A co moucha??</a:t>
            </a:r>
          </a:p>
          <a:p>
            <a:endParaRPr lang="cs-CZ" dirty="0">
              <a:latin typeface="Calibri" pitchFamily="34" charset="0"/>
            </a:endParaRPr>
          </a:p>
        </p:txBody>
      </p:sp>
      <p:sp>
        <p:nvSpPr>
          <p:cNvPr id="22565" name="TextovéPole 20"/>
          <p:cNvSpPr txBox="1">
            <a:spLocks noChangeArrowheads="1"/>
          </p:cNvSpPr>
          <p:nvPr/>
        </p:nvSpPr>
        <p:spPr bwMode="auto">
          <a:xfrm>
            <a:off x="1357313" y="5143500"/>
            <a:ext cx="61436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Moucha létá přesně tu dobu, po kterou se pohybuje auto Šroubka, …, to znamená, že létá jednu hodinu. </a:t>
            </a:r>
          </a:p>
          <a:p>
            <a:r>
              <a:rPr lang="cs-CZ" sz="2000" b="1" dirty="0">
                <a:latin typeface="Calibri" pitchFamily="34" charset="0"/>
              </a:rPr>
              <a:t>Při rychlosti 50km/h nalétá přesně 50km.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64" grpId="0"/>
      <p:bldP spid="2256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ovéPole 1"/>
          <p:cNvSpPr txBox="1">
            <a:spLocks noChangeArrowheads="1"/>
          </p:cNvSpPr>
          <p:nvPr/>
        </p:nvSpPr>
        <p:spPr bwMode="auto">
          <a:xfrm>
            <a:off x="357188" y="571500"/>
            <a:ext cx="7715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Odpověď: </a:t>
            </a:r>
            <a:r>
              <a:rPr lang="cs-CZ" sz="2000" b="1" dirty="0">
                <a:solidFill>
                  <a:srgbClr val="FF0000"/>
                </a:solidFill>
                <a:latin typeface="Calibri" pitchFamily="34" charset="0"/>
              </a:rPr>
              <a:t>Potkají se 20km od </a:t>
            </a:r>
            <a:r>
              <a:rPr lang="cs-CZ" sz="2000" b="1" dirty="0" err="1">
                <a:solidFill>
                  <a:srgbClr val="FF0000"/>
                </a:solidFill>
                <a:latin typeface="Calibri" pitchFamily="34" charset="0"/>
              </a:rPr>
              <a:t>Kvítečkova</a:t>
            </a:r>
            <a:r>
              <a:rPr lang="cs-CZ" sz="2000" b="1" dirty="0">
                <a:solidFill>
                  <a:srgbClr val="FF0000"/>
                </a:solidFill>
                <a:latin typeface="Calibri" pitchFamily="34" charset="0"/>
              </a:rPr>
              <a:t> a moucha nalétá 50km.</a:t>
            </a:r>
          </a:p>
        </p:txBody>
      </p:sp>
      <p:sp>
        <p:nvSpPr>
          <p:cNvPr id="23555" name="TextovéPole 2"/>
          <p:cNvSpPr txBox="1">
            <a:spLocks noChangeArrowheads="1"/>
          </p:cNvSpPr>
          <p:nvPr/>
        </p:nvSpPr>
        <p:spPr bwMode="auto">
          <a:xfrm>
            <a:off x="500063" y="1214438"/>
            <a:ext cx="7215187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Zkouška:</a:t>
            </a:r>
          </a:p>
          <a:p>
            <a:r>
              <a:rPr lang="cs-CZ" sz="2000" b="1" dirty="0">
                <a:latin typeface="Calibri" pitchFamily="34" charset="0"/>
              </a:rPr>
              <a:t>   v₁ = 5km/h	v₂ = 20km/h	s = </a:t>
            </a:r>
            <a:r>
              <a:rPr lang="cs-CZ" sz="2000" b="1" dirty="0" err="1">
                <a:latin typeface="Calibri" pitchFamily="34" charset="0"/>
              </a:rPr>
              <a:t>s</a:t>
            </a:r>
            <a:r>
              <a:rPr lang="cs-CZ" sz="2000" b="1" dirty="0">
                <a:latin typeface="Calibri" pitchFamily="34" charset="0"/>
              </a:rPr>
              <a:t>₁ + </a:t>
            </a:r>
            <a:r>
              <a:rPr lang="cs-CZ" sz="2000" b="1" dirty="0" err="1">
                <a:latin typeface="Calibri" pitchFamily="34" charset="0"/>
              </a:rPr>
              <a:t>s</a:t>
            </a:r>
            <a:r>
              <a:rPr lang="cs-CZ" sz="2000" b="1" dirty="0">
                <a:latin typeface="Calibri" pitchFamily="34" charset="0"/>
              </a:rPr>
              <a:t>₂</a:t>
            </a:r>
          </a:p>
          <a:p>
            <a:r>
              <a:rPr lang="cs-CZ" sz="2000" b="1" dirty="0">
                <a:latin typeface="Calibri" pitchFamily="34" charset="0"/>
              </a:rPr>
              <a:t>   t₁ = 2h		t₂ = 1h		s = 10 + 20 = 30</a:t>
            </a:r>
          </a:p>
          <a:p>
            <a:r>
              <a:rPr lang="cs-CZ" sz="2000" b="1" dirty="0">
                <a:latin typeface="Calibri" pitchFamily="34" charset="0"/>
              </a:rPr>
              <a:t>   → </a:t>
            </a:r>
            <a:r>
              <a:rPr lang="cs-CZ" sz="2000" b="1" u="sng" dirty="0">
                <a:latin typeface="Calibri" pitchFamily="34" charset="0"/>
              </a:rPr>
              <a:t>s₁ = 10km</a:t>
            </a:r>
            <a:r>
              <a:rPr lang="cs-CZ" sz="2000" b="1" dirty="0">
                <a:latin typeface="Calibri" pitchFamily="34" charset="0"/>
              </a:rPr>
              <a:t>	→ </a:t>
            </a:r>
            <a:r>
              <a:rPr lang="cs-CZ" sz="2000" b="1" u="sng" dirty="0">
                <a:latin typeface="Calibri" pitchFamily="34" charset="0"/>
              </a:rPr>
              <a:t>s₂ = 20km</a:t>
            </a:r>
            <a:r>
              <a:rPr lang="cs-CZ" sz="2000" b="1" dirty="0">
                <a:latin typeface="Calibri" pitchFamily="34" charset="0"/>
              </a:rPr>
              <a:t>	</a:t>
            </a:r>
            <a:r>
              <a:rPr lang="cs-CZ" sz="2000" b="1" u="sng" dirty="0">
                <a:solidFill>
                  <a:srgbClr val="FF0000"/>
                </a:solidFill>
                <a:latin typeface="Calibri" pitchFamily="34" charset="0"/>
              </a:rPr>
              <a:t>s = 30km</a:t>
            </a:r>
          </a:p>
          <a:p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357313" y="3357563"/>
          <a:ext cx="6407150" cy="1978152"/>
        </p:xfrm>
        <a:graphic>
          <a:graphicData uri="http://schemas.openxmlformats.org/drawingml/2006/table">
            <a:tbl>
              <a:tblPr/>
              <a:tblGrid>
                <a:gridCol w="1203325"/>
                <a:gridCol w="114300"/>
                <a:gridCol w="5089525"/>
              </a:tblGrid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Použití zdroje: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COUFALOVÁ, Jana a kol. </a:t>
                      </a:r>
                      <a:r>
                        <a:rPr lang="cs-CZ" sz="1200" i="1" dirty="0" smtClean="0"/>
                        <a:t>Matematika pro 9. ročník základní školy</a:t>
                      </a:r>
                      <a:r>
                        <a:rPr lang="cs-CZ" sz="1200" dirty="0" smtClean="0"/>
                        <a:t>. Praha: Fortuna, 2007, ISBN 978-80-7168-995-9.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ČERVINKOVÁ, Petra; KRUPKA, Peter; CACKOVÁ, Hana. </a:t>
                      </a:r>
                      <a:r>
                        <a:rPr lang="cs-CZ" sz="1200" i="1" dirty="0" smtClean="0"/>
                        <a:t>Testy z matematiky 2009</a:t>
                      </a:r>
                      <a:r>
                        <a:rPr lang="cs-CZ" sz="1200" dirty="0" smtClean="0"/>
                        <a:t>. Brno: </a:t>
                      </a:r>
                      <a:r>
                        <a:rPr lang="cs-CZ" sz="1200" dirty="0" err="1" smtClean="0"/>
                        <a:t>didaktis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spol.s.r.o</a:t>
                      </a:r>
                      <a:r>
                        <a:rPr lang="cs-CZ" sz="1200" dirty="0" smtClean="0"/>
                        <a:t>., 2008, ISBN 978-80-7358-124-4.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BĚLOUN, František a kol. </a:t>
                      </a:r>
                      <a:r>
                        <a:rPr lang="cs-CZ" sz="1200" i="1" dirty="0" smtClean="0"/>
                        <a:t>Sbírka úloh z matematiky pro základní školu</a:t>
                      </a:r>
                      <a:r>
                        <a:rPr lang="cs-CZ" sz="1200" dirty="0" smtClean="0"/>
                        <a:t>. Praha: </a:t>
                      </a:r>
                      <a:r>
                        <a:rPr lang="cs-CZ" sz="1200" dirty="0" err="1" smtClean="0"/>
                        <a:t>Prometheus</a:t>
                      </a:r>
                      <a:r>
                        <a:rPr lang="cs-CZ" sz="1200" dirty="0" smtClean="0"/>
                        <a:t>, spol. s r.o., 2001, ISBN 80-7196-104-3.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FOIT, Jiří. </a:t>
                      </a:r>
                      <a:r>
                        <a:rPr lang="cs-CZ" sz="1200" i="1" dirty="0" err="1" smtClean="0"/>
                        <a:t>Foit</a:t>
                      </a:r>
                      <a:r>
                        <a:rPr lang="cs-CZ" sz="1200" i="1" dirty="0" smtClean="0"/>
                        <a:t> foto a ilustrace</a:t>
                      </a:r>
                      <a:r>
                        <a:rPr lang="cs-CZ" sz="1200" dirty="0" smtClean="0"/>
                        <a:t> [online]. [cit. 13.9.2011]. Dostupný na WWW: http://www.</a:t>
                      </a:r>
                      <a:r>
                        <a:rPr lang="cs-CZ" sz="1200" dirty="0" err="1" smtClean="0"/>
                        <a:t>foitfoto.cz</a:t>
                      </a:r>
                      <a:r>
                        <a:rPr lang="cs-CZ" sz="1200" dirty="0" smtClean="0"/>
                        <a:t>/?</a:t>
                      </a:r>
                      <a:r>
                        <a:rPr lang="cs-CZ" sz="1200" dirty="0" err="1" smtClean="0"/>
                        <a:t>section</a:t>
                      </a:r>
                      <a:r>
                        <a:rPr lang="cs-CZ" sz="1200" dirty="0" smtClean="0"/>
                        <a:t>=</a:t>
                      </a:r>
                      <a:r>
                        <a:rPr lang="cs-CZ" sz="1200" dirty="0" err="1" smtClean="0"/>
                        <a:t>home</a:t>
                      </a:r>
                      <a:r>
                        <a:rPr lang="cs-CZ" sz="1200" dirty="0" smtClean="0"/>
                        <a:t>&amp;</a:t>
                      </a:r>
                      <a:r>
                        <a:rPr lang="cs-CZ" sz="1200" dirty="0" err="1" smtClean="0"/>
                        <a:t>action</a:t>
                      </a:r>
                      <a:r>
                        <a:rPr lang="cs-CZ" sz="1200" dirty="0" smtClean="0"/>
                        <a:t>=detail_</a:t>
                      </a:r>
                      <a:r>
                        <a:rPr lang="cs-CZ" sz="1200" dirty="0" err="1" smtClean="0"/>
                        <a:t>photo</a:t>
                      </a:r>
                      <a:r>
                        <a:rPr lang="cs-CZ" sz="1200" dirty="0" smtClean="0"/>
                        <a:t>&amp;id=2058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brázky jsou použity I z galerie Microsoft office. </a:t>
                      </a:r>
                    </a:p>
                    <a:p>
                      <a:endParaRPr lang="cs-CZ" sz="1100" dirty="0"/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3084" name="Obrázek 0" descr="Popis: logo 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49275"/>
            <a:ext cx="792162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obrázek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5675" y="2157413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6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3087" name="Rectangle 4"/>
          <p:cNvSpPr>
            <a:spLocks noChangeArrowheads="1"/>
          </p:cNvSpPr>
          <p:nvPr/>
        </p:nvSpPr>
        <p:spPr bwMode="auto">
          <a:xfrm>
            <a:off x="611188" y="1557338"/>
            <a:ext cx="79216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088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1100</TotalTime>
  <Words>2087</Words>
  <Application>Microsoft Office PowerPoint</Application>
  <PresentationFormat>Předvádění na obrazovce (4:3)</PresentationFormat>
  <Paragraphs>262</Paragraphs>
  <Slides>24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Motiv sady Office</vt:lpstr>
      <vt:lpstr>Rovnice</vt:lpstr>
      <vt:lpstr>Snímek 1</vt:lpstr>
      <vt:lpstr>SLOVNÍ ÚLOHY O POHYBU   příklady k procvičení  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ÚLOHY O POHYBU I.</dc:title>
  <cp:lastModifiedBy>rachotova</cp:lastModifiedBy>
  <cp:revision>93</cp:revision>
  <dcterms:modified xsi:type="dcterms:W3CDTF">2013-06-03T09:53:21Z</dcterms:modified>
</cp:coreProperties>
</file>