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68" r:id="rId3"/>
    <p:sldId id="266" r:id="rId4"/>
    <p:sldId id="257" r:id="rId5"/>
    <p:sldId id="259" r:id="rId6"/>
    <p:sldId id="267" r:id="rId7"/>
    <p:sldId id="26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09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30.5.2013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30.5.2013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30.5.2013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30.5.2013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30.5.2013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30.5.2013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30.5.2013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30.5.2013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30.5.2013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30.5.2013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30.5.2013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81938FCB-DBDF-4893-A148-08CEDC01DE31}" type="datetimeFigureOut">
              <a:rPr lang="cs-CZ" smtClean="0"/>
              <a:t>30.5.2013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wipe dir="r"/>
  </p:transition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6033414"/>
              </p:ext>
            </p:extLst>
          </p:nvPr>
        </p:nvGraphicFramePr>
        <p:xfrm>
          <a:off x="899592" y="2780928"/>
          <a:ext cx="6929486" cy="372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VY_32_INOVACE_13_C_07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Ekonomika dopravy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Podnikání - živnosti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Ing.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Miroslav Vávra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7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827584" y="476672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809506" y="476671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1000424773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827584" y="476672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809506" y="476671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sp>
        <p:nvSpPr>
          <p:cNvPr id="6" name="Zástupný symbol pro obsah 6"/>
          <p:cNvSpPr txBox="1">
            <a:spLocks/>
          </p:cNvSpPr>
          <p:nvPr/>
        </p:nvSpPr>
        <p:spPr>
          <a:xfrm>
            <a:off x="457200" y="1916832"/>
            <a:ext cx="7571184" cy="45365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Anotace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Materiál je určen pro 1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a 2.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ročník studijního oboru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PROVOZ A EKONOMIKA DOPRAVY,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předmětu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EKONOMIKA DOPRAVY,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inovuje výuku použitím multimediálních pomůcek – prezentace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doplněné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textem podporujícím výklad učitele.</a:t>
            </a: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Metodický</a:t>
            </a: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1600" dirty="0"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454990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Podnikání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114300" indent="0">
              <a:buNone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Živnostenské podnikání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jde o jakoukoliv soustavnou podnikatelskou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činnost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provozovanou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samostatně, vlastním jménem, na vlastní odpovědnost, za účelem dosažení zisku a za podmínek stanovených živnostenským zákonem</a:t>
            </a:r>
          </a:p>
          <a:p>
            <a:pPr marL="114300" indent="0"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114300" indent="0">
              <a:buNone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Podmínky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pro získání živnostenského oprávnění:</a:t>
            </a:r>
          </a:p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všeobecné</a:t>
            </a:r>
            <a:r>
              <a:rPr lang="cs-CZ" sz="2000" b="1" dirty="0">
                <a:latin typeface="Arial" pitchFamily="34" charset="0"/>
                <a:cs typeface="Arial" pitchFamily="34" charset="0"/>
              </a:rPr>
              <a:t>: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	- dosažení věku 18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let</a:t>
            </a:r>
          </a:p>
          <a:p>
            <a:pPr marL="114300" indent="0"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		- způsobilost k právním úkonům</a:t>
            </a:r>
          </a:p>
          <a:p>
            <a:pPr marL="114300" indent="0"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		- trestní bezúhonnost</a:t>
            </a:r>
          </a:p>
          <a:p>
            <a:pPr marL="114300" indent="0"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		- bezdlužnost vůči státu</a:t>
            </a:r>
          </a:p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zvláštní</a:t>
            </a:r>
            <a:r>
              <a:rPr lang="cs-CZ" sz="2000" b="1" dirty="0">
                <a:latin typeface="Arial" pitchFamily="34" charset="0"/>
                <a:cs typeface="Arial" pitchFamily="34" charset="0"/>
              </a:rPr>
              <a:t>: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	- odborná způsobilost</a:t>
            </a:r>
          </a:p>
          <a:p>
            <a:pPr marL="114300" indent="0"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		- jiná než odborná způsobilost</a:t>
            </a:r>
          </a:p>
          <a:p>
            <a:pPr marL="114300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212816050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7978080" cy="720079"/>
          </a:xfrm>
        </p:spPr>
        <p:txBody>
          <a:bodyPr/>
          <a:lstStyle/>
          <a:p>
            <a:pPr algn="ctr"/>
            <a:r>
              <a:rPr lang="cs-CZ" sz="4000" b="1" dirty="0" smtClean="0"/>
              <a:t>Podnikání</a:t>
            </a:r>
            <a:endParaRPr lang="cs-CZ" sz="4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908720"/>
            <a:ext cx="7848872" cy="5688632"/>
          </a:xfrm>
        </p:spPr>
        <p:txBody>
          <a:bodyPr>
            <a:noAutofit/>
          </a:bodyPr>
          <a:lstStyle/>
          <a:p>
            <a:pPr>
              <a:buClrTx/>
            </a:pPr>
            <a:endParaRPr lang="cs-CZ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buClrTx/>
            </a:pPr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Živnosti ohlašovací</a:t>
            </a:r>
            <a:endParaRPr lang="cs-CZ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při </a:t>
            </a:r>
            <a:r>
              <a:rPr lang="cs-CZ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splnění stanovených podmínek mohou být provozovány již na </a:t>
            </a:r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základě </a:t>
            </a:r>
            <a:r>
              <a:rPr lang="cs-CZ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písemného ohlášení podnikatele živnostenskému úřadu</a:t>
            </a:r>
          </a:p>
          <a:p>
            <a:pPr marL="342900" indent="-342900"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pokud </a:t>
            </a:r>
            <a:r>
              <a:rPr lang="cs-CZ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by živnostenský úřad zjistil, že podmínky stanovené pro provozování živnosti podnikatel nesplňuje, vydá rozhodnutí, že živnostenské oprávnění nevzniklo</a:t>
            </a:r>
          </a:p>
          <a:p>
            <a:pPr marL="342900" indent="-342900"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průkazem </a:t>
            </a:r>
            <a:r>
              <a:rPr lang="cs-CZ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podnikání je živnostenský list, který bývá vydáván většinou na dobu </a:t>
            </a:r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neurčitou</a:t>
            </a:r>
          </a:p>
          <a:p>
            <a:pPr>
              <a:buClrTx/>
            </a:pPr>
            <a:endParaRPr lang="cs-CZ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buClrTx/>
            </a:pPr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Podle </a:t>
            </a:r>
            <a:r>
              <a:rPr lang="cs-CZ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nároků na kvalifikaci </a:t>
            </a:r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podnikatele dělíme tyto živnosti na:</a:t>
            </a:r>
            <a:endParaRPr lang="cs-CZ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ClrTx/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volné</a:t>
            </a:r>
            <a:r>
              <a:rPr lang="cs-CZ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 </a:t>
            </a:r>
            <a:r>
              <a:rPr lang="cs-CZ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zákonem není požadována odborná způsobilost</a:t>
            </a:r>
          </a:p>
          <a:p>
            <a:pPr marL="342900" indent="-342900">
              <a:buClrTx/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řemeslné</a:t>
            </a:r>
            <a:r>
              <a:rPr lang="cs-CZ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cs-CZ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nutná odborná způsobilost, dokládá se dokladem o vzdělání (výuční list, diplom, maturitní vysvědčení apod.)</a:t>
            </a:r>
          </a:p>
          <a:p>
            <a:pPr marL="342900" indent="-342900">
              <a:buClrTx/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vázané</a:t>
            </a:r>
            <a:r>
              <a:rPr lang="cs-CZ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cs-CZ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požadovaná odborná způsobilost je přímo upravena předpisy pro provozování těchto živností.</a:t>
            </a:r>
          </a:p>
          <a:p>
            <a:pPr>
              <a:buClrTx/>
            </a:pPr>
            <a:endParaRPr lang="cs-CZ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ClrTx/>
              <a:buFont typeface="Arial" pitchFamily="34" charset="0"/>
              <a:buChar char="•"/>
            </a:pPr>
            <a:endParaRPr lang="cs-CZ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ClrTx/>
              <a:buFont typeface="Arial" pitchFamily="34" charset="0"/>
              <a:buChar char="•"/>
            </a:pPr>
            <a:endParaRPr lang="cs-CZ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ClrTx/>
              <a:buFont typeface="Arial" pitchFamily="34" charset="0"/>
              <a:buChar char="•"/>
            </a:pPr>
            <a:endParaRPr lang="cs-CZ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ClrTx/>
              <a:buFont typeface="Arial" pitchFamily="34" charset="0"/>
              <a:buChar char="•"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6654760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7978080" cy="720079"/>
          </a:xfrm>
        </p:spPr>
        <p:txBody>
          <a:bodyPr/>
          <a:lstStyle/>
          <a:p>
            <a:pPr algn="ctr"/>
            <a:r>
              <a:rPr lang="cs-CZ" sz="4000" b="1" dirty="0" smtClean="0"/>
              <a:t>Podnikání</a:t>
            </a:r>
            <a:endParaRPr lang="cs-CZ" sz="4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980728"/>
            <a:ext cx="7848872" cy="5688632"/>
          </a:xfrm>
        </p:spPr>
        <p:txBody>
          <a:bodyPr>
            <a:noAutofit/>
          </a:bodyPr>
          <a:lstStyle/>
          <a:p>
            <a:pPr>
              <a:buClrTx/>
            </a:pPr>
            <a:endParaRPr lang="cs-CZ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buClrTx/>
            </a:pPr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Živnosti koncesované</a:t>
            </a:r>
          </a:p>
          <a:p>
            <a:pPr>
              <a:buClrTx/>
            </a:pPr>
            <a:endParaRPr lang="cs-CZ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jedná </a:t>
            </a:r>
            <a:r>
              <a:rPr lang="cs-CZ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 o zásadní obory, ve kterých je riziko ohrožení života, zdraví a zákonem chráněných veřejných zájmů zvlášť vysoké (provozování střelnic, práce s jedy, směnárenská činnost apod</a:t>
            </a:r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.)</a:t>
            </a:r>
          </a:p>
          <a:p>
            <a:pPr>
              <a:buClrTx/>
            </a:pPr>
            <a:endParaRPr lang="cs-CZ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oprávnění </a:t>
            </a:r>
            <a:r>
              <a:rPr lang="cs-CZ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podnikat vzniká až obdržením koncese, která bývá vydávána většinou na dobu </a:t>
            </a:r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určitou</a:t>
            </a:r>
          </a:p>
          <a:p>
            <a:pPr>
              <a:buClrTx/>
            </a:pPr>
            <a:endParaRPr lang="cs-CZ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ClrTx/>
              <a:buFont typeface="Arial" pitchFamily="34" charset="0"/>
              <a:buChar char="•"/>
            </a:pPr>
            <a:r>
              <a:rPr lang="cs-CZ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eznam </a:t>
            </a:r>
            <a:r>
              <a:rPr lang="cs-CZ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koncesovaných živností a živností řemeslných i vázaných je uveden v příloze živnostenského zákona. Neuvedené živnosti se řadí do živností volných.</a:t>
            </a:r>
          </a:p>
          <a:p>
            <a:pPr>
              <a:buClrTx/>
            </a:pPr>
            <a:r>
              <a:rPr lang="cs-CZ" dirty="0">
                <a:solidFill>
                  <a:schemeClr val="tx1"/>
                </a:solidFill>
              </a:rPr>
              <a:t>	</a:t>
            </a:r>
          </a:p>
          <a:p>
            <a:pPr>
              <a:buClrTx/>
            </a:pPr>
            <a:endParaRPr lang="cs-CZ" sz="2400" dirty="0">
              <a:solidFill>
                <a:schemeClr val="tx1"/>
              </a:solidFill>
            </a:endParaRPr>
          </a:p>
          <a:p>
            <a:pPr>
              <a:buClrTx/>
            </a:pPr>
            <a:endParaRPr lang="cs-CZ" sz="2400" dirty="0">
              <a:solidFill>
                <a:schemeClr val="tx1"/>
              </a:solidFill>
            </a:endParaRPr>
          </a:p>
          <a:p>
            <a:pPr>
              <a:buClrTx/>
            </a:pPr>
            <a:endParaRPr lang="cs-CZ" sz="2400" dirty="0">
              <a:solidFill>
                <a:schemeClr val="tx1"/>
              </a:solidFill>
            </a:endParaRPr>
          </a:p>
          <a:p>
            <a:pPr>
              <a:buClrTx/>
            </a:pPr>
            <a:r>
              <a:rPr lang="cs-CZ" sz="2400" dirty="0">
                <a:solidFill>
                  <a:schemeClr val="tx1"/>
                </a:solidFill>
              </a:rPr>
              <a:t>	</a:t>
            </a:r>
          </a:p>
          <a:p>
            <a:pPr>
              <a:buClrTx/>
            </a:pPr>
            <a:endParaRPr lang="cs-CZ" sz="2400" dirty="0">
              <a:solidFill>
                <a:schemeClr val="tx1"/>
              </a:solidFill>
            </a:endParaRPr>
          </a:p>
          <a:p>
            <a:pPr>
              <a:buClrTx/>
            </a:pPr>
            <a:endParaRPr lang="cs-CZ" sz="2400" dirty="0" smtClean="0">
              <a:solidFill>
                <a:schemeClr val="tx1"/>
              </a:solidFill>
            </a:endParaRPr>
          </a:p>
          <a:p>
            <a:pPr>
              <a:buClrTx/>
            </a:pPr>
            <a:endParaRPr lang="cs-CZ" sz="24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  <a:buClrTx/>
            </a:pPr>
            <a:endParaRPr lang="cs-CZ" sz="2500" dirty="0">
              <a:solidFill>
                <a:schemeClr val="tx1"/>
              </a:solidFill>
            </a:endParaRPr>
          </a:p>
          <a:p>
            <a:pPr>
              <a:buClrTx/>
            </a:pPr>
            <a:endParaRPr lang="cs-CZ" sz="2500" dirty="0">
              <a:solidFill>
                <a:schemeClr val="tx1"/>
              </a:solidFill>
            </a:endParaRPr>
          </a:p>
          <a:p>
            <a:pPr>
              <a:buClrTx/>
            </a:pPr>
            <a:endParaRPr lang="cs-CZ" sz="25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5271243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7978080" cy="720079"/>
          </a:xfrm>
        </p:spPr>
        <p:txBody>
          <a:bodyPr/>
          <a:lstStyle/>
          <a:p>
            <a:pPr algn="ctr"/>
            <a:r>
              <a:rPr lang="cs-CZ" sz="4000" b="1" dirty="0" smtClean="0"/>
              <a:t>Podnikání</a:t>
            </a:r>
            <a:endParaRPr lang="cs-CZ" sz="4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980728"/>
            <a:ext cx="7848872" cy="5688632"/>
          </a:xfrm>
        </p:spPr>
        <p:txBody>
          <a:bodyPr>
            <a:noAutofit/>
          </a:bodyPr>
          <a:lstStyle/>
          <a:p>
            <a:pPr>
              <a:buClrTx/>
            </a:pPr>
            <a:endParaRPr lang="cs-CZ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buClrTx/>
            </a:pPr>
            <a:r>
              <a:rPr lang="cs-CZ" sz="2400" b="1" dirty="0" smtClean="0">
                <a:solidFill>
                  <a:schemeClr val="tx1"/>
                </a:solidFill>
              </a:rPr>
              <a:t>Ž</a:t>
            </a:r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ivnosti </a:t>
            </a:r>
            <a:r>
              <a:rPr lang="cs-CZ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provozované průmyslovým způsobem:</a:t>
            </a:r>
          </a:p>
          <a:p>
            <a:pPr>
              <a:buClrTx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jde </a:t>
            </a:r>
            <a:r>
              <a:rPr lang="cs-CZ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 takové činnosti, které zahrnují v rámci jednoho pracovního procesu více dílčích činností, které samy o sobě naplňují znaky živností</a:t>
            </a:r>
          </a:p>
          <a:p>
            <a:pPr marL="342900" indent="-342900">
              <a:buClrTx/>
              <a:buFont typeface="Arial" pitchFamily="34" charset="0"/>
              <a:buChar char="•"/>
            </a:pPr>
            <a:endParaRPr lang="cs-CZ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ClrTx/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živnostenský </a:t>
            </a:r>
            <a:r>
              <a:rPr lang="cs-CZ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úřad vydá podnikateli oprávnění k provozování živnosti průmyslovým způsobem – toto oprávnění obsahuje souhlas s provozováním všech činností, které směřují ke vzniku konečného výrobku nebo poskytnutí služby</a:t>
            </a:r>
          </a:p>
          <a:p>
            <a:pPr>
              <a:buClrTx/>
            </a:pPr>
            <a:endParaRPr lang="cs-CZ" sz="2400" dirty="0">
              <a:solidFill>
                <a:schemeClr val="tx1"/>
              </a:solidFill>
            </a:endParaRPr>
          </a:p>
          <a:p>
            <a:pPr>
              <a:buClrTx/>
            </a:pPr>
            <a:endParaRPr lang="cs-CZ" sz="2400" dirty="0">
              <a:solidFill>
                <a:schemeClr val="tx1"/>
              </a:solidFill>
            </a:endParaRPr>
          </a:p>
          <a:p>
            <a:pPr>
              <a:buClrTx/>
            </a:pPr>
            <a:endParaRPr lang="cs-CZ" sz="2400" dirty="0">
              <a:solidFill>
                <a:schemeClr val="tx1"/>
              </a:solidFill>
            </a:endParaRPr>
          </a:p>
          <a:p>
            <a:pPr>
              <a:buClrTx/>
            </a:pPr>
            <a:endParaRPr lang="cs-CZ" sz="2400" dirty="0">
              <a:solidFill>
                <a:schemeClr val="tx1"/>
              </a:solidFill>
            </a:endParaRPr>
          </a:p>
          <a:p>
            <a:pPr>
              <a:buClrTx/>
            </a:pPr>
            <a:r>
              <a:rPr lang="cs-CZ" sz="2400" dirty="0">
                <a:solidFill>
                  <a:schemeClr val="tx1"/>
                </a:solidFill>
              </a:rPr>
              <a:t>	</a:t>
            </a:r>
          </a:p>
          <a:p>
            <a:pPr>
              <a:buClrTx/>
            </a:pPr>
            <a:endParaRPr lang="cs-CZ" sz="2400" dirty="0">
              <a:solidFill>
                <a:schemeClr val="tx1"/>
              </a:solidFill>
            </a:endParaRPr>
          </a:p>
          <a:p>
            <a:pPr>
              <a:buClrTx/>
            </a:pPr>
            <a:endParaRPr lang="cs-CZ" sz="2400" dirty="0" smtClean="0">
              <a:solidFill>
                <a:schemeClr val="tx1"/>
              </a:solidFill>
            </a:endParaRPr>
          </a:p>
          <a:p>
            <a:pPr>
              <a:buClrTx/>
            </a:pPr>
            <a:endParaRPr lang="cs-CZ" sz="24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  <a:buClrTx/>
            </a:pPr>
            <a:endParaRPr lang="cs-CZ" sz="2500" dirty="0">
              <a:solidFill>
                <a:schemeClr val="tx1"/>
              </a:solidFill>
            </a:endParaRPr>
          </a:p>
          <a:p>
            <a:pPr>
              <a:buClrTx/>
            </a:pPr>
            <a:endParaRPr lang="cs-CZ" sz="2500" dirty="0">
              <a:solidFill>
                <a:schemeClr val="tx1"/>
              </a:solidFill>
            </a:endParaRPr>
          </a:p>
          <a:p>
            <a:pPr>
              <a:buClrTx/>
            </a:pPr>
            <a:endParaRPr lang="cs-CZ" sz="25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086063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/>
              <a:t>Použité zdroje</a:t>
            </a:r>
          </a:p>
        </p:txBody>
      </p:sp>
      <p:sp>
        <p:nvSpPr>
          <p:cNvPr id="5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7499176" cy="4209331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spcAft>
                <a:spcPts val="1200"/>
              </a:spcAft>
            </a:pPr>
            <a:r>
              <a:rPr lang="cs-CZ" sz="2000" b="1" dirty="0">
                <a:latin typeface="Arial" pitchFamily="34" charset="0"/>
                <a:cs typeface="Arial" pitchFamily="34" charset="0"/>
              </a:rPr>
              <a:t>Pokud není uvedeno jinak, použitý materiál je z vlastních zdrojů autora.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0324453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usedství">
  <a:themeElements>
    <a:clrScheme name="Sousedství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Kancelář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ousedství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262</TotalTime>
  <Words>378</Words>
  <Application>Microsoft Office PowerPoint</Application>
  <PresentationFormat>Předvádění na obrazovce (4:3)</PresentationFormat>
  <Paragraphs>78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Sousedství</vt:lpstr>
      <vt:lpstr>Prezentace aplikace PowerPoint</vt:lpstr>
      <vt:lpstr>Prezentace aplikace PowerPoint</vt:lpstr>
      <vt:lpstr>Podnikání </vt:lpstr>
      <vt:lpstr>Podnikání</vt:lpstr>
      <vt:lpstr>Podnikání</vt:lpstr>
      <vt:lpstr>Podnikání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ekonomické pojmy</dc:title>
  <dc:creator>PC2</dc:creator>
  <cp:lastModifiedBy>Ing. Lukáš Nepokoj</cp:lastModifiedBy>
  <cp:revision>73</cp:revision>
  <dcterms:created xsi:type="dcterms:W3CDTF">2013-04-15T08:11:55Z</dcterms:created>
  <dcterms:modified xsi:type="dcterms:W3CDTF">2013-05-30T10:16:05Z</dcterms:modified>
</cp:coreProperties>
</file>