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65" r:id="rId5"/>
    <p:sldId id="264" r:id="rId6"/>
    <p:sldId id="266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0DA2E9-99D7-4594-B740-596D3D1ABD4A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B18176-9028-44DF-9846-EB884B803532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Finanční matematika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Autor: 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Mgr. Veronika Dočkalová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VY_32_INOVACE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smtClean="0">
                <a:latin typeface="Calibri"/>
              </a:rPr>
              <a:t>36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noProof="0" smtClean="0">
                <a:latin typeface="Calibri"/>
              </a:rPr>
              <a:t>Finanční</a:t>
            </a:r>
            <a:r>
              <a:rPr kumimoji="0" lang="cs-CZ" sz="3200" b="0" i="0" u="none" strike="noStrike" kern="1200" cap="none" spc="0" normalizeH="0" noProof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matematika základní pojmy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 VK oblast podpory 1.4 s názvem Zlepšení podmínek pro vzdělávání na základních školách.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806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40479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56552" y="548680"/>
            <a:ext cx="2230897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sz="3600" dirty="0" smtClean="0"/>
              <a:t>Procenta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7313" y="1887215"/>
            <a:ext cx="4450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Zopakuj si počítání s procenty:</a:t>
            </a:r>
            <a:endParaRPr lang="cs-CZ" sz="2400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51992" y="3074184"/>
            <a:ext cx="2153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Základ (celek)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138926" y="3043572"/>
            <a:ext cx="2510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……………….  100%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50694" y="3831431"/>
            <a:ext cx="530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475656" y="3831431"/>
                <a:ext cx="6162200" cy="6330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…………………………………..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latin typeface="Cambria Math"/>
                      </a:rPr>
                      <m:t>𝑧</m:t>
                    </m:r>
                    <m:r>
                      <a:rPr lang="cs-CZ" sz="2400" b="0" i="1" smtClean="0">
                        <a:latin typeface="Cambria Math"/>
                      </a:rPr>
                      <m:t>á</m:t>
                    </m:r>
                    <m:r>
                      <a:rPr lang="cs-CZ" sz="2400" b="0" i="1" smtClean="0">
                        <a:latin typeface="Cambria Math"/>
                      </a:rPr>
                      <m:t>𝑘𝑙𝑎𝑑𝑢</m:t>
                    </m:r>
                    <m:r>
                      <a:rPr lang="cs-CZ" sz="2400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𝑧</m:t>
                        </m:r>
                        <m:r>
                          <a:rPr lang="cs-CZ" sz="2400" b="0" i="1" smtClean="0">
                            <a:latin typeface="Cambria Math"/>
                          </a:rPr>
                          <m:t>á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𝑘𝑙𝑎𝑑</m:t>
                        </m:r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endParaRPr lang="cs-CZ" sz="2400" dirty="0" smtClean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3831431"/>
                <a:ext cx="6162200" cy="633058"/>
              </a:xfrm>
              <a:prstGeom prst="rect">
                <a:avLst/>
              </a:prstGeom>
              <a:blipFill rotWithShape="1">
                <a:blip r:embed="rId2"/>
                <a:stretch>
                  <a:fillRect l="-1484" b="-77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1043608" y="4551511"/>
            <a:ext cx="692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20%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628056" y="4524134"/>
                <a:ext cx="6818854" cy="649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…………………………………..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latin typeface="Cambria Math"/>
                      </a:rPr>
                      <m:t>𝑧</m:t>
                    </m:r>
                    <m:r>
                      <a:rPr lang="cs-CZ" sz="2400" b="0" i="1" smtClean="0">
                        <a:latin typeface="Cambria Math"/>
                      </a:rPr>
                      <m:t>á</m:t>
                    </m:r>
                    <m:r>
                      <a:rPr lang="cs-CZ" sz="2400" b="0" i="1" smtClean="0">
                        <a:latin typeface="Cambria Math"/>
                      </a:rPr>
                      <m:t>𝑘𝑙𝑎𝑑𝑢</m:t>
                    </m:r>
                    <m:r>
                      <a:rPr lang="cs-CZ" sz="2400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𝑧</m:t>
                        </m:r>
                        <m:r>
                          <a:rPr lang="cs-CZ" sz="2400" b="0" i="1" smtClean="0">
                            <a:latin typeface="Cambria Math"/>
                          </a:rPr>
                          <m:t>á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𝑘𝑙𝑎𝑑</m:t>
                        </m:r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sz="2400" dirty="0" smtClean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056" y="4524134"/>
                <a:ext cx="6818854" cy="649665"/>
              </a:xfrm>
              <a:prstGeom prst="rect">
                <a:avLst/>
              </a:prstGeom>
              <a:blipFill rotWithShape="1">
                <a:blip r:embed="rId3"/>
                <a:stretch>
                  <a:fillRect l="-1340" b="-37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1043608" y="5343599"/>
            <a:ext cx="692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43%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1619672" y="5299615"/>
                <a:ext cx="6763903" cy="6330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…………………………………..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43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𝑧</m:t>
                    </m:r>
                    <m:r>
                      <a:rPr lang="cs-CZ" sz="2400" b="0" i="1" smtClean="0">
                        <a:latin typeface="Cambria Math"/>
                      </a:rPr>
                      <m:t>á</m:t>
                    </m:r>
                    <m:r>
                      <a:rPr lang="cs-CZ" sz="2400" b="0" i="1" smtClean="0">
                        <a:latin typeface="Cambria Math"/>
                      </a:rPr>
                      <m:t>𝑘𝑙𝑎𝑑𝑢</m:t>
                    </m:r>
                    <m:r>
                      <a:rPr lang="cs-CZ" sz="2400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𝑧</m:t>
                        </m:r>
                        <m:r>
                          <a:rPr lang="cs-CZ" sz="2400" b="0" i="1" smtClean="0">
                            <a:latin typeface="Cambria Math"/>
                          </a:rPr>
                          <m:t>á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𝑘𝑙𝑎𝑑</m:t>
                        </m:r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∙43</m:t>
                    </m:r>
                  </m:oMath>
                </a14:m>
                <a:endParaRPr lang="cs-CZ" sz="2400" dirty="0" smtClean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5299615"/>
                <a:ext cx="6763903" cy="633058"/>
              </a:xfrm>
              <a:prstGeom prst="rect">
                <a:avLst/>
              </a:prstGeom>
              <a:blipFill rotWithShape="1">
                <a:blip r:embed="rId4"/>
                <a:stretch>
                  <a:fillRect l="-1443" b="-67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659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56552" y="548680"/>
            <a:ext cx="2230897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sz="3600" dirty="0" smtClean="0"/>
              <a:t>Procenta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8340" y="1458207"/>
            <a:ext cx="4450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Zopakuj si počítání s procenty:</a:t>
            </a:r>
            <a:endParaRPr lang="cs-CZ" sz="2400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51992" y="3074184"/>
            <a:ext cx="692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35%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619672" y="3043572"/>
                <a:ext cx="5511894" cy="5845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…………………………………..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𝑧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  <m:r>
                      <a:rPr lang="cs-CZ" sz="240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35=0,35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𝑧</m:t>
                    </m:r>
                  </m:oMath>
                </a14:m>
                <a:r>
                  <a:rPr lang="cs-CZ" sz="2400" dirty="0" smtClean="0"/>
                  <a:t> 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3043572"/>
                <a:ext cx="5511894" cy="584584"/>
              </a:xfrm>
              <a:prstGeom prst="rect">
                <a:avLst/>
              </a:prstGeom>
              <a:blipFill rotWithShape="1">
                <a:blip r:embed="rId2"/>
                <a:stretch>
                  <a:fillRect l="-1770" t="-3125" b="-72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1050694" y="3831431"/>
            <a:ext cx="1696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 10% více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4551511"/>
            <a:ext cx="18036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 30% méně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919693" y="1916005"/>
            <a:ext cx="24352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/>
              <a:t>z</a:t>
            </a:r>
            <a:r>
              <a:rPr lang="cs-CZ" sz="2000" i="1" dirty="0" smtClean="0"/>
              <a:t>áklad ………………. z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2513016" y="3735116"/>
            <a:ext cx="4514826" cy="680899"/>
            <a:chOff x="2513016" y="3735116"/>
            <a:chExt cx="4514826" cy="68089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ovéPole 9"/>
                <p:cNvSpPr txBox="1"/>
                <p:nvPr/>
              </p:nvSpPr>
              <p:spPr>
                <a:xfrm>
                  <a:off x="2513016" y="3831431"/>
                  <a:ext cx="4514826" cy="58458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400" dirty="0" smtClean="0"/>
                    <a:t>………………………..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𝑧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 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∙110=1,1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𝑧</m:t>
                      </m:r>
                    </m:oMath>
                  </a14:m>
                  <a:endParaRPr lang="cs-CZ" sz="2400" dirty="0" smtClean="0"/>
                </a:p>
              </p:txBody>
            </p:sp>
          </mc:Choice>
          <mc:Fallback xmlns="">
            <p:sp>
              <p:nvSpPr>
                <p:cNvPr id="10" name="TextovéPole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13016" y="3831431"/>
                  <a:ext cx="4514826" cy="584584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l="-2024" t="-3158" b="-842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TextovéPole 15"/>
            <p:cNvSpPr txBox="1"/>
            <p:nvPr/>
          </p:nvSpPr>
          <p:spPr>
            <a:xfrm>
              <a:off x="3275856" y="3735116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i="1" dirty="0" smtClean="0"/>
                <a:t>110%</a:t>
              </a:r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2725359" y="4416015"/>
            <a:ext cx="4184607" cy="692703"/>
            <a:chOff x="2725359" y="4416015"/>
            <a:chExt cx="4184607" cy="69270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2725359" y="4524134"/>
                  <a:ext cx="4184607" cy="58458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400" dirty="0" smtClean="0"/>
                    <a:t>………………………</a:t>
                  </a:r>
                  <a14:m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𝑧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 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∙70=0,7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𝑧</m:t>
                      </m:r>
                    </m:oMath>
                  </a14:m>
                  <a:endParaRPr lang="cs-CZ" sz="2400" dirty="0" smtClean="0"/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5359" y="4524134"/>
                  <a:ext cx="4184607" cy="584584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l="-2183" t="-3125" b="-729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" name="TextovéPole 16"/>
            <p:cNvSpPr txBox="1"/>
            <p:nvPr/>
          </p:nvSpPr>
          <p:spPr>
            <a:xfrm>
              <a:off x="3396761" y="4416015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i="1" dirty="0" smtClean="0"/>
                <a:t>70%</a:t>
              </a:r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268340" y="5589240"/>
            <a:ext cx="4289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 20% méně a poté o 10% více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531235" y="5582245"/>
                <a:ext cx="309501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……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  <a:ea typeface="Cambria Math"/>
                      </a:rPr>
                      <m:t>0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,8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𝑧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 ∙1,1=0,88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𝑧</m:t>
                    </m:r>
                  </m:oMath>
                </a14:m>
                <a:r>
                  <a:rPr lang="cs-CZ" sz="2400" dirty="0" smtClean="0"/>
                  <a:t> </a:t>
                </a: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235" y="5582245"/>
                <a:ext cx="3095014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2953" t="-10667" b="-30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433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7942" y="548680"/>
            <a:ext cx="8408116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sz="3600" dirty="0" smtClean="0"/>
              <a:t>Základní pojmy z finanční matematiky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263778" y="2852936"/>
            <a:ext cx="10823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Věřitel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263777" y="3658059"/>
            <a:ext cx="20313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Kapitál (jistina)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263777" y="1916832"/>
            <a:ext cx="1082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Dlužník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195736" y="1938318"/>
            <a:ext cx="45913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o</a:t>
            </a:r>
            <a:r>
              <a:rPr lang="cs-CZ" sz="1600" dirty="0" smtClean="0"/>
              <a:t>soba nebo instituce, která si peníze půjčuje.</a:t>
            </a:r>
            <a:endParaRPr lang="cs-CZ" sz="1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123728" y="2865130"/>
            <a:ext cx="51700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o</a:t>
            </a:r>
            <a:r>
              <a:rPr lang="cs-CZ" sz="1600" dirty="0" smtClean="0"/>
              <a:t>soba nebo instituce, která peníze někomu půjčuje.</a:t>
            </a:r>
            <a:endParaRPr lang="cs-CZ" sz="1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31840" y="3738518"/>
            <a:ext cx="2653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částka, která je půjčena.</a:t>
            </a:r>
            <a:endParaRPr lang="cs-CZ" sz="1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259632" y="4306131"/>
            <a:ext cx="7537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Úrok</a:t>
            </a:r>
            <a:endParaRPr lang="cs-CZ" sz="2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907704" y="4386590"/>
            <a:ext cx="50401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částka, kterou získá věřitel od dlužníka za půjčení.</a:t>
            </a:r>
            <a:endParaRPr lang="cs-CZ" sz="1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259632" y="5026211"/>
            <a:ext cx="17828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Úroková míra</a:t>
            </a:r>
            <a:endParaRPr lang="cs-CZ" sz="20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915816" y="5106670"/>
            <a:ext cx="26997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v</a:t>
            </a:r>
            <a:r>
              <a:rPr lang="cs-CZ" sz="1600" dirty="0" smtClean="0"/>
              <a:t>ýše úroku vyjádřena v %.</a:t>
            </a:r>
            <a:endParaRPr lang="cs-CZ" sz="1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9632" y="5602275"/>
            <a:ext cx="22717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Úrokovací období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84390" y="5682734"/>
            <a:ext cx="44294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č</a:t>
            </a:r>
            <a:r>
              <a:rPr lang="cs-CZ" sz="1600" dirty="0" smtClean="0"/>
              <a:t>asový úsek, na jehož konci je připsán úrok.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24230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4" grpId="0"/>
      <p:bldP spid="25" grpId="0"/>
      <p:bldP spid="26" grpId="0"/>
      <p:bldP spid="27" grpId="0"/>
      <p:bldP spid="30" grpId="0"/>
      <p:bldP spid="31" grpId="0"/>
      <p:bldP spid="32" grpId="0"/>
      <p:bldP spid="33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7942" y="548680"/>
            <a:ext cx="8408116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sz="3600" dirty="0" smtClean="0"/>
              <a:t>Základní pojmy z finanční matematiky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263778" y="2852936"/>
            <a:ext cx="20313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Vkladní knížka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263777" y="3658059"/>
            <a:ext cx="1614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Spořící účet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263777" y="2092786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Běžný účet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627784" y="2114272"/>
            <a:ext cx="43140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u</a:t>
            </a:r>
            <a:r>
              <a:rPr lang="cs-CZ" sz="1600" dirty="0" smtClean="0"/>
              <a:t>ložené peníze si můžeme kdykoliv vybrat.</a:t>
            </a:r>
            <a:endParaRPr lang="cs-CZ" sz="1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059832" y="2946430"/>
            <a:ext cx="53388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uložené peníze si můžeme vybrat dle výpovědní lhůty.</a:t>
            </a:r>
            <a:endParaRPr lang="cs-CZ" sz="1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771800" y="3738518"/>
            <a:ext cx="57583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u</a:t>
            </a:r>
            <a:r>
              <a:rPr lang="cs-CZ" sz="1600" dirty="0" smtClean="0"/>
              <a:t>ložené peníze si můžeme vybrat dle smluvních podmínek.</a:t>
            </a:r>
            <a:endParaRPr lang="cs-CZ" sz="1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259632" y="4306131"/>
            <a:ext cx="21788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Stavební spoření</a:t>
            </a:r>
            <a:endParaRPr lang="cs-CZ" sz="2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419872" y="4386590"/>
            <a:ext cx="39372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se státní podporou, spoření na bydlení.</a:t>
            </a:r>
            <a:endParaRPr lang="cs-CZ" sz="1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259632" y="5026211"/>
            <a:ext cx="2435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Termínovaný vklad</a:t>
            </a:r>
            <a:endParaRPr lang="cs-CZ" sz="20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600414" y="5106670"/>
            <a:ext cx="43460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p</a:t>
            </a:r>
            <a:r>
              <a:rPr lang="cs-CZ" sz="1600" dirty="0" smtClean="0"/>
              <a:t>eníze uložené v bance na sjednanou dobu.</a:t>
            </a:r>
            <a:endParaRPr lang="cs-CZ" sz="1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269532" y="5674283"/>
            <a:ext cx="25266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Depozitní certifikát</a:t>
            </a:r>
            <a:endParaRPr lang="cs-CZ" sz="20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610314" y="5754742"/>
            <a:ext cx="27366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p</a:t>
            </a:r>
            <a:r>
              <a:rPr lang="cs-CZ" sz="1600" dirty="0" smtClean="0"/>
              <a:t>otvrzení o přijetí vkladu.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836412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4" grpId="0"/>
      <p:bldP spid="25" grpId="0"/>
      <p:bldP spid="26" grpId="0"/>
      <p:bldP spid="27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7942" y="548680"/>
            <a:ext cx="8408116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sz="3600" dirty="0" smtClean="0"/>
              <a:t>Základní pojmy z finanční matematiky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263778" y="3140968"/>
            <a:ext cx="20313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Osobní úvěr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263777" y="3946091"/>
            <a:ext cx="20185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Hypoteční úvěr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263777" y="2380818"/>
            <a:ext cx="12121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Dluhopis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788991" y="2402304"/>
            <a:ext cx="40751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</a:t>
            </a:r>
            <a:r>
              <a:rPr lang="cs-CZ" sz="1600" dirty="0"/>
              <a:t>z</a:t>
            </a:r>
            <a:r>
              <a:rPr lang="cs-CZ" sz="1600" dirty="0" smtClean="0"/>
              <a:t>ávazek dlužníka vůči věřiteli (majiteli).</a:t>
            </a:r>
            <a:endParaRPr lang="cs-CZ" sz="1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059832" y="3234462"/>
            <a:ext cx="45512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pro osobní potřeby bez uvedení účelu použití.</a:t>
            </a:r>
            <a:endParaRPr lang="cs-CZ" sz="1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31840" y="4026550"/>
            <a:ext cx="5259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- úvěr za účelem financování investice do nemovitostí.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38734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lvl="0">
              <a:buClr>
                <a:srgbClr val="0BD0D9"/>
              </a:buClr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Vytvořeno jako DUM do předmětu matematika na </a:t>
            </a:r>
            <a:r>
              <a:rPr lang="cs-CZ" sz="2000" dirty="0">
                <a:latin typeface="Constantia"/>
              </a:rPr>
              <a:t>Základní škole </a:t>
            </a:r>
            <a:br>
              <a:rPr lang="cs-CZ" sz="2000" dirty="0">
                <a:latin typeface="Constantia"/>
              </a:rPr>
            </a:br>
            <a:r>
              <a:rPr lang="cs-CZ" sz="2000" dirty="0">
                <a:latin typeface="Constantia"/>
              </a:rPr>
              <a:t>a Mateřské škole Mladá Boleslav, 17. listopadu 1325, příspěvková organizace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pro devátý ročník základní školy.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slouží k doplnění výkladu – základy finanční matematiky.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doporučuji prezentovat pomocí dataprojektoru.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byl vytvořen a pilotován ve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II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. pololetí školního roku 2012/2013.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lang="cs-CZ" sz="2000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217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322</TotalTime>
  <Words>360</Words>
  <Application>Microsoft Office PowerPoint</Application>
  <PresentationFormat>Předvádění na obrazovce (4:3)</PresentationFormat>
  <Paragraphs>76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Procenta</vt:lpstr>
      <vt:lpstr>Procenta</vt:lpstr>
      <vt:lpstr>Základní pojmy z finanční matematiky</vt:lpstr>
      <vt:lpstr>Základní pojmy z finanční matematiky</vt:lpstr>
      <vt:lpstr>Základní pojmy z finanční matematiky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a kruh</dc:title>
  <dc:creator>vlastnik</dc:creator>
  <cp:lastModifiedBy>vlastnik</cp:lastModifiedBy>
  <cp:revision>45</cp:revision>
  <dcterms:created xsi:type="dcterms:W3CDTF">2011-11-21T15:50:20Z</dcterms:created>
  <dcterms:modified xsi:type="dcterms:W3CDTF">2013-06-02T17:58:29Z</dcterms:modified>
</cp:coreProperties>
</file>