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7" r:id="rId9"/>
    <p:sldId id="268" r:id="rId10"/>
    <p:sldId id="269" r:id="rId11"/>
    <p:sldId id="270" r:id="rId12"/>
    <p:sldId id="271" r:id="rId13"/>
    <p:sldId id="273" r:id="rId14"/>
    <p:sldId id="274" r:id="rId15"/>
    <p:sldId id="275" r:id="rId16"/>
    <p:sldId id="276" r:id="rId17"/>
    <p:sldId id="277" r:id="rId18"/>
    <p:sldId id="278" r:id="rId19"/>
    <p:sldId id="283" r:id="rId20"/>
    <p:sldId id="266" r:id="rId21"/>
    <p:sldId id="265" r:id="rId22"/>
    <p:sldId id="264" r:id="rId23"/>
    <p:sldId id="280" r:id="rId24"/>
    <p:sldId id="281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656C1FC1-25B0-4FBA-8E2C-061E080038DE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A4A7E49D-A4D6-40CC-B68A-A14A995C80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467544" y="980729"/>
            <a:ext cx="8033519" cy="5377210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Název:  VY_32_INOVACE_05_</a:t>
            </a:r>
            <a:r>
              <a:rPr lang="cs-CZ" sz="2400" dirty="0" smtClean="0">
                <a:solidFill>
                  <a:schemeClr val="tx1"/>
                </a:solidFill>
                <a:latin typeface="Arial" charset="0"/>
              </a:rPr>
              <a:t>C 13_Státy Jižní Asie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Téma:   </a:t>
            </a:r>
            <a:r>
              <a:rPr lang="cs-CZ" sz="2400" dirty="0" smtClean="0">
                <a:solidFill>
                  <a:schemeClr val="tx1"/>
                </a:solidFill>
                <a:latin typeface="Arial" charset="0"/>
              </a:rPr>
              <a:t>Asie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08422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 Asie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536" y="4797152"/>
            <a:ext cx="6858000" cy="914400"/>
          </a:xfrm>
        </p:spPr>
        <p:txBody>
          <a:bodyPr>
            <a:noAutofit/>
          </a:bodyPr>
          <a:lstStyle/>
          <a:p>
            <a:r>
              <a:rPr lang="cs-CZ" sz="6000" dirty="0" smtClean="0"/>
              <a:t>STÁTY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337348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Indická republika</a:t>
            </a:r>
          </a:p>
          <a:p>
            <a:r>
              <a:rPr lang="cs-CZ" dirty="0" smtClean="0"/>
              <a:t>Hl</a:t>
            </a:r>
            <a:r>
              <a:rPr lang="cs-CZ" dirty="0" smtClean="0"/>
              <a:t>. město </a:t>
            </a:r>
            <a:r>
              <a:rPr lang="cs-CZ" dirty="0" smtClean="0"/>
              <a:t>: Dillí</a:t>
            </a:r>
          </a:p>
          <a:p>
            <a:r>
              <a:rPr lang="cs-CZ" dirty="0" smtClean="0"/>
              <a:t>Rozloha : 3 287 590 </a:t>
            </a:r>
            <a:r>
              <a:rPr lang="cs-CZ" dirty="0" smtClean="0"/>
              <a:t>km</a:t>
            </a:r>
            <a:r>
              <a:rPr lang="cs-CZ" sz="1800" dirty="0" smtClean="0">
                <a:latin typeface="Arial"/>
                <a:cs typeface="Arial"/>
              </a:rPr>
              <a:t>²</a:t>
            </a:r>
            <a:endParaRPr lang="cs-CZ" sz="1800" dirty="0" smtClean="0"/>
          </a:p>
          <a:p>
            <a:r>
              <a:rPr lang="cs-CZ" dirty="0" smtClean="0"/>
              <a:t>Počet obyvatel : 944 580 000</a:t>
            </a:r>
          </a:p>
          <a:p>
            <a:r>
              <a:rPr lang="cs-CZ" dirty="0" smtClean="0"/>
              <a:t>Jazyky : hindština, angličtina + 17 dalších</a:t>
            </a:r>
          </a:p>
          <a:p>
            <a:r>
              <a:rPr lang="cs-CZ" dirty="0" smtClean="0"/>
              <a:t>Měna : rupie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52736"/>
            <a:ext cx="194421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797152"/>
            <a:ext cx="20955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26472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91264" cy="5361459"/>
          </a:xfrm>
        </p:spPr>
        <p:txBody>
          <a:bodyPr/>
          <a:lstStyle/>
          <a:p>
            <a:r>
              <a:rPr lang="cs-CZ" dirty="0" smtClean="0"/>
              <a:t>Obrovské problémy – bída a rychlý růst počtu obyvatel</a:t>
            </a:r>
          </a:p>
          <a:p>
            <a:r>
              <a:rPr lang="cs-CZ" dirty="0" smtClean="0"/>
              <a:t>Vysoký podíl dětí a mládeže, málo starých lidí (hodně narozených dětí, vysoká úmrtnost)</a:t>
            </a:r>
          </a:p>
          <a:p>
            <a:r>
              <a:rPr lang="cs-CZ" dirty="0" smtClean="0"/>
              <a:t>Velký podíl negramotných lidí</a:t>
            </a:r>
          </a:p>
          <a:p>
            <a:r>
              <a:rPr lang="cs-CZ" dirty="0" smtClean="0"/>
              <a:t>Většina </a:t>
            </a:r>
            <a:r>
              <a:rPr lang="cs-CZ" dirty="0"/>
              <a:t>o</a:t>
            </a:r>
            <a:r>
              <a:rPr lang="cs-CZ" dirty="0" smtClean="0"/>
              <a:t>byvatel žije na venkově</a:t>
            </a:r>
          </a:p>
          <a:p>
            <a:r>
              <a:rPr lang="cs-CZ" dirty="0" smtClean="0"/>
              <a:t>Velká chudoba x velká města s rozvinutým průmyslem</a:t>
            </a:r>
          </a:p>
          <a:p>
            <a:r>
              <a:rPr lang="cs-CZ" dirty="0" smtClean="0"/>
              <a:t>Etnické nepokoje, náboženské spory (kasty)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3322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nerostné bohatství – uhlí, železná ruda, bauxit, </a:t>
            </a:r>
            <a:r>
              <a:rPr lang="cs-CZ" dirty="0" err="1" smtClean="0"/>
              <a:t>ropa,zemní</a:t>
            </a:r>
            <a:r>
              <a:rPr lang="cs-CZ" dirty="0" smtClean="0"/>
              <a:t> plyn, mangan, drahokamy</a:t>
            </a:r>
          </a:p>
          <a:p>
            <a:r>
              <a:rPr lang="cs-CZ" dirty="0" smtClean="0"/>
              <a:t>Průmysl – některé dobré výsledky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výroba oceli, strojírenský, textilní, chemický,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potravinářský, výroba dopravních zařízení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81128"/>
            <a:ext cx="209550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4682123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X</a:t>
            </a:r>
            <a:endParaRPr lang="cs-CZ" sz="96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4023" y="4712059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82227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Z</a:t>
            </a:r>
            <a:r>
              <a:rPr lang="cs-CZ" dirty="0" smtClean="0"/>
              <a:t>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70% obyvatel</a:t>
            </a:r>
          </a:p>
          <a:p>
            <a:r>
              <a:rPr lang="cs-CZ" dirty="0" smtClean="0"/>
              <a:t>Nízké výnosy (primitivní obdělávání půdy)</a:t>
            </a:r>
          </a:p>
          <a:p>
            <a:r>
              <a:rPr lang="cs-CZ" dirty="0" smtClean="0"/>
              <a:t>Nejvyšší stavy skotu </a:t>
            </a:r>
            <a:r>
              <a:rPr lang="cs-CZ" dirty="0" smtClean="0"/>
              <a:t>(nevyužívají </a:t>
            </a:r>
            <a:r>
              <a:rPr lang="cs-CZ" dirty="0" smtClean="0"/>
              <a:t>maso ani mléko = hinduisté)</a:t>
            </a:r>
          </a:p>
          <a:p>
            <a:r>
              <a:rPr lang="cs-CZ" dirty="0" smtClean="0"/>
              <a:t>Pěstování rýže, pšenice, cukrové třtiny, kukuřice, čajovníku, bavlníku, juty, tabáku, ovoce, kokosových palem, zeleniny, luštěnin</a:t>
            </a:r>
          </a:p>
          <a:p>
            <a:r>
              <a:rPr lang="cs-CZ" dirty="0" smtClean="0"/>
              <a:t>Vývoz : textil, stroje, čaj, káva, železo, drahokamy, kožené výrobky, koření</a:t>
            </a:r>
          </a:p>
        </p:txBody>
      </p:sp>
    </p:spTree>
    <p:extLst>
      <p:ext uri="{BB962C8B-B14F-4D97-AF65-F5344CB8AC3E}">
        <p14:creationId xmlns:p14="http://schemas.microsoft.com/office/powerpoint/2010/main" xmlns="" val="2841406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7620000" cy="501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707161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TAJH MAHAL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6825" y="1686557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14872" y="1938147"/>
            <a:ext cx="2513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ZLATÝ  CHRÁM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0275" y="1179984"/>
            <a:ext cx="2876550" cy="531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11127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PÁKISTÁN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Pákistánská islámská republika</a:t>
            </a:r>
          </a:p>
          <a:p>
            <a:r>
              <a:rPr lang="cs-CZ" dirty="0" smtClean="0"/>
              <a:t>Hl. město : Islámábád</a:t>
            </a:r>
          </a:p>
          <a:p>
            <a:r>
              <a:rPr lang="cs-CZ" dirty="0" smtClean="0"/>
              <a:t>Rozloha : 796 095 </a:t>
            </a:r>
            <a:r>
              <a:rPr lang="cs-CZ" dirty="0" smtClean="0"/>
              <a:t>km</a:t>
            </a:r>
            <a:r>
              <a:rPr lang="cs-CZ" sz="1800" dirty="0" smtClean="0">
                <a:latin typeface="Arial"/>
                <a:cs typeface="Arial"/>
              </a:rPr>
              <a:t>²</a:t>
            </a:r>
            <a:endParaRPr lang="cs-CZ" dirty="0" smtClean="0"/>
          </a:p>
          <a:p>
            <a:r>
              <a:rPr lang="cs-CZ" dirty="0" smtClean="0"/>
              <a:t>Počet obyvatel : 134 146 000</a:t>
            </a:r>
          </a:p>
          <a:p>
            <a:r>
              <a:rPr lang="cs-CZ" dirty="0" smtClean="0"/>
              <a:t>Jazyky : urdština, angličtina</a:t>
            </a:r>
          </a:p>
          <a:p>
            <a:r>
              <a:rPr lang="cs-CZ" dirty="0" smtClean="0"/>
              <a:t>Měna : pákistánská rupie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52736"/>
            <a:ext cx="2016224" cy="1194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5758" y="3356992"/>
            <a:ext cx="1642666" cy="193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54386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721499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znikl oddělením od Indie po 2.světové válce</a:t>
            </a:r>
          </a:p>
          <a:p>
            <a:r>
              <a:rPr lang="cs-CZ" dirty="0" smtClean="0"/>
              <a:t>převážně pouštní a hornatá země</a:t>
            </a:r>
          </a:p>
          <a:p>
            <a:r>
              <a:rPr lang="cs-CZ" dirty="0" smtClean="0"/>
              <a:t>životodárná řeka Indus</a:t>
            </a:r>
          </a:p>
          <a:p>
            <a:r>
              <a:rPr lang="cs-CZ" dirty="0"/>
              <a:t>n</a:t>
            </a:r>
            <a:r>
              <a:rPr lang="cs-CZ" dirty="0" smtClean="0"/>
              <a:t>ížiny málo vláhy, závislé na zavlažování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22224"/>
            <a:ext cx="6474296" cy="4153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48880"/>
            <a:ext cx="6012160" cy="450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95823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Vývoz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Bavlna, bavlněné výrobky, rýže, ručně tkané koberce, sportovní potřeby, výrobky z kůže, ropné výrobky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79" y="3153188"/>
            <a:ext cx="6258272" cy="3675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1" y="2749090"/>
            <a:ext cx="5983885" cy="4058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8673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BANGLADÉŠ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Bangladéšská lidová republika</a:t>
            </a:r>
          </a:p>
          <a:p>
            <a:r>
              <a:rPr lang="cs-CZ" dirty="0" smtClean="0"/>
              <a:t>Hl. město : Dháka</a:t>
            </a:r>
          </a:p>
          <a:p>
            <a:r>
              <a:rPr lang="cs-CZ" dirty="0" smtClean="0"/>
              <a:t>Rozloha : 144 000 </a:t>
            </a:r>
            <a:r>
              <a:rPr lang="cs-CZ" dirty="0" smtClean="0"/>
              <a:t>km</a:t>
            </a:r>
            <a:r>
              <a:rPr lang="cs-CZ" sz="1800" dirty="0" smtClean="0">
                <a:latin typeface="Arial"/>
                <a:cs typeface="Arial"/>
              </a:rPr>
              <a:t>²</a:t>
            </a:r>
            <a:endParaRPr lang="cs-CZ" dirty="0" smtClean="0"/>
          </a:p>
          <a:p>
            <a:r>
              <a:rPr lang="cs-CZ" dirty="0" smtClean="0"/>
              <a:t>Počet obyvatel : 120 073 000</a:t>
            </a:r>
          </a:p>
          <a:p>
            <a:r>
              <a:rPr lang="cs-CZ" dirty="0" smtClean="0"/>
              <a:t>Jazyky : bengálština – </a:t>
            </a:r>
            <a:r>
              <a:rPr lang="cs-CZ" dirty="0" err="1" smtClean="0"/>
              <a:t>bánglá</a:t>
            </a:r>
            <a:r>
              <a:rPr lang="cs-CZ" dirty="0" smtClean="0"/>
              <a:t>, angličtina</a:t>
            </a:r>
          </a:p>
          <a:p>
            <a:r>
              <a:rPr lang="cs-CZ" dirty="0" smtClean="0"/>
              <a:t>Měna : taka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96752"/>
            <a:ext cx="1800200" cy="973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9340" y="4581128"/>
            <a:ext cx="1467036" cy="1431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86752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721499"/>
          </a:xfrm>
        </p:spPr>
        <p:txBody>
          <a:bodyPr/>
          <a:lstStyle/>
          <a:p>
            <a:r>
              <a:rPr lang="cs-CZ" dirty="0" smtClean="0"/>
              <a:t>Muslimský stát</a:t>
            </a:r>
          </a:p>
          <a:p>
            <a:r>
              <a:rPr lang="cs-CZ" dirty="0" smtClean="0"/>
              <a:t>Ve společné deltě Gangy a Brahmaputry = velmi úrodná půda</a:t>
            </a:r>
          </a:p>
          <a:p>
            <a:r>
              <a:rPr lang="cs-CZ" dirty="0" smtClean="0"/>
              <a:t>Časté katastrofální záplavy a tajfuny</a:t>
            </a:r>
          </a:p>
          <a:p>
            <a:r>
              <a:rPr lang="cs-CZ" dirty="0" smtClean="0"/>
              <a:t>Velmi hustě osídlené území</a:t>
            </a:r>
          </a:p>
          <a:p>
            <a:r>
              <a:rPr lang="cs-CZ" dirty="0" smtClean="0"/>
              <a:t>Patří mezi nejchudší a nejméně rozvinuté státy světa</a:t>
            </a:r>
          </a:p>
          <a:p>
            <a:r>
              <a:rPr lang="cs-CZ" dirty="0" smtClean="0"/>
              <a:t>Vývoz : juta a jutové výrobky, kůže, čaj, ryby, textil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709613"/>
            <a:ext cx="7620000" cy="543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22439" y="877888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DHÁKA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58851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Srí Lanka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Srílanská demokratická socialistická republika</a:t>
            </a:r>
          </a:p>
          <a:p>
            <a:r>
              <a:rPr lang="cs-CZ" dirty="0" smtClean="0"/>
              <a:t>Hl. město : Kolombo</a:t>
            </a:r>
          </a:p>
          <a:p>
            <a:r>
              <a:rPr lang="cs-CZ" dirty="0" smtClean="0"/>
              <a:t>Rozloha : 65 610 </a:t>
            </a:r>
            <a:r>
              <a:rPr lang="cs-CZ" dirty="0" smtClean="0"/>
              <a:t>km</a:t>
            </a:r>
            <a:r>
              <a:rPr lang="cs-CZ" sz="1800" dirty="0" smtClean="0">
                <a:latin typeface="Arial"/>
                <a:cs typeface="Arial"/>
              </a:rPr>
              <a:t>²</a:t>
            </a:r>
            <a:endParaRPr lang="cs-CZ" dirty="0" smtClean="0"/>
          </a:p>
          <a:p>
            <a:r>
              <a:rPr lang="cs-CZ" dirty="0" smtClean="0"/>
              <a:t>Počet obyvatel : 18 300 000</a:t>
            </a:r>
          </a:p>
          <a:p>
            <a:r>
              <a:rPr lang="cs-CZ" dirty="0" smtClean="0"/>
              <a:t>Jazyky : sinhálština, tamilština, angličtina</a:t>
            </a:r>
          </a:p>
          <a:p>
            <a:r>
              <a:rPr lang="cs-CZ" dirty="0" smtClean="0"/>
              <a:t>Měna : srílanská rupie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6672"/>
            <a:ext cx="1872208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09120"/>
            <a:ext cx="1368152" cy="1637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46142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strovní stát</a:t>
            </a:r>
          </a:p>
          <a:p>
            <a:r>
              <a:rPr lang="cs-CZ" dirty="0" smtClean="0"/>
              <a:t>Tamilové x Sinhálci = neustálé boje</a:t>
            </a:r>
          </a:p>
          <a:p>
            <a:r>
              <a:rPr lang="cs-CZ" dirty="0"/>
              <a:t>t</a:t>
            </a:r>
            <a:r>
              <a:rPr lang="cs-CZ" dirty="0" smtClean="0"/>
              <a:t>uristický ráj</a:t>
            </a:r>
          </a:p>
          <a:p>
            <a:r>
              <a:rPr lang="cs-CZ" dirty="0"/>
              <a:t>v</a:t>
            </a:r>
            <a:r>
              <a:rPr lang="cs-CZ" dirty="0" smtClean="0"/>
              <a:t>ývoz : čaj, kaučuk, výrobky z kokosových ořechů, textil, drahokamy, ropné výrobky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69208"/>
            <a:ext cx="75342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45445"/>
            <a:ext cx="7620000" cy="496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96008" y="1772815"/>
            <a:ext cx="2975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Čajové plantáže</a:t>
            </a:r>
            <a:endParaRPr lang="cs-CZ" sz="2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09215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Nepálské království</a:t>
            </a:r>
          </a:p>
          <a:p>
            <a:pPr marL="0" indent="0">
              <a:buNone/>
            </a:pPr>
            <a:r>
              <a:rPr lang="cs-CZ" dirty="0" smtClean="0"/>
              <a:t>Hl. město : </a:t>
            </a:r>
            <a:r>
              <a:rPr lang="cs-CZ" dirty="0" err="1" smtClean="0"/>
              <a:t>Káthmandú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Rozloha : 140 797 </a:t>
            </a:r>
            <a:r>
              <a:rPr lang="cs-CZ" dirty="0" smtClean="0"/>
              <a:t>km</a:t>
            </a:r>
            <a:r>
              <a:rPr lang="cs-CZ" sz="1800" dirty="0" smtClean="0">
                <a:latin typeface="Arial"/>
                <a:cs typeface="Arial"/>
              </a:rPr>
              <a:t>²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Počet obyvatel : 21 127 466</a:t>
            </a:r>
          </a:p>
          <a:p>
            <a:pPr marL="0" indent="0">
              <a:buNone/>
            </a:pPr>
            <a:r>
              <a:rPr lang="cs-CZ" dirty="0" smtClean="0"/>
              <a:t>Jazyk : nepálština</a:t>
            </a:r>
          </a:p>
          <a:p>
            <a:pPr marL="0" indent="0">
              <a:buNone/>
            </a:pPr>
            <a:r>
              <a:rPr lang="cs-CZ" dirty="0" smtClean="0"/>
              <a:t>Měna : nepálská rupie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96752"/>
            <a:ext cx="1512168" cy="1565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0700" y="3429000"/>
            <a:ext cx="2083668" cy="2042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28194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r>
              <a:rPr lang="cs-CZ" dirty="0" smtClean="0"/>
              <a:t>Hornatá země</a:t>
            </a:r>
          </a:p>
          <a:p>
            <a:r>
              <a:rPr lang="cs-CZ" dirty="0" smtClean="0"/>
              <a:t>Bída je důsledkem geografické polohy + minulé politiky</a:t>
            </a:r>
          </a:p>
          <a:p>
            <a:r>
              <a:rPr lang="cs-CZ" dirty="0" smtClean="0"/>
              <a:t>Do roku 1951 byl pro cizince zcela uzavřen</a:t>
            </a:r>
          </a:p>
          <a:p>
            <a:r>
              <a:rPr lang="cs-CZ" dirty="0" smtClean="0"/>
              <a:t>Nyní turistický ráj (přes 200 000 turistů)</a:t>
            </a:r>
          </a:p>
          <a:p>
            <a:r>
              <a:rPr lang="cs-CZ" dirty="0" smtClean="0"/>
              <a:t>Vývoz : skot, rýže, juta, textil, koberce, tropická dřeva, koření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7620000" cy="522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006985"/>
            <a:ext cx="74580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29666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BHÚTÁN</a:t>
            </a:r>
            <a:br>
              <a:rPr lang="cs-CZ" dirty="0" smtClean="0"/>
            </a:br>
            <a:r>
              <a:rPr lang="cs-CZ" dirty="0" smtClean="0"/>
              <a:t>„Země draka“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Bhútánské království</a:t>
            </a:r>
          </a:p>
          <a:p>
            <a:r>
              <a:rPr lang="cs-CZ" dirty="0" smtClean="0"/>
              <a:t>Hl. město : </a:t>
            </a:r>
            <a:r>
              <a:rPr lang="cs-CZ" dirty="0" err="1" smtClean="0"/>
              <a:t>Thimbu</a:t>
            </a:r>
            <a:endParaRPr lang="cs-CZ" dirty="0" smtClean="0"/>
          </a:p>
          <a:p>
            <a:r>
              <a:rPr lang="cs-CZ" dirty="0" smtClean="0"/>
              <a:t>Rozloha : 47 000 </a:t>
            </a:r>
            <a:r>
              <a:rPr lang="cs-CZ" dirty="0" smtClean="0"/>
              <a:t>km</a:t>
            </a:r>
            <a:r>
              <a:rPr lang="cs-CZ" sz="1800" dirty="0" smtClean="0">
                <a:latin typeface="Arial"/>
                <a:cs typeface="Arial"/>
              </a:rPr>
              <a:t>²</a:t>
            </a:r>
            <a:endParaRPr lang="cs-CZ" dirty="0" smtClean="0"/>
          </a:p>
          <a:p>
            <a:r>
              <a:rPr lang="cs-CZ" dirty="0" smtClean="0"/>
              <a:t>Počet obyvatel : 700 000</a:t>
            </a:r>
          </a:p>
          <a:p>
            <a:r>
              <a:rPr lang="cs-CZ" dirty="0" smtClean="0"/>
              <a:t>Jazyky : </a:t>
            </a:r>
            <a:r>
              <a:rPr lang="cs-CZ" dirty="0" err="1" smtClean="0"/>
              <a:t>dzongkha</a:t>
            </a:r>
            <a:r>
              <a:rPr lang="cs-CZ" dirty="0" smtClean="0"/>
              <a:t>, různé tibetské a nepálské dialekty</a:t>
            </a:r>
          </a:p>
          <a:p>
            <a:r>
              <a:rPr lang="cs-CZ" dirty="0" smtClean="0"/>
              <a:t>Měna : </a:t>
            </a:r>
            <a:r>
              <a:rPr lang="cs-CZ" dirty="0" err="1" smtClean="0"/>
              <a:t>ngultrum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12776"/>
            <a:ext cx="2016224" cy="1199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5582" y="4797152"/>
            <a:ext cx="1580753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45213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/>
          </a:bodyPr>
          <a:lstStyle/>
          <a:p>
            <a:r>
              <a:rPr lang="cs-CZ" dirty="0" smtClean="0"/>
              <a:t>Patří k nejchudším zemím světa</a:t>
            </a:r>
          </a:p>
          <a:p>
            <a:r>
              <a:rPr lang="cs-CZ" dirty="0" smtClean="0"/>
              <a:t>Himalájská země, kde není hlad, nezaměstnanost, kriminalita, žebráci</a:t>
            </a:r>
          </a:p>
          <a:p>
            <a:r>
              <a:rPr lang="cs-CZ" dirty="0" smtClean="0"/>
              <a:t>Obyvatelé se obávají bohatství, které by mohlo ohrozit jejich staré kulturní tradice</a:t>
            </a:r>
          </a:p>
          <a:p>
            <a:r>
              <a:rPr lang="cs-CZ" dirty="0" smtClean="0"/>
              <a:t>1 300 opevněných klášterů (buddhisté)</a:t>
            </a:r>
          </a:p>
          <a:p>
            <a:r>
              <a:rPr lang="cs-CZ" dirty="0" smtClean="0"/>
              <a:t>Ročně sem smí vstoupit 3 000 turistů</a:t>
            </a:r>
          </a:p>
          <a:p>
            <a:r>
              <a:rPr lang="cs-CZ" dirty="0" smtClean="0"/>
              <a:t>Horolezecká výprava může do Himaláje 1 za 2 roky , své vybavení si musí nést sama</a:t>
            </a:r>
          </a:p>
          <a:p>
            <a:r>
              <a:rPr lang="cs-CZ" dirty="0" smtClean="0"/>
              <a:t>95% zemědělci</a:t>
            </a:r>
          </a:p>
          <a:p>
            <a:r>
              <a:rPr lang="cs-CZ" dirty="0" smtClean="0"/>
              <a:t>Vývoz : dřevo, </a:t>
            </a:r>
            <a:r>
              <a:rPr lang="cs-CZ" dirty="0" err="1" smtClean="0"/>
              <a:t>kardamon</a:t>
            </a:r>
            <a:r>
              <a:rPr lang="cs-CZ" dirty="0" smtClean="0"/>
              <a:t>, rýže, ječmen, vlna, poštovní známky, sádrovec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6757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7620000" cy="561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18865"/>
            <a:ext cx="7620000" cy="503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51129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3684148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. 5.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23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. 3.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Jižní Asie, státy , Indie, Pákistán, Bangladéš, Srí Lanka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85111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5567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87424"/>
            <a:ext cx="5791200" cy="1371600"/>
          </a:xfrm>
        </p:spPr>
        <p:txBody>
          <a:bodyPr/>
          <a:lstStyle/>
          <a:p>
            <a:pPr algn="l"/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124744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http://upload.wikimedia.org/wikipedia/commons/thumb/4/41/Flag_of_India.svg/800px-Flag_of_India.svg.png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1771075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http://upload.wikimedia.org/wikipedia/commons/thumb/8/80/CAJZXL8E_india_demis.png/220px-CAJZXL8E_india_demis.png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2417406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http://upload.wikimedia.org/wikipedia/commons/thumb/6/67/Nano.jpg/220px-Nano.jpg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2786738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http://upload.wikimedia.org/wikipedia/commons/thumb/d/d4/Kochi_India_slums.jpg/220px-Kochi_India_slums.jpg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3433069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http://upload.wikimedia.org/wikipedia/commons/thumb/6/68/Taj_Mahal%2C_Agra%2C_India.jpg/800px-Taj_Mahal%2C_Agra%2C_India.jpg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4079400"/>
            <a:ext cx="8856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http://upload.wikimedia.org/wikipedia/commons/thumb/4/41/Sikh_pilgrim_at_the_Golden_Temple_%28Harmandir_Sahib%29_in_Amritsar%2C_India.jpg/800px-Sikh_pilgrim_at_the_Golden_Temple_%28Harmandir_Sahib%29_in_Amritsar%2C_India.jpg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5002730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http://upload.wikimedia.org/wikipedia/commons/6/60/Classical-indian-dancer-bharatanatyam-sridevinrithyalaya-8.png</a:t>
            </a:r>
          </a:p>
        </p:txBody>
      </p:sp>
    </p:spTree>
    <p:extLst>
      <p:ext uri="{BB962C8B-B14F-4D97-AF65-F5344CB8AC3E}">
        <p14:creationId xmlns:p14="http://schemas.microsoft.com/office/powerpoint/2010/main" xmlns="" val="3202033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88640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http://upload.wikimedia.org/wikipedia/commons/thumb/3/32/Flag_of_Pakistan.svg/120px-Flag_of_Pakistan.svg.png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834971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http://upload.wikimedia.org/wikipedia/commons/thumb/e/ef/State_emblem_of_Pakistan.svg/103px-State_emblem_of_Pakistan.svg.png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148130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http://upload.wikimedia.org/wikipedia/commons/thumb/5/57/Balochistan_2.jpg/800px-Balochistan_2.jpg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212763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http://upload.wikimedia.org/wikipedia/commons/thumb/6/6d/Bhawana_City_1.jpg/800px-Bhawana_City_1.jpg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277396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http://upload.wikimedia.org/wikipedia/commons/thumb/0/05/Faisal_mosque2.jpg/800px-Faisal_mosque2.jpg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3420295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http://upload.wikimedia.org/wikipedia/commons/thumb/b/b0/Chaukundi1.JPG/800px-Chaukundi1.JPG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179512" y="4066626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http://upload.wikimedia.org/wikipedia/commons/thumb/f/f9/Flag_of_Bangladesh.svg/120px-Flag_of_Bangladesh.svg.png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4712957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http://upload.wikimedia.org/wikipedia/commons/thumb/8/81/National_emblem_of_Bangladesh.svg/120px-National_emblem_of_Bangladesh.svg.png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9512" y="5359288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http://upload.wikimedia.org/wikipedia/commons/5/50/Dhaka-bangla-port.jpg</a:t>
            </a:r>
          </a:p>
        </p:txBody>
      </p:sp>
    </p:spTree>
    <p:extLst>
      <p:ext uri="{BB962C8B-B14F-4D97-AF65-F5344CB8AC3E}">
        <p14:creationId xmlns:p14="http://schemas.microsoft.com/office/powerpoint/2010/main" xmlns="" val="2814257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http://upload.wikimedia.org/wikipedia/commons/thumb/1/11/Flag_of_Sri_Lanka.svg/120px-Flag_of_Sri_Lanka.svg.png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762963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http://upload.wikimedia.org/wikipedia/commons/thumb/5/5f/Emblem_of_Sri_Lanka.svg/84px-Emblem_of_Sri_Lanka.svg.png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1409294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http://upload.wikimedia.org/wikipedia/commons/thumb/a/ae/Beach_of_Tangalla.jpg/791px-Beach_of_Tangalla.jpg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2055625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http://upload.wikimedia.org/wikipedia/commons/thumb/0/03/Tea_plantation_near_Kandy%2C_Sri_Lanka.jpg/800px-Tea_plantation_near_Kandy%2C_Sri_Lanka.jpg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2701956"/>
            <a:ext cx="89289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http://upload.wikimedia.org/wikipedia/commons/thumb/d/dc/Gathered_tea_crops_processing._Bogawantalawa_Valley._Sri_Lanka.jpg/800px-Gathered_tea_crops_processing._Bogawantalawa_Valley._Sri_Lanka.jpg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3625286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http://upload.wikimedia.org/wikipedia/commons/thumb/9/9b/Flag_of_Nepal.svg/98px-Flag_of_Nepal.svg.png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4271617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http://upload.wikimedia.org/wikipedia/commons/thumb/1/16/Coat_of_arms_of_Nepal.svg/120px-Coat_of_arms_of_Nepal.svg.png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7504" y="4917948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http://upload.wikimedia.org/wikipedia/commons/thumb/e/e8/Dhaulagiri_Mountain.jpg/800px-Dhaulagiri_Mountain.jpg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4" y="5564279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http://upload.wikimedia.org/wikipedia/commons/thumb/9/97/Swayambhunath_in_Kathmandu_Valley%2C_Nepal.jpg/783px-Swayambhunath_in_Kathmandu_Valley%2C_Nepal.jpg</a:t>
            </a:r>
          </a:p>
        </p:txBody>
      </p:sp>
    </p:spTree>
    <p:extLst>
      <p:ext uri="{BB962C8B-B14F-4D97-AF65-F5344CB8AC3E}">
        <p14:creationId xmlns:p14="http://schemas.microsoft.com/office/powerpoint/2010/main" xmlns="" val="4021371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8640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http://upload.wikimedia.org/wikipedia/commons/thumb/9/91/Flag_of_Bhutan.svg/110px-Flag_of_Bhutan.svg.png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834971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http://upload.wikimedia.org/wikipedia/commons/thumb/9/9e/Bhutan_emblem.svg/90px-Bhutan_emblem.svg.png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148130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http://upload.wikimedia.org/wikipedia/commons/thumb/1/11/HaaValley.jpg/800px-HaaValley.jpg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2127633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http://upload.wikimedia.org/wikipedia/commons/thumb/6/60/Taktshang.jpg/800px-Taktshang.jpg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2773964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http://upload.wikimedia.org/wikipedia/commons/thumb/0/02/Thimphu.jpg/800px-Thimphu.jpg</a:t>
            </a:r>
          </a:p>
        </p:txBody>
      </p:sp>
    </p:spTree>
    <p:extLst>
      <p:ext uri="{BB962C8B-B14F-4D97-AF65-F5344CB8AC3E}">
        <p14:creationId xmlns:p14="http://schemas.microsoft.com/office/powerpoint/2010/main" xmlns="" val="3251057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1003</TotalTime>
  <Words>769</Words>
  <Application>Microsoft Office PowerPoint</Application>
  <PresentationFormat>Předvádění na obrazovce (4:3)</PresentationFormat>
  <Paragraphs>155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Základní</vt:lpstr>
      <vt:lpstr>Snímek 1</vt:lpstr>
      <vt:lpstr>Jižní  Asie</vt:lpstr>
      <vt:lpstr>INDIE</vt:lpstr>
      <vt:lpstr>Snímek 4</vt:lpstr>
      <vt:lpstr>Hospodářství</vt:lpstr>
      <vt:lpstr>Zemědělství</vt:lpstr>
      <vt:lpstr>Zajímavosti</vt:lpstr>
      <vt:lpstr>PÁKISTÁN</vt:lpstr>
      <vt:lpstr>Snímek 9</vt:lpstr>
      <vt:lpstr>Vývoz :</vt:lpstr>
      <vt:lpstr>BANGLADÉŠ</vt:lpstr>
      <vt:lpstr>Snímek 12</vt:lpstr>
      <vt:lpstr>Srí Lanka</vt:lpstr>
      <vt:lpstr>Snímek 14</vt:lpstr>
      <vt:lpstr>NEPÁL</vt:lpstr>
      <vt:lpstr>Snímek 16</vt:lpstr>
      <vt:lpstr>BHÚTÁN „Země draka“</vt:lpstr>
      <vt:lpstr>Snímek 18</vt:lpstr>
      <vt:lpstr>Snímek 19</vt:lpstr>
      <vt:lpstr>Snímek 20</vt:lpstr>
      <vt:lpstr>Anotace :</vt:lpstr>
      <vt:lpstr>Použité zdroje :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Dum</cp:lastModifiedBy>
  <cp:revision>26</cp:revision>
  <dcterms:created xsi:type="dcterms:W3CDTF">2013-05-30T17:28:38Z</dcterms:created>
  <dcterms:modified xsi:type="dcterms:W3CDTF">2013-06-03T19:20:21Z</dcterms:modified>
</cp:coreProperties>
</file>