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300" r:id="rId2"/>
    <p:sldId id="256" r:id="rId3"/>
    <p:sldId id="290" r:id="rId4"/>
    <p:sldId id="291" r:id="rId5"/>
    <p:sldId id="292" r:id="rId6"/>
    <p:sldId id="293" r:id="rId7"/>
    <p:sldId id="299" r:id="rId8"/>
    <p:sldId id="298" r:id="rId9"/>
    <p:sldId id="295" r:id="rId10"/>
    <p:sldId id="296" r:id="rId11"/>
    <p:sldId id="297" r:id="rId12"/>
    <p:sldId id="301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57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7F70E6B-2455-4439-A9DD-66D193A4E397}" type="datetimeFigureOut">
              <a:rPr lang="cs-CZ" smtClean="0"/>
              <a:pPr/>
              <a:t>3.6.2013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DF615E-2DC0-4B64-A586-70F609F5AE0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BEA39C-D5E5-4025-A1DF-12D6F3D2A1DB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5B877E-0926-493E-9C57-E9F0380C0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09AB7D-69E4-4D53-B36F-A0040E7FCFB1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7E8FB-CE92-4304-8883-4769599F1A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A639AA-9E5A-4D35-90D9-07CC69D382CD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6E7E77-3E13-48F9-B45A-57FEE47A6A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3256C0-037A-4F4F-B09F-8C31362D05D5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7E2D22-A8AF-4D22-810C-D915E12DF5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B23A52-53E8-4F60-A350-3964F6A3F25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E6D48-EE82-4A86-A1DF-6A5803AA0E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A2A68C-6E28-48DA-ABB7-B07CB767F17D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6EB11-7587-4A70-A01E-9789F12003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D65FA4-4F54-4904-A602-5F3A4F3A0AB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68A3E-C198-4D13-B179-6AD31685AE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4DF124-68D5-4741-8819-F5527D0FCC40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AEE411-1B5E-4ECB-859F-F721725E95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1EFDEE-C2FB-4A9F-9506-E6AB71A25202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A09349-2E2E-4CEB-8888-061FDADB44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F1A04C-3C31-455C-ADB4-9ABEB703C94F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7B55AD-A2E4-45BC-8161-DB2F468915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804FEE-12D0-4D94-A356-08E39FA7891B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8E01A-6FB9-4A9B-94E3-E14758E181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1EFF1828-66D9-41A5-A05D-8DB2E1998D36}" type="datetimeFigureOut">
              <a:rPr lang="cs-CZ"/>
              <a:pPr>
                <a:defRPr/>
              </a:pPr>
              <a:t>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7964EE2-2C38-4B27-9C4B-98D1C58D4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http://aktualne.centrum.cz/zpravy/nehody/fotogalerie/foto/205207/?cid=615908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hyperlink" Target="http://cs.wikipedia.org/wiki/Soubor:Brno_(formerly_Masaryk%C5%AFv_okruh).svg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2924175"/>
          <a:ext cx="6405563" cy="3035874"/>
        </p:xfrm>
        <a:graphic>
          <a:graphicData uri="http://schemas.openxmlformats.org/drawingml/2006/table">
            <a:tbl>
              <a:tblPr/>
              <a:tblGrid>
                <a:gridCol w="1201738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Základní škola a Mateřská škola, Hradec Králové, Úprkova 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Rachotová Markéta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VY_32_INOVACE_10B_03_Pohyb tělesa – výpočet dráhy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10B_Fy 7.roč.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ověření: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VM ověřen dne 8.11.2012 v 7.A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CZ.1.07/1.4.00/21.3215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Anotace: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Žáci postupně odvozují závislost dráhy na rychlosti a době rovnoměrného pohybu. Na příkladech v závěru prezentace se učí dráhu vypočítat, ale i správně slovní úlohu zapsat. Dále se žáci procvičují ve „čtení“ údajů ze znázorněných grafů.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anchor="b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2084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233363"/>
            <a:ext cx="7904162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85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59175" y="190976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86" name="Rectangle 3"/>
          <p:cNvSpPr>
            <a:spLocks noChangeArrowheads="1"/>
          </p:cNvSpPr>
          <p:nvPr/>
        </p:nvSpPr>
        <p:spPr bwMode="auto">
          <a:xfrm>
            <a:off x="1368425" y="222408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087" name="Rectangle 4"/>
          <p:cNvSpPr>
            <a:spLocks noChangeArrowheads="1"/>
          </p:cNvSpPr>
          <p:nvPr/>
        </p:nvSpPr>
        <p:spPr bwMode="auto">
          <a:xfrm>
            <a:off x="755650" y="1268413"/>
            <a:ext cx="7759700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2088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vlak 954">
            <a:hlinkClick r:id="rId2" tooltip="vlak 954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357166"/>
            <a:ext cx="9144000" cy="4552870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785786" y="2143116"/>
            <a:ext cx="7560840" cy="1446550"/>
          </a:xfrm>
          <a:prstGeom prst="rect">
            <a:avLst/>
          </a:prstGeom>
          <a:noFill/>
          <a:effectLst>
            <a:glow rad="139700">
              <a:schemeClr val="accent1">
                <a:satMod val="175000"/>
                <a:alpha val="40000"/>
              </a:schemeClr>
            </a:glow>
          </a:effectLst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chemeClr val="tx2">
                    <a:lumMod val="50000"/>
                  </a:schemeClr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+mn-lt"/>
              </a:rPr>
              <a:t>POHYB  TĚLESA</a:t>
            </a:r>
          </a:p>
        </p:txBody>
      </p:sp>
      <p:sp>
        <p:nvSpPr>
          <p:cNvPr id="8" name="Obdélník 7"/>
          <p:cNvSpPr/>
          <p:nvPr/>
        </p:nvSpPr>
        <p:spPr>
          <a:xfrm>
            <a:off x="357158" y="5286388"/>
            <a:ext cx="835824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7200" b="1" spc="50" dirty="0" smtClean="0">
                <a:ln w="13500">
                  <a:solidFill>
                    <a:schemeClr val="accent1">
                      <a:shade val="2500"/>
                      <a:alpha val="6500"/>
                    </a:schemeClr>
                  </a:solidFill>
                  <a:prstDash val="solid"/>
                </a:ln>
                <a:solidFill>
                  <a:srgbClr val="C00000"/>
                </a:solidFill>
                <a:effectLst>
                  <a:innerShdw blurRad="50900" dist="38500" dir="13500000">
                    <a:srgbClr val="000000">
                      <a:alpha val="60000"/>
                    </a:srgbClr>
                  </a:innerShdw>
                </a:effectLst>
                <a:latin typeface="+mn-lt"/>
              </a:rPr>
              <a:t>Výpočet dráhy</a:t>
            </a:r>
            <a:endParaRPr lang="cs-CZ" sz="7200" b="1" spc="50" dirty="0">
              <a:ln w="13500">
                <a:solidFill>
                  <a:schemeClr val="accent1">
                    <a:shade val="2500"/>
                    <a:alpha val="6500"/>
                  </a:schemeClr>
                </a:solidFill>
                <a:prstDash val="solid"/>
              </a:ln>
              <a:solidFill>
                <a:srgbClr val="C00000"/>
              </a:solidFill>
              <a:effectLst>
                <a:innerShdw blurRad="50900" dist="38500" dir="13500000">
                  <a:srgbClr val="000000">
                    <a:alpha val="60000"/>
                  </a:srgbClr>
                </a:innerShdw>
              </a:effectLst>
              <a:latin typeface="+mn-lt"/>
            </a:endParaRPr>
          </a:p>
        </p:txBody>
      </p:sp>
      <p:sp>
        <p:nvSpPr>
          <p:cNvPr id="32774" name="AutoShape 6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6" name="AutoShape 8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2778" name="AutoShape 10" descr="data:image/jpeg;base64,/9j/4AAQSkZJRgABAQAAAQABAAD/2wCEAAkGBhISEBQUEhQVFRUVFxUUFRYUFBgUFRUUFhUVFBQVFBIXHCYeFxkjGRQWHy8gIycpLCwsFR4xNTAqNSYrLCkBCQoKDgwOGg8PGiokHyQpLCwsKSwpLCwsLCwsKSksLCksLCksKSwsKSwpLCwsKSwpKSwpKSwsLCwsLCkpLCwpKf/AABEIAKoBKAMBIgACEQEDEQH/xAAcAAABBQEBAQAAAAAAAAAAAAACAQMEBQYABwj/xAA9EAABAwIEBAUBBwIEBgMAAAABAAIRAyEEEjFBBQZRYRMicYGRoTJCscHR4fAUUhUjkvEHFjNictIkQ6L/xAAZAQADAQEBAAAAAAAAAAAAAAAAAgMBBAX/xAAtEQACAgEDAwMDAwUBAAAAAAAAAQIRAwQhMRITQQUUUSJhoXGBkSMyQsHRFf/aAAwDAQACEQMRAD8A8/wmG6qWGhcGJxrF6mPGoKkeLObk7YgaiASwlViQoSrg1HlWoxgwiCUtSLKCwmhOgJlpTmy03qYrguaxcwSU7kARZtsRrU8xibLh+iRpKDHZJyBMVQikoXNTGWNuckFROMol2gJtNhNk1MJbGv7DwcuhRs19VoOFcsVK9QAOAbE5hcJJzUVcisIym6iimcEDh0KmcwcMOGqmmTO4PUKt8VEZKStA04umgwFzgUAeja5NYtjRBStBUlsFOiiEWbZEa0p0NT3hrsq2zBrIlATzRKBwRYrBmyTMhcEBCA6gi5dCHIU4xCBuzgxcWpyVyDKGFyJ4SLDbRAgdETQiASoFbEDUoCNjUsoMoAJwNTZKOUGMcpMBNzFjtMnouqXOgHohaUQC2wXFCBiVEHJHtsDIvsiwoSUWYrqYTlkWCQDQn6bV1NkKQ0BK2OkMFqGvSLTBBHqp7YhHVcHXN9rpXLcoooqmYh7DLSRIix2OoUV5R8c5gbQHhtyue4gmfssGxcfyWax/Gs2eX58xaWjwmw0CYAdaJm8C8DoueeoUXVbnTj07kr8HoXKnLTMXJNVgDT9mRnP1Wkx/A34VzRh3ODDZzSCfedl88ucM0312if8AdbDlL/ipi8E4NzOxFE2NKsZIv/8AU+SWHtp2XHPLKTv8HdDHGCrz8npvMfL7q2FY+C6o20i89lR8R5Gr0KIqugtOoGonqtzyRxqjiaZqsdLSTY2NN27HN2cP3CsuLFtVj2ONjZEM8obeLDJp45Lfmjx5uEOXNaJjUT8JW0gtJxTgbGODW+5KqnYKF6kZxlujyZ45RdNEEU0RdClHCnoh/pSNRrontEvqImdHmT76FoCAUQgLYjXBc6Ej6W66nQJQFhUqAc4NbqTF4A7X2SV8PlJa4Q5pg9o1ThwxCB7CjyHjgjuYkCde1NgJqFsJcUoC4ooOoGFyIFIsoOpELLCQIpLjolaIKL2MrcWERaIQgp2nh3OBIBIFz2HdYMkxuyUBJlRBq1CUCEsoxTXEQgymCJTlMdUVDElsxuIPokCw1+A8qcOgt6FCyk7ofhWVDAPIFjETOUwFHJnxY1cpL+Tqw6bLk2jF/wAEBPPqF0aCLWsp5wTBqHH2gfRc/DsP2fKf5svLyes6eLpWz1sfoeokt2kVw9dNkVFhqPa0QMxDb6CTEnspRw4AhpJnUxCDEYV1AeJMOb5myAWyNDBsRI+ixes4ZeGM/Qs63bVErivJeFo4GpVqufWqMe6pNRoY0gNDy1rGmzTO7iYA6hYfE8mNmvmr0GeE7y+YNNRpZ4ssY8g3aWwHOEb9UwzjVf8AqXVcRWqPqedgc5xflBtLIMN1IAFuyDjvMlM2ZTDjYy8S0OhogsgZ4DYvY9CpJsu1H9DsVyXFPM15e2Z8RtE5dDIzBxtOoN7SFl8ThwwxmBixG8/wI8bxOrVP+Y9zgNAT5Wjo1g8rR2ACjZVVEWbT/hpxp2HxlLzHw6zm0azZscxytf8A+TSQfkbr3Hm6n4eHBZaCNF878u02eNQdJGR9Nz4vMPmIJ6D6r3Pi/PeFIc0sqCZ1DYv3BMKTyRhNWWjilkg+lGadjnG5QvrFRn8QpGMs6m/W9rbJw42mdXCfdeitTg8SR5r0mp8xY94yBzpT2Fw7ao8jmk6xmufQbof6Zw20Me6tGUZcMhKE4/3IjmULaZJUlGyyonsRcdxl+H8hk32Ea9bpinTI9lMNTVN1K8mStTYSjEZdUcBJaYOnRMOqKS+tIjbWO/omHEJ0RltwxsXTb6d9UUwge66Ym5AFJdKuzp0ydWKbCVyF5lcso3qrgkM4NWbJIiLahQq1EtMHVTBjX1XhkmXOAA7kqTj+Hf0tUCsC5hBBItDtrnQd1xzzLC0pvdnp49NLUJvGtl5KiZ2U3BAw4S6CBIGhgzf01Wno8DpCm2qX0hRqAGXGw6+ZS2cnUhDw/LcHK0y0tjRp1v8AmovV42nZZaHImmjHGkHOBcYm7obYX1KaziYAkAm8RI6lek/8rioIY3K23YCAYneOylVOTsNTaIEnQk5ZPUxH0C55eowStJsv/wCdJum0vyeb0cOXzlYT7W+VYYXknFVNWZR1IO/ZbvDYE0xAYyQTlJA3AIkxqmsTjix5OeSNyZItttZefl9VyrhV+T0MXpOJ7Pd/wvwZzD8jNBhwe47j7IHr0VphuWMMwt+zmk7hwaALXJImeqicU5gc43cXH1/JOcPrZtSvNyazLPmTf7/8PVx6HFBbRS/b/bLzD8BpueTNgYGh9SY00PyE7j8AwyAAR13zR1Go7dlVeJBgb6/iLJw8ZLWhoBMWAH5/IUFkhTTRR4slpp2QMa8sHmyyDGUazFzPp7LLYiHPJB79upvtYGFacadUcS5+5zDqARoqJrzJDLutbc31A3IB+qklb2OtbLcvuEvbE1CNDawge/VQcfLwQC4y0wGiSQNgOlj8KsFKsXnyPkagtIjtdaHg/Cn55JNMljsr40mNO5Ej3VOiUWmLKcWmrMg7lNhpZ6+dhcYpxUpjNIzDM148ovOuloGqpuJciVIlj2mAC7M5oidYi5vOwXp3HeH5WyWNqsyhj2uLi05bNeWtI0G+uh2C86xfDqlP/o1ZDiCGl0A5r5AXHQDqvZxzlONxZ4OWEISqSbM4/lesBMs/1fsq6thXNMGJ9Vo+JVajQ3y1BnE+ZpaJOhzGyr6XDQ8zmM2JuO0zOoldGPrlu2jlzdEXSTK9pcCIdcdCtRj+ZWvERrr27KofhW+bLe5OaPtGdgNB0CLBcKNaoA5wbOpP90b/AKqc8ccjV+C2LNLFF15HqHFSCRMA/gVd4Co0tJdcwqHifCvBIMhzTawIgiZjqLa90zTxJGihlwXwdOLU/JZ4jjMEiN7GTIU7h/PVajAEVGbtfr7VNR9VmKlz6oCYVYR6OCOSfXyemYHnHCVR5s1N27XQQPR26vRTY5uZhDh1Bn/ZeLNJFwrHhvHa+Hdmpv11Bu0jo4H+BdcM8k9+Dinp4NfTyek1WxZNvoxrr+XVVPC+badZ7Wk+G828/wBi4/v0+Vp8RwCsx/hub5oBEEEEO0IPTX4XpRywf+R5U8WRPeJU1sOQgGFm8qfxCkGOLS4OiLtMg2VeQReDCrGTrkjKKuqIrmwULkVZ8k2SMwz3NLg0kDUjb16Ktr5Oem3shctkhpp+mHHLTgNdpf6JnEUHtMFL1Lgp0bWWLsG+rTdWa1oayGOg79Y9wkUOq+oBAJDXAEgGxjcgLkqb+xSSj8MY4divDr03n7rgV6fzbwtuJohoac5ABcRaI1svL67pdIbHorDinM+IdSbBdlBhxBt2n2Xl+pYpSipxR6/pWaEJOEn+haYDkChTZlr1nVYMimHHI3eMosPlajB8Xp0mhjGsAFpNz8nsvMTzVo2T0TI4w7M4OLpmw9dLrw3izT5PfeXAtj14cztsGwT/ADoq7i/Mx6tB7AA/OqwGGx9dpMU3ewnVMVqOKqvyhpBg/a8onWL79EPS5pOmJ7jTx+pLc0dfmrKILj8/Ch/8w+JobKvwvJNd5HinLpabkHYHqtFT5NotZDM7XWkkh021g91T2G3O4i9Q32WxTeM4m2qs+G4eoCSXAdASnqXIWJMEVJBEi1zvsVfcC5IGWazySfshpyyB1nVSekmuKLLWRfKZDpvc7rPzp0TNLElrjlaSfQm3stnheXaVOCAc3rJEyOmi6rw2nT0dlJgx0HpqRMI9o+WYtb4Rh8fRqVWQA4mbCD6RZS+UOUgHePVGYgy1s6AAEPtubiD+a1v+FAtBHlOpuQDOsnXT8k9gaBYHNFhIjtYW73JVMenUHYk9S5RpFJxPgIf5wYkk7k97neZHwn/8IIpBoPmkhtj1BA1Mb/6lfvZ5LCTB10B0vHom6dAZmnLIFydwYhXeNHOsrKDimEyjLrusXjaNNtakGUgXl2WzRmNyTfYAGZ9V6VxnDCAR0iPrKxPEOH02E1a1QU2tcTnJy5YGx3mQFwTh0zaPSw5FOCbMR/xNrtbiGNF8rAHR8/msZUoDp0Pzf81e814ynUfmpVGuM65pLokaD2VSKdgSQSbkCZbBi+19bL0cKqCPM1T/AKgIpudDRt+Eq2bgcjRBBB+9pJEbfzQouD4CTm1naCdO0LWYLhLKzXNqQCNNttRtM7d10wSSOGbczNUcP4rYf5mjYzr+vdRqnKJI/wAtxJvZw7dR3WmZw3w35ZFjfY6TPpH4pym1wBm23b2PwncbJqTR53Uwjmvcx4gtMHsRrdF/RvgGLE5QSLGOjtFtaPA6Tnk1Qdbxb5OpnqrLH8NpmmBPlaNABYg5mlpiRBERuCk7Q/dZ5zUwJb9oQdfm10D2AAHf4WjxPDyS11RrnMJBJBgkC0TsYVLj2tGmk7ie5ubiLDul7Xyas1leac6firThHNeLwxhlR2XQseczY6Nm7dfuxqoFaq5xBd0gWgQLQlfWGVwN7jKfQ37wQimuBlO9mehcL58wFUEV6bqVQxE+Zkj/ALhce4Whp4rCVRLS0A9CCF4i6iQT27pzD4kssHFtwbdpB7+yqsz8ivFF8HqeLwzXVIaQQtPwPgT6bKjGkHOGkSJAABLvovLOXuZ6lJ3iECq1hgh0D7UwRvoNdAvX+T+dKGMJZScKdUznpv1gDy5D94SdvhPk1HUqRPDplFuTqyOOU6Tx4jyWicxGaB0sdtOqpMbw5kuAg3AkHSD311hbmnhWtFQEE59ASQB92QHbXn0VHxPC0GBlN1QOe6zi1wJmbmNtYSLK75LPEq2RTM4Th2gCczvtHLpHQjquVtQpsblLCW5HAGbzNyD6rk/cfkn2l4Mtg+V3uaS57BplIqsLTJIuQT0t7q4wvCm0aZp1KlMhxkty5i4Wsc1ht3WEp4gk/KfFc/uSIXbOLls2edjnGG8Y7/qaZvK+EbV8VtMxms1xzMaNyWX8smLqTh+E4I1gXsptk62ygz3MbQsrSxzswM9PS2kxqnxjHGxm40JtHYbKfYXyW9w/KNnWZRpuBBDQ7QEbeycZXY8NLTYyRbUAwduqw4qGbSL99v59FMocVexpylwzDzEON22gH3H1SvAvDHWpflG2pHNZpbcWi9tdBP8ACrbhjWBsPuAc1gSbSdhM+WT2XnVHmCqJh7hpBEaiI20EI8NzJXaf+o42gE3/ADskenb8jLVJeGenM4i0wBmiehA9XfP1VgBEG0xptdeYDnGtABcQREHKHSZGbMI003/Z+jzjUaBJzG5+zkDSdIud+yk9NJFVqoHpDqg1FxO3VQcZRzOzeUbOnpqFiqHOT5kkNGW/mJzaaeWevz2TdHnAioSWyJmczib2JDTA/wBke3kHuoKjevoSQQbaeW5kxHpqVIFN0C/QdPcLKN5xptcLh2xN7tnWCBB9fqjHPjNm6d7TPUn02SdmXwU78Pk19O35pAY91laXPLXmAA2+8na+gjW0d11bnYMfD2T/AG5XTq2YP0+qOzL4M70ObL7HMLp6biY+D3sslzfwGnicK9rg4RIE/wB22U2nS06kozzy8kAUHEZtZn0sBcKv47xA4ljW5y0FweSw5skWJc3sTv7SllpW/BSGsjHhnkj+U2MqBrajny4NAyhsE7m8wPQKyPLLqNUsJzABpBI1BE/z0WyxP+Y5j81PO0ZS8jKXGRlcWk2MDf3jRMMwb3uzOY6WjL5nBpIJL/MDrqbq0dPLmRz5dXCW0VRL4PwhjWhxkHa2w9N57LSYfBNyw4WOsC0zIPwdVRYR/RtNxGwrMJIaM2gNtD8hTzxofZJuNRqb3FwSANN0SxSMhmj5KjjeFAxNQMGgaOuYgAl17bxboq7+nqZZIF3wBmnKDeD21+FcPxuYyCJd/wCIPtJEdFU1sEW5hmdvI1kXmYMKscb4OeeRcobxdfsBHQe/5pvxJEaSgNBrTF+9rgfXulEDaZ0Jn4kWBV1g2OZ6jciVaDQ0df3UN/Dg4kxMd9NtBraVc1WNMaCwkZ5A2jQkfummUwCfKL6Q6flb2bRjzb2UA5fBBAMgunXS2gPWLJjmXgraWVzZMgTA8oEC8wDMkfVahjhEEQfX1v6I8VSDwJi9/MCD7TaFKWBlo6hfJ5/4DiJdYWaCQenlJgaJplME6X2i4PRbmtg2WzBrr6dI0kb7pcdRpPy+UAtBEttrI0m1re6R6RsaOsSMI3D/AK6TaNZ6KXRqilUDmkO0P3o0IibEEdR7LSYXAUqbXgTLhlJtIB1DdhtbdRcNy7TzHO8kGQIGUiRYmenRI9JJFI62I9V5xxpYcznuYDALmkxT+w2ampMwL6lU+DrVKj80uzTaLX2haNvCKZpFmZ2V0TeSC12aWyYHSI6IKHB20TapPePpqprStO6LvW3GrNdwniR8MFxJIOYzuYjdcqbD4mm37Uuj7ugPST8Llfs/KI+4viSM7hBLwFMxTRNiodAQ4FSq9YE2ldEoS6hISh07hsYeuvZPmmZ3/wBKjtrhWLceyfjbspSjNcItHtPyDSoEkf8AqZMoq+EcN9diCPxVhw/HMJAtr0P4q2x7mnT6LlnknBnVDDjmtjM06LjAsb2tHpfon24B8XjuL7C0d1bYeqy0k63urPE46jMAn7MCwN/hTlqci8FFo8bMkcLeZG+p3jS+oUmhhCQJLIHe8+isMVi2ZoFxbY9N7KTgqrJMi/p+yZ6mVW0ItHC9mQzwokgNIt0dv8TolrcHIEm8bDdXVLEU+oFukIKuKYTEiyT3LH9nFlGOHx90+3b33T+H4cSCZgTvH4i49e6nV6rRuT6K04bTaaZcD12lOtQ2I9JFGf8A8JtrOwAcHd9JT+G4O8bHb7oi4tqLHVaF4a0CMu50i/dO4MNMaaIlqJUENLG+DM4vgrgJ/SY6H+bKlxVIjX89ZOnstxxmm0fAWRxtMEwN5+inDVNPkrPRRl4M9icYAbz/ADT1Ud3FiTcuJ6k3/FQuNVgKmX8vzUH+ov6aL0YaluJ5GXSJSaNLRxTzo4/NyP0up9AvaPK8tH/aSB1ggWKoMDiekD0V9h64jVbLOLHSjWS+t12U6EmNO177oX1ZebpJBGqbvE3p0mLkufyt6+q7wvf+dFDp1hOqdxTgBrsE3eEeBDpO1vpJ/Vc55ItEdmgD3VUcSZ1+pQePvmPzvsU3dTF7BaGnP7JS3Yn01VUMQdj+qdbUeTYn+d03cvgzsE3w/wCdUrKQ6hQs751+UbWOjZM5gsKZLFP9UTKAP8+qiNzfspNAncpXMdYA3Yf5XGiJtvI9jfokL7G6Zc89VnW2a8K+w6cKAdD8fh/N1yYzmftLkdZqwp/BCCWEoCUBdZA6EUQkRLKAdoVSDY/Kku4m/qPZQwEoSPHF8oossoqkyxw3GMpGZgdHchX2F47hKgIqU3NJEAh9p6/gslktK6FDJo8U/sdGPXZYfc32FwWHq1IpucJIgE9h36ypzeD+d4k2BOvQFebUqjm6Ej0Kt+Gceew+ZxO1z1EG687N6fNK4ys9LB6jCUqmqNzhuBGQQTFpvogx3ByCYM/imOAc0tByO0MQdesqVjOKtgEGZv7LypKcObPUi4ze1GYxjsmg+UWA5gdTBBbIuLJziVObqqER3krYzZsoIlv5hc8xBEd1c8O4o57vKD5AJv1JVH/Qjwy4Hp+H7peFYvwvEvElkTvdwj5cEuTJeyKY8SW7L7i2KkAk+vss6wf/ACGXBbF79pKPj9UmnUcXQ2mRI3dmIbb6/Cx1Xizg/MwHeJ0vonx6eTj1WJl1UIzUaB5xoZcY8N01+RKo3PupnG8W6pVLzvH4Qo7chtK9DHB9CPHz5E8ja8jlLFFpGm3wrVmNJMMP8lUTzMAGdgjo1X03JlL5EcbWxp6NQAS43yzJ7k/omMTxQWDIVRh6jnmT6eynjA+WU/UkT7bkRPEMzN0VTFuOp0QeGZRtw5Oydb8E2q5Gy9KymToFY4fANi6kNpgaBXx4HJ7kZ5UlsBhcGJGbpNvRO0gBp/OqKoZA9PzKAiy7VBJHK5M55I2SB6WsZPwgW9KoOp3sxTUXeKUBSEo6UHWxTVKAvSSkLkUjLYtlyHMVyyjbHISwiShOKDCINXSuagAglAXQlDUAHTt8pHlIAlR5A5q5KETQgwOm8jQ3UlnEXjeYUUIgknjjPaSKwzTxu4stKXEpHmSeK2VWk2Cbq1IGq8+fpuNu47How9TyJVLctanEQPLO4VZxXGwJB+8D8GfyUJ1Qzqu/w59drmtJlozesahQn6esa674OuPqMsn0JcljU4s19OnmI80B062P7qj4nj2Cw9dupT+H4G8sBMgtEkdLfq4fKoeN8LdReASTLWumNJ0H86qCgm6GlkklbQeIxoLVXGpDpHT8QZTMrmC4HcK8YUck59RY8GZNZnQT9AVe4jDhxVZwZoDvQa+6uWCSujHpVk+tiPVPHHoQVLAgAKR4VoRQihdHtIeTl95PwRzh29kopjonSEOVXjjjHhHPPLKXIICSEeVdCcQApAEZCQWQaO0sHNOo/wDsy9PvGPX4UYhPip5XDqQm8t0qvya68DbigcnXJotWija4oy1JlQaAVyMj0XLAHISo9lyYBAEoC4FLIQAuVcuXIMOARQuBShy0w4BFCGbopWmChLKSV2dYFhSo2Jfsny9Qa1SSih0IVc8p4wU65zRDmlt+pVGUrTCnlh1wcTow5O3kUvg3vPlRlF9aAPMzI2Oo/pnE/wD6IWN4lQZmYCQSAQ71aGix+U1zDxU1msJJMPkzro0X9mD4WfxfE3lxcdy4j3MrxlilFUz03mUmDxegATAVYweYeoUqvXc83uncNgSXn1V4Qb2Oacktyfwel9o9YVxh6d9lEoMgKbhRqvTxx6Y0cOSV2yTC6FyVUOcErkqSVjAQpClJXErDbBSFKVyAsEpAUcpCUGjZCEhOFAUGDcJITiAhYbYBXJSFyAsdSpEq0YRLKRcgwWV0oUhQYOByNqbanWLUYxlzzKTxSnXC6EhNRtgeKUvjFLC6EUFjdSvZMSjfqm0UOhZXApFyDRHtkKLUwQOylpCklBPkZSa4IdPBgKWynCUIwiMUjHJs5SaNSAo4ToTiMkeOEvjhRykWC0SvFCUFRFJZoECsOEiUJCsZgiQFKhWAEkK7ZIg0QoSiSFAAFCSjcm0AIuSpEAf/2Q=="/>
          <p:cNvSpPr>
            <a:spLocks noChangeAspect="1" noChangeArrowheads="1"/>
          </p:cNvSpPr>
          <p:nvPr/>
        </p:nvSpPr>
        <p:spPr bwMode="auto">
          <a:xfrm>
            <a:off x="0" y="-776288"/>
            <a:ext cx="2819400" cy="161925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88641"/>
            <a:ext cx="8136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Jak závisí dráha, kterou těleso urazí při rovnoměrném pohybu, na době pohybu?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395536" y="3717032"/>
          <a:ext cx="8435750" cy="9144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843575"/>
                <a:gridCol w="843575"/>
                <a:gridCol w="843575"/>
                <a:gridCol w="843575"/>
                <a:gridCol w="843575"/>
                <a:gridCol w="843575"/>
                <a:gridCol w="843575"/>
                <a:gridCol w="843575"/>
                <a:gridCol w="843575"/>
                <a:gridCol w="843575"/>
              </a:tblGrid>
              <a:tr h="334836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t [s]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3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7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9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  <a:tr h="33483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s [m]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12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bg1"/>
                          </a:solidFill>
                        </a:rPr>
                        <a:t>18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467544" y="1412776"/>
            <a:ext cx="746909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Dopravníkový pás na uhlí se pohybuje rychlostí 7,2km/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h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 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Doplň následující tabulku.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0" y="2348880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1.krok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43608" y="2348880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Převedeme rychlost 7,2km/h 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na m/s.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72198" y="2285992"/>
            <a:ext cx="2217017" cy="461665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7,2km/h = 2m/s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3068960"/>
            <a:ext cx="1115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2.krok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403648" y="3068960"/>
            <a:ext cx="25519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Doplníme tabulku.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187624" y="4941168"/>
            <a:ext cx="71495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→ kolikrát větší je doba pohybu, tolikrát delší je dráha.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051721" y="5805264"/>
            <a:ext cx="5040560" cy="830997"/>
          </a:xfrm>
          <a:prstGeom prst="rect">
            <a:avLst/>
          </a:prstGeom>
          <a:solidFill>
            <a:srgbClr val="FFFF66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Při rovnoměrném pohybu tělesa                                       je dráha přímo úměrná době pohybu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5" name="Picture 3" descr="C:\Documents and Settings\ZS UPRKOVA\Local Settings\Temporary Internet Files\Content.IE5\P6KI64WO\MC90043440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0"/>
            <a:ext cx="693874" cy="972071"/>
          </a:xfrm>
          <a:prstGeom prst="rect">
            <a:avLst/>
          </a:prstGeom>
          <a:noFill/>
        </p:spPr>
      </p:pic>
      <p:pic>
        <p:nvPicPr>
          <p:cNvPr id="26628" name="Picture 4" descr="C:\Documents and Settings\ZS UPRKOVA\Local Settings\Temporary Internet Files\Content.IE5\512M3A49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373216"/>
            <a:ext cx="1863725" cy="1266825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1403648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100392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236296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444208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80112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4716016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995936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131840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267744" y="4221088"/>
            <a:ext cx="576064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6300192" y="5013176"/>
            <a:ext cx="720080" cy="369332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0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2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2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20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 animBg="1"/>
      <p:bldP spid="9" grpId="0"/>
      <p:bldP spid="10" grpId="0"/>
      <p:bldP spid="11" grpId="0"/>
      <p:bldP spid="12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Přímou úměrnost dráhy a doby rovnoměrného pohybu tělesa můžeme znázornit i graficky.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85852" y="357166"/>
            <a:ext cx="6529355" cy="59560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357422" y="642918"/>
            <a:ext cx="65008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Kterou veličinu znázorňujeme na vodorovné ose grafu a kterou na svislé ose?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214546" y="571480"/>
            <a:ext cx="65008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Určete z grafu: </a:t>
            </a:r>
          </a:p>
          <a:p>
            <a:pPr marL="342900" indent="-342900"/>
            <a:r>
              <a:rPr lang="cs-CZ" sz="2400" b="1" dirty="0" smtClean="0">
                <a:latin typeface="+mn-lt"/>
              </a:rPr>
              <a:t>e) celkovou dráhu pohybu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57422" y="714356"/>
            <a:ext cx="65008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Určete z grafu: </a:t>
            </a:r>
          </a:p>
          <a:p>
            <a:pPr marL="342900" indent="-342900"/>
            <a:r>
              <a:rPr lang="cs-CZ" sz="2400" b="1" dirty="0" smtClean="0">
                <a:latin typeface="+mn-lt"/>
              </a:rPr>
              <a:t>d) celkovou dobu pohybu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57422" y="714356"/>
            <a:ext cx="6500858" cy="110799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Určete z grafu: </a:t>
            </a:r>
          </a:p>
          <a:p>
            <a:r>
              <a:rPr lang="cs-CZ" sz="2400" b="1" dirty="0" smtClean="0">
                <a:latin typeface="+mn-lt"/>
              </a:rPr>
              <a:t>c) rychlost pohybu auta</a:t>
            </a:r>
          </a:p>
          <a:p>
            <a:pPr marL="342900" indent="-342900">
              <a:buAutoNum type="alphaLcParenR"/>
            </a:pPr>
            <a:endParaRPr lang="cs-CZ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2214546" y="642918"/>
            <a:ext cx="65008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Určete z grafu: </a:t>
            </a:r>
          </a:p>
          <a:p>
            <a:pPr marL="342900" indent="-342900"/>
            <a:r>
              <a:rPr lang="cs-CZ" sz="2400" b="1" dirty="0" smtClean="0">
                <a:latin typeface="+mn-lt"/>
              </a:rPr>
              <a:t>b) dobu, za kterou auto urazí 50m, 112,5m, …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285984" y="642918"/>
            <a:ext cx="65008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Určete z grafu: 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latin typeface="+mn-lt"/>
              </a:rPr>
              <a:t>dráhu auta za 4s, 9s, …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143108" y="642918"/>
            <a:ext cx="650085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Můžeme z grafu určit, zda je pohyb auta přímočarý nebo křivočarý? Zdůvodni.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933167" y="6396335"/>
            <a:ext cx="42108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Graf závislosti dráhy </a:t>
            </a:r>
            <a:r>
              <a:rPr lang="cs-CZ" sz="2400" b="1" i="1" dirty="0" smtClean="0">
                <a:solidFill>
                  <a:schemeClr val="bg1"/>
                </a:solidFill>
                <a:latin typeface="+mn-lt"/>
              </a:rPr>
              <a:t>s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na čase </a:t>
            </a:r>
            <a:r>
              <a:rPr lang="cs-CZ" sz="2400" b="1" i="1" dirty="0" err="1" smtClean="0">
                <a:solidFill>
                  <a:schemeClr val="bg1"/>
                </a:solidFill>
                <a:latin typeface="+mn-lt"/>
              </a:rPr>
              <a:t>t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6" grpId="0" animBg="1"/>
      <p:bldP spid="6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14348" y="500042"/>
            <a:ext cx="7858180" cy="57246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Kterou veličinu znázorňujeme na vodorovné ose grafu a kterou na svislé ose?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Můžeme z grafu určit, zda je pohyb auta přímočarý nebo křivočarý? Zdůvodni.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Určete z grafu: 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dráhu auta za 4s, 9s, …,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dobu, za kterou auto urazí 50m, 112,5m, …,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rychlost pohybu auta,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celkovou dobu pohybu,</a:t>
            </a:r>
          </a:p>
          <a:p>
            <a:pPr marL="342900" indent="-342900">
              <a:buAutoNum type="alphaLcParenR"/>
            </a:pP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celkovou dráhu pohybu.</a:t>
            </a:r>
          </a:p>
          <a:p>
            <a:pPr marL="342900" indent="-3429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pPr marL="342900" indent="-342900"/>
            <a:endParaRPr lang="cs-CZ" dirty="0" smtClean="0"/>
          </a:p>
          <a:p>
            <a:pPr marL="342900" indent="-342900">
              <a:buAutoNum type="alphaLcParenR"/>
            </a:pP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500042"/>
            <a:ext cx="6477000" cy="5879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428860" y="285728"/>
            <a:ext cx="571504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V grafu je zachycen pohyb                        osobního automobilu I a motocyklu II:</a:t>
            </a:r>
            <a:endParaRPr lang="cs-CZ" sz="2400" b="1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00298" y="428604"/>
            <a:ext cx="5715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b) Vyjela obě vozidla současně?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14612" y="500042"/>
            <a:ext cx="5715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d) Urči rychlost motocyklu.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85984" y="285728"/>
            <a:ext cx="571504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e) Kdy a kde předhonilo rychlejší vozidlo pomalejší?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357422" y="142852"/>
            <a:ext cx="5715040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f) V jaké vzdálenosti se nacházel osobní automobil od nákladního 20minut od svého výjezdu?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571736" y="357166"/>
            <a:ext cx="5715040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latin typeface="+mn-lt"/>
              </a:rPr>
              <a:t>a) Rozhodni bez výpočtu, které z vozidel má větší rychlost?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857488" y="571480"/>
            <a:ext cx="5715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h) Které z vozidel ujelo delší dráhu?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643174" y="571480"/>
            <a:ext cx="5715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g) Které z vozidel se pohybovalo déle?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643174" y="357166"/>
            <a:ext cx="5715040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c) Urči rychlost osobního automobilu?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7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9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7" grpId="0" animBg="1"/>
      <p:bldP spid="7" grpId="1" animBg="1"/>
      <p:bldP spid="8" grpId="0" animBg="1"/>
      <p:bldP spid="8" grpId="1" animBg="1"/>
      <p:bldP spid="9" grpId="0" animBg="1"/>
      <p:bldP spid="9" grpId="1" animBg="1"/>
      <p:bldP spid="10" grpId="0" animBg="1"/>
      <p:bldP spid="10" grpId="1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785787" y="428604"/>
            <a:ext cx="7858179" cy="6278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/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a) Rozhodni bez výpočtu, které z vozidel má větší rychlost?</a:t>
            </a:r>
          </a:p>
          <a:p>
            <a:pPr marL="457200" indent="-457200">
              <a:buAutoNum type="alphaLcParenR"/>
            </a:pPr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b) Vyjela obě vozidla současně?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c) Urči rychlost osobního automobilu.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d) Urči rychlost motocyklu.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e) Kdy a kde předhonilo rychlejší vozidlo pomalejší?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f) V jaké vzdálenosti se nacházel osobní automobil od nákladního 20minut od svého výjezdu?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g) Které z vozidel se pohybovalo déle?</a:t>
            </a:r>
          </a:p>
          <a:p>
            <a:endParaRPr lang="cs-CZ" sz="2400" b="1" dirty="0" smtClean="0">
              <a:solidFill>
                <a:schemeClr val="bg1"/>
              </a:solidFill>
              <a:latin typeface="+mn-lt"/>
            </a:endParaRP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h) Které z vozidel ujelo delší dráhu?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vnoramenný trojúhelník 2"/>
          <p:cNvSpPr/>
          <p:nvPr/>
        </p:nvSpPr>
        <p:spPr>
          <a:xfrm>
            <a:off x="1071538" y="3214301"/>
            <a:ext cx="2428892" cy="2000084"/>
          </a:xfrm>
          <a:prstGeom prst="triangle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2">
                  <a:lumMod val="60000"/>
                  <a:lumOff val="40000"/>
                  <a:shade val="100000"/>
                  <a:satMod val="115000"/>
                </a:schemeClr>
              </a:gs>
            </a:gsLst>
            <a:lin ang="10800000" scaled="1"/>
            <a:tileRect/>
          </a:gradFill>
          <a:ln>
            <a:solidFill>
              <a:schemeClr val="accent1">
                <a:lumMod val="20000"/>
                <a:lumOff val="80000"/>
              </a:schemeClr>
            </a:solidFill>
          </a:ln>
          <a:scene3d>
            <a:camera prst="orthographicFront"/>
            <a:lightRig rig="threePt" dir="t"/>
          </a:scene3d>
          <a:sp3d prstMaterial="dkEdge"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tIns="0" rtlCol="0" anchor="ctr"/>
          <a:lstStyle/>
          <a:p>
            <a:pPr algn="ctr"/>
            <a:endParaRPr lang="cs-CZ" sz="40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292080" y="3501008"/>
            <a:ext cx="3240360" cy="1785104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2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2">
                  <a:lumMod val="60000"/>
                  <a:lumOff val="40000"/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  <a:sp3d prstMaterial="dkEdge"/>
          </a:bodyPr>
          <a:lstStyle/>
          <a:p>
            <a:r>
              <a:rPr lang="cs-CZ" sz="2800" b="1" dirty="0" smtClean="0"/>
              <a:t> </a:t>
            </a:r>
          </a:p>
          <a:p>
            <a:r>
              <a:rPr lang="cs-CZ" sz="2800" b="1" dirty="0" smtClean="0"/>
              <a:t>    </a:t>
            </a:r>
            <a:r>
              <a:rPr lang="cs-CZ" sz="5400" b="1" dirty="0" smtClean="0">
                <a:latin typeface="+mn-lt"/>
              </a:rPr>
              <a:t>s = v . t</a:t>
            </a:r>
          </a:p>
          <a:p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43808" y="332656"/>
            <a:ext cx="2857322" cy="83099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threePt" dir="t"/>
            </a:scene3d>
            <a:sp3d prstMaterial="powder"/>
          </a:bodyPr>
          <a:lstStyle/>
          <a:p>
            <a:r>
              <a:rPr lang="cs-CZ" sz="4800" b="1" dirty="0" smtClean="0">
                <a:solidFill>
                  <a:schemeClr val="bg1"/>
                </a:solidFill>
                <a:latin typeface="+mn-lt"/>
              </a:rPr>
              <a:t>v = s : t</a:t>
            </a:r>
            <a:endParaRPr lang="cs-CZ" sz="48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0" y="1340768"/>
            <a:ext cx="914400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bg1"/>
                </a:solidFill>
                <a:latin typeface="+mn-lt"/>
              </a:rPr>
              <a:t>Rychlost rovnoměrného pohybu = dráha pohybu : čas pohybu</a:t>
            </a:r>
            <a:endParaRPr lang="cs-CZ" sz="26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Šipka doprava 11"/>
          <p:cNvSpPr/>
          <p:nvPr/>
        </p:nvSpPr>
        <p:spPr>
          <a:xfrm>
            <a:off x="3857620" y="4143380"/>
            <a:ext cx="978408" cy="484632"/>
          </a:xfrm>
          <a:prstGeom prst="rightArrow">
            <a:avLst/>
          </a:prstGeom>
          <a:solidFill>
            <a:srgbClr val="C00000"/>
          </a:solidFill>
          <a:scene3d>
            <a:camera prst="orthographicFront"/>
            <a:lightRig rig="threePt" dir="t"/>
          </a:scene3d>
          <a:sp3d prstMaterial="matte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857356" y="3714752"/>
            <a:ext cx="894797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>
                <a:latin typeface="+mn-lt"/>
              </a:rPr>
              <a:t>s</a:t>
            </a:r>
          </a:p>
          <a:p>
            <a:pPr algn="ctr"/>
            <a:r>
              <a:rPr lang="cs-CZ" sz="3600" b="1" dirty="0" smtClean="0">
                <a:latin typeface="+mn-lt"/>
              </a:rPr>
              <a:t>t . v</a:t>
            </a:r>
          </a:p>
          <a:p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>
            <a:off x="1785918" y="4357694"/>
            <a:ext cx="1071570" cy="1588"/>
          </a:xfrm>
          <a:prstGeom prst="line">
            <a:avLst/>
          </a:prstGeom>
          <a:ln w="25400">
            <a:solidFill>
              <a:schemeClr val="tx1"/>
            </a:solidFill>
          </a:ln>
          <a:scene3d>
            <a:camera prst="orthographicFront"/>
            <a:lightRig rig="threePt" dir="t"/>
          </a:scene3d>
          <a:sp3d prstMaterial="dkEdge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95536" y="260648"/>
            <a:ext cx="16561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Již víme:</a:t>
            </a:r>
            <a:endParaRPr lang="cs-CZ" sz="28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63888" y="2132856"/>
            <a:ext cx="11128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  <a:latin typeface="+mn-lt"/>
              </a:rPr>
              <a:t>s = ?</a:t>
            </a:r>
            <a:endParaRPr lang="cs-CZ" sz="4000" b="1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0" y="5805264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latin typeface="+mn-lt"/>
              </a:rPr>
              <a:t>dráha pohybu = rychlost rovnoměrného pohybu ∙ čas pohybu</a:t>
            </a:r>
            <a:endParaRPr lang="cs-CZ" sz="2800" b="1" dirty="0">
              <a:solidFill>
                <a:srgbClr val="C00000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/>
      <p:bldP spid="7" grpId="0"/>
      <p:bldP spid="12" grpId="0" animBg="1"/>
      <p:bldP spid="13" grpId="0"/>
      <p:bldP spid="17" grpId="0"/>
      <p:bldP spid="1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14348" y="428604"/>
            <a:ext cx="75608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Hloubka moře či předmětu se zjišťuje, že se vyšle zvukový signál ke dnu moře či předmětu. V jaké hloubce leží známý Titanic, jestliže zvukový signál vyslaný z lodi se vrátil          za 5 sekund? Rychlost zvuku ve vodě je 1 500m/s.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7650" name="Picture 2" descr="C:\Documents and Settings\ZS UPRKOVA\Local Settings\Temporary Internet Files\Content.IE5\512M3A49\MC9000894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15206" y="1643050"/>
            <a:ext cx="1733702" cy="1068019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500034" y="2071678"/>
            <a:ext cx="111312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Řešení:</a:t>
            </a:r>
            <a:endParaRPr lang="cs-CZ" sz="2400" b="1" dirty="0"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71538" y="2643182"/>
            <a:ext cx="135732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Zápis</a:t>
            </a:r>
            <a:endParaRPr lang="cs-CZ" sz="2400" b="1" dirty="0"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71538" y="3071810"/>
            <a:ext cx="181145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t = 5s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v = 1 500m/s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s = x m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86116" y="2643182"/>
            <a:ext cx="12281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latin typeface="+mn-lt"/>
              </a:rPr>
              <a:t>Výpočet</a:t>
            </a:r>
            <a:endParaRPr lang="cs-CZ" sz="2400" b="1" dirty="0"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 flipH="1">
            <a:off x="3357554" y="3071810"/>
            <a:ext cx="269058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s = v ∙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 = 1 500 ∙ 5 = 7 500</a:t>
            </a:r>
          </a:p>
          <a:p>
            <a:r>
              <a:rPr lang="cs-CZ" sz="2400" b="1" u="sng" dirty="0" smtClean="0">
                <a:solidFill>
                  <a:srgbClr val="C00000"/>
                </a:solidFill>
                <a:latin typeface="+mn-lt"/>
              </a:rPr>
              <a:t>s = 7 500m </a:t>
            </a:r>
            <a:endParaRPr lang="cs-CZ" sz="24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472" y="4429132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  <a:latin typeface="+mn-lt"/>
              </a:rPr>
              <a:t>!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Zvukový signál se šíří k lodi a po odrazu zpět → vypočítanou dráhu musíme vydělit dvěma.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7651" name="Picture 3" descr="C:\Documents and Settings\ZS UPRKOVA\Local Settings\Temporary Internet Files\Content.IE5\I741NCPY\MC90044042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2910" y="5572140"/>
            <a:ext cx="728613" cy="767241"/>
          </a:xfrm>
          <a:prstGeom prst="rect">
            <a:avLst/>
          </a:prstGeom>
          <a:noFill/>
        </p:spPr>
      </p:pic>
      <p:sp>
        <p:nvSpPr>
          <p:cNvPr id="18" name="TextovéPole 17"/>
          <p:cNvSpPr txBox="1"/>
          <p:nvPr/>
        </p:nvSpPr>
        <p:spPr>
          <a:xfrm flipH="1">
            <a:off x="1428728" y="5786454"/>
            <a:ext cx="63367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Vrak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Titanicu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leží v hloubce 3750m. 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76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7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  <p:bldP spid="14" grpId="0"/>
      <p:bldP spid="1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285728"/>
            <a:ext cx="705678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Casey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Stoner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, jezdec třídy </a:t>
            </a:r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Moto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 GP, zdolal Masarykův okruh v Brně průměrnou rychlostí 166km/h                             za 1min57s. Urči délku tohoto známého okruhu.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8674" name="Picture 2" descr="http://upload.wikimedia.org/wikipedia/commons/thumb/f/f9/Brno_%28formerly_Masaryk%C5%AFv_okruh%29.svg/220px-Brno_%28formerly_Masaryk%C5%AFv_okruh%29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9340" y="714356"/>
            <a:ext cx="2494660" cy="1428760"/>
          </a:xfrm>
          <a:prstGeom prst="rect">
            <a:avLst/>
          </a:prstGeom>
          <a:noFill/>
        </p:spPr>
      </p:pic>
      <p:sp>
        <p:nvSpPr>
          <p:cNvPr id="7" name="Mrak 6"/>
          <p:cNvSpPr/>
          <p:nvPr/>
        </p:nvSpPr>
        <p:spPr>
          <a:xfrm>
            <a:off x="428596" y="1643050"/>
            <a:ext cx="4143404" cy="1357322"/>
          </a:xfrm>
          <a:prstGeom prst="cloud">
            <a:avLst/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Provedeme zápis úlohy.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214686"/>
            <a:ext cx="178446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v = 166km/h</a:t>
            </a:r>
          </a:p>
          <a:p>
            <a:r>
              <a:rPr lang="cs-CZ" sz="2400" b="1" u="sng" dirty="0" smtClean="0">
                <a:solidFill>
                  <a:schemeClr val="bg1"/>
                </a:solidFill>
                <a:latin typeface="+mn-lt"/>
              </a:rPr>
              <a:t>t = 1min57s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s = x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9" name="Mrak 8"/>
          <p:cNvSpPr/>
          <p:nvPr/>
        </p:nvSpPr>
        <p:spPr>
          <a:xfrm>
            <a:off x="357158" y="1643050"/>
            <a:ext cx="4143404" cy="1357322"/>
          </a:xfrm>
          <a:prstGeom prst="cloud">
            <a:avLst/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Pozor na jednotky!!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14414" y="3929066"/>
            <a:ext cx="43473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71670" y="3571876"/>
            <a:ext cx="11182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chemeClr val="bg1"/>
                </a:solidFill>
              </a:rPr>
              <a:t>= 117s</a:t>
            </a:r>
            <a:endParaRPr lang="cs-CZ" sz="2400" b="1" u="sng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43108" y="3214686"/>
            <a:ext cx="12167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= 46m/s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Mrak 12"/>
          <p:cNvSpPr/>
          <p:nvPr/>
        </p:nvSpPr>
        <p:spPr>
          <a:xfrm>
            <a:off x="3714744" y="1643050"/>
            <a:ext cx="4143404" cy="1357322"/>
          </a:xfrm>
          <a:prstGeom prst="cloud">
            <a:avLst/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Provedeme výpočet.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429124" y="3071810"/>
            <a:ext cx="258436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s = v ∙ t</a:t>
            </a:r>
          </a:p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x = 46 ∙ 117 = 5 382</a:t>
            </a:r>
          </a:p>
          <a:p>
            <a:r>
              <a:rPr lang="cs-CZ" sz="2400" b="1" u="sng" dirty="0" smtClean="0">
                <a:solidFill>
                  <a:srgbClr val="C00000"/>
                </a:solidFill>
                <a:latin typeface="+mn-lt"/>
              </a:rPr>
              <a:t>s = 5 382m</a:t>
            </a:r>
            <a:endParaRPr lang="cs-CZ" sz="2400" b="1" u="sng" dirty="0">
              <a:solidFill>
                <a:srgbClr val="C00000"/>
              </a:solidFill>
              <a:latin typeface="+mn-lt"/>
            </a:endParaRPr>
          </a:p>
        </p:txBody>
      </p:sp>
      <p:sp>
        <p:nvSpPr>
          <p:cNvPr id="15" name="Mrak 14"/>
          <p:cNvSpPr/>
          <p:nvPr/>
        </p:nvSpPr>
        <p:spPr>
          <a:xfrm>
            <a:off x="0" y="3143248"/>
            <a:ext cx="4143404" cy="1357322"/>
          </a:xfrm>
          <a:prstGeom prst="cloud">
            <a:avLst/>
          </a:prstGeom>
          <a:solidFill>
            <a:schemeClr val="accent2"/>
          </a:solidFill>
          <a:ln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Zapíšeme odpověď.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85786" y="4786322"/>
            <a:ext cx="5640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Masarykův okruh v Brně má délku 5 382m.</a:t>
            </a:r>
            <a:endParaRPr lang="cs-CZ" sz="2400" b="1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857224" y="5715016"/>
            <a:ext cx="64157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  <a:latin typeface="+mn-lt"/>
              </a:rPr>
              <a:t>Skutečná délka Masarykova okruhu je 5 403,19 m.</a:t>
            </a:r>
            <a:endParaRPr lang="cs-CZ" sz="2400" i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2053" name="Picture 5" descr="C:\Documents and Settings\rachotova\Local Settings\Temporary Internet Files\Content.IE5\RWF5BG08\MC90037885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4857760"/>
            <a:ext cx="1675181" cy="184800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4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6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7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" presetClass="exit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ox(in)">
                                      <p:cBhvr>
                                        <p:cTn id="8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  <p:bldP spid="8" grpId="0"/>
      <p:bldP spid="9" grpId="0" animBg="1"/>
      <p:bldP spid="9" grpId="1" animBg="1"/>
      <p:bldP spid="10" grpId="0"/>
      <p:bldP spid="11" grpId="0"/>
      <p:bldP spid="13" grpId="0" animBg="1"/>
      <p:bldP spid="13" grpId="1" animBg="1"/>
      <p:bldP spid="14" grpId="0"/>
      <p:bldP spid="15" grpId="0" animBg="1"/>
      <p:bldP spid="15" grpId="1" animBg="1"/>
      <p:bldP spid="16" grpId="0"/>
      <p:bldP spid="1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368425" y="3233738"/>
          <a:ext cx="6407150" cy="2362200"/>
        </p:xfrm>
        <a:graphic>
          <a:graphicData uri="http://schemas.openxmlformats.org/drawingml/2006/table">
            <a:tbl>
              <a:tblPr/>
              <a:tblGrid>
                <a:gridCol w="1203325"/>
                <a:gridCol w="114300"/>
                <a:gridCol w="5089525"/>
              </a:tblGrid>
              <a:tr h="312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Použití zdroje: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Calibri" pitchFamily="34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 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BOHUNĚK, Jiří; KOLÁŘOVÁ, Růžena. </a:t>
                      </a:r>
                      <a:r>
                        <a:rPr lang="cs-CZ" sz="1200" i="1" dirty="0" smtClean="0"/>
                        <a:t>Fyzika pro 7. ročník základní školy</a:t>
                      </a:r>
                      <a:r>
                        <a:rPr lang="cs-CZ" sz="1200" dirty="0" smtClean="0"/>
                        <a:t>. Olomouc: </a:t>
                      </a:r>
                      <a:r>
                        <a:rPr lang="cs-CZ" sz="1200" dirty="0" err="1" smtClean="0"/>
                        <a:t>Prometheus</a:t>
                      </a:r>
                      <a:r>
                        <a:rPr lang="cs-CZ" sz="1200" dirty="0" smtClean="0"/>
                        <a:t>, spol. s r.o., 2000, ISBN 80-7196-119-1. </a:t>
                      </a:r>
                    </a:p>
                    <a:p>
                      <a:r>
                        <a:rPr lang="cs-CZ" sz="1200" dirty="0" smtClean="0"/>
                        <a:t>MÍČEK, Arnošt; KROUPA, Roman. </a:t>
                      </a:r>
                      <a:r>
                        <a:rPr lang="cs-CZ" sz="1200" i="1" dirty="0" smtClean="0"/>
                        <a:t>Fyzika 2</a:t>
                      </a:r>
                      <a:r>
                        <a:rPr lang="cs-CZ" sz="1200" dirty="0" smtClean="0"/>
                        <a:t>. Brno: Tvořivá škola, 2009, ISBN 80-903397-7-4. 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ČD. </a:t>
                      </a:r>
                      <a:r>
                        <a:rPr lang="cs-CZ" sz="1200" i="1" dirty="0" smtClean="0"/>
                        <a:t>aktuálně.</a:t>
                      </a:r>
                      <a:r>
                        <a:rPr lang="cs-CZ" sz="1200" i="1" dirty="0" err="1" smtClean="0"/>
                        <a:t>cz</a:t>
                      </a:r>
                      <a:r>
                        <a:rPr lang="cs-CZ" sz="1200" dirty="0" smtClean="0"/>
                        <a:t> [online]. [cit. 3.6.2013]. </a:t>
                      </a:r>
                      <a:r>
                        <a:rPr lang="cs-CZ" sz="1200" smtClean="0"/>
                        <a:t>Dostupný na WWW: http://aktualne.centrum.cz/zpravy/nehody/clanek.phtml?id=615908</a:t>
                      </a:r>
                      <a:endParaRPr lang="cs-CZ" sz="1200" dirty="0" smtClean="0"/>
                    </a:p>
                    <a:p>
                      <a:r>
                        <a:rPr lang="cs-CZ" sz="1200" dirty="0" smtClean="0"/>
                        <a:t>PITTENGER</a:t>
                      </a:r>
                      <a:r>
                        <a:rPr lang="cs-CZ" sz="1200" dirty="0" smtClean="0"/>
                        <a:t>, </a:t>
                      </a:r>
                      <a:r>
                        <a:rPr lang="cs-CZ" sz="1200" dirty="0" err="1" smtClean="0"/>
                        <a:t>Will</a:t>
                      </a:r>
                      <a:r>
                        <a:rPr lang="cs-CZ" sz="1200" dirty="0" smtClean="0"/>
                        <a:t>. </a:t>
                      </a:r>
                      <a:r>
                        <a:rPr lang="cs-CZ" sz="1200" i="1" dirty="0" err="1" smtClean="0"/>
                        <a:t>wikimedia</a:t>
                      </a:r>
                      <a:r>
                        <a:rPr lang="cs-CZ" sz="1200" i="1" dirty="0" smtClean="0"/>
                        <a:t> </a:t>
                      </a:r>
                      <a:r>
                        <a:rPr lang="cs-CZ" sz="1200" i="1" dirty="0" err="1" smtClean="0"/>
                        <a:t>commons</a:t>
                      </a:r>
                      <a:r>
                        <a:rPr lang="cs-CZ" sz="1200" dirty="0" smtClean="0"/>
                        <a:t> [online]. [cit. 18.8.2011]. Dostupný na WWW: http://cs.wikipedia.org/wiki/Soubor:Brno_(formerly_Masaryk%C5%AFv_okruh).svg</a:t>
                      </a:r>
                    </a:p>
                    <a:p>
                      <a:r>
                        <a:rPr lang="cs-CZ" sz="1200" dirty="0" smtClean="0"/>
                        <a:t>Obrázky </a:t>
                      </a:r>
                      <a:r>
                        <a:rPr lang="cs-CZ" sz="1200" baseline="0" dirty="0" smtClean="0"/>
                        <a:t> vlastní tvorba.</a:t>
                      </a:r>
                      <a:endParaRPr lang="cs-CZ" sz="1200" dirty="0" smtClean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brázky jsou použity i z galerie Microsoft office.</a:t>
                      </a:r>
                      <a:r>
                        <a:rPr lang="cs-CZ" sz="1200" dirty="0" smtClean="0"/>
                        <a:t> </a:t>
                      </a:r>
                    </a:p>
                    <a:p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3092" name="Obrázek 0" descr="Popis: logo EU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549275"/>
            <a:ext cx="7921625" cy="847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93" name="obrázek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495675" y="2157413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94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3095" name="Rectangle 4"/>
          <p:cNvSpPr>
            <a:spLocks noChangeArrowheads="1"/>
          </p:cNvSpPr>
          <p:nvPr/>
        </p:nvSpPr>
        <p:spPr bwMode="auto">
          <a:xfrm>
            <a:off x="611188" y="1557338"/>
            <a:ext cx="7921625" cy="800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>
              <a:ea typeface="Calibri" pitchFamily="34" charset="0"/>
              <a:cs typeface="Times New Roman" pitchFamily="18" charset="0"/>
            </a:endParaRPr>
          </a:p>
          <a:p>
            <a:pPr algn="ctr" eaLnBrk="0" hangingPunct="0"/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>
                <a:latin typeface="Calibri" pitchFamily="34" charset="0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/>
          </a:p>
          <a:p>
            <a:pPr eaLnBrk="0" hangingPunct="0"/>
            <a:endParaRPr lang="cs-CZ"/>
          </a:p>
        </p:txBody>
      </p:sp>
      <p:sp>
        <p:nvSpPr>
          <p:cNvPr id="3096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1143</TotalTime>
  <Words>868</Words>
  <Application>Microsoft Office PowerPoint</Application>
  <PresentationFormat>Předvádění na obrazovce (4:3)</PresentationFormat>
  <Paragraphs>155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ZS UPRKOVA</dc:creator>
  <cp:lastModifiedBy>rachotova</cp:lastModifiedBy>
  <cp:revision>126</cp:revision>
  <dcterms:created xsi:type="dcterms:W3CDTF">2012-07-16T19:36:11Z</dcterms:created>
  <dcterms:modified xsi:type="dcterms:W3CDTF">2013-06-03T19:14:16Z</dcterms:modified>
</cp:coreProperties>
</file>