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0" r:id="rId3"/>
    <p:sldId id="271" r:id="rId4"/>
    <p:sldId id="257" r:id="rId5"/>
    <p:sldId id="259" r:id="rId6"/>
    <p:sldId id="258" r:id="rId7"/>
    <p:sldId id="261" r:id="rId8"/>
    <p:sldId id="264" r:id="rId9"/>
    <p:sldId id="267" r:id="rId10"/>
    <p:sldId id="274" r:id="rId11"/>
    <p:sldId id="275" r:id="rId12"/>
    <p:sldId id="269" r:id="rId13"/>
    <p:sldId id="276" r:id="rId14"/>
    <p:sldId id="277" r:id="rId15"/>
    <p:sldId id="278" r:id="rId16"/>
    <p:sldId id="273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BEF4B3A-FA1C-4A99-8D6C-7BDB25773B5D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F4B3A-FA1C-4A99-8D6C-7BDB25773B5D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BEF4B3A-FA1C-4A99-8D6C-7BDB25773B5D}" type="datetimeFigureOut">
              <a:rPr lang="cs-CZ" smtClean="0"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FD871B09-7487-490D-B68A-8C8CDEEFD7A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r%C3%A1tek" TargetMode="External"/><Relationship Id="rId2" Type="http://schemas.openxmlformats.org/officeDocument/2006/relationships/hyperlink" Target="http://upload.wikimedia.org/wikipedia/commons/thumb/7/7f/Autojerab-AD30.jpg/220px-Autojerab-AD30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onteco.cz/shop/produkty/2284/1867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716016" y="3212976"/>
            <a:ext cx="3313355" cy="2494248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Manipulační prostředky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17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Výukový materiál</a:t>
            </a:r>
            <a:endParaRPr lang="cs-CZ" sz="48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31800" y="1628775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CZ.1.07/1.5.00/34.0608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III/2 Inovace a zkvalitnění výuky prostřednictvím ICT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Číslo materiálu: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03_02_32_INOVACE-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18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Picture 2" descr="http://7zs.wz.cz/opvk%20velke%20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5299075"/>
            <a:ext cx="3168650" cy="7858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487166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ovéPole 2"/>
          <p:cNvSpPr txBox="1">
            <a:spLocks noChangeArrowheads="1"/>
          </p:cNvSpPr>
          <p:nvPr/>
        </p:nvSpPr>
        <p:spPr bwMode="auto">
          <a:xfrm>
            <a:off x="509011" y="369888"/>
            <a:ext cx="8210550" cy="954107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dirty="0" smtClean="0"/>
              <a:t>Manipulační prostředky</a:t>
            </a:r>
          </a:p>
          <a:p>
            <a:pPr algn="ctr"/>
            <a:endParaRPr lang="cs-CZ" sz="28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1327150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Předmět: Technologie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Ročník: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2.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Jméno autora: Ing. Leopold </a:t>
            </a:r>
            <a:r>
              <a:rPr lang="cs-CZ" sz="2200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Voharek</a:t>
            </a:r>
            <a:endParaRPr lang="cs-CZ" sz="22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Škola: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SPŠ Hranice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GB" sz="2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</a:t>
            </a:r>
            <a:r>
              <a:rPr lang="cs-CZ" sz="1400" i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Ing. Leopold Voharek </a:t>
            </a:r>
            <a:endParaRPr lang="cs-CZ" sz="1400" i="1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7173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Anotace </a:t>
            </a:r>
            <a:r>
              <a:rPr lang="cs-CZ" sz="2200" b="1" dirty="0" smtClean="0">
                <a:solidFill>
                  <a:srgbClr val="000000"/>
                </a:solidFill>
                <a:cs typeface="Arial" charset="0"/>
              </a:rPr>
              <a:t>:objasnění základních pojmů montáže a demontáže, určení manipulačních prostředků pro montáže součástí, skupin a celků</a:t>
            </a:r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r>
              <a:rPr lang="cs-CZ" sz="2200" b="1" dirty="0">
                <a:solidFill>
                  <a:srgbClr val="000000"/>
                </a:solidFill>
                <a:cs typeface="Arial" charset="0"/>
              </a:rPr>
              <a:t>Klíčová </a:t>
            </a:r>
            <a:r>
              <a:rPr lang="cs-CZ" sz="2200" b="1" dirty="0" smtClean="0">
                <a:solidFill>
                  <a:srgbClr val="000000"/>
                </a:solidFill>
                <a:cs typeface="Arial" charset="0"/>
              </a:rPr>
              <a:t>slova: manipulace, manipulační prvky, jeřáb, zdvihák, dopravník</a:t>
            </a:r>
            <a:endParaRPr lang="cs-CZ" sz="2200" dirty="0">
              <a:solidFill>
                <a:srgbClr val="000000"/>
              </a:solidFill>
              <a:cs typeface="Arial" charset="0"/>
            </a:endParaRPr>
          </a:p>
          <a:p>
            <a:endParaRPr lang="cs-CZ" dirty="0">
              <a:cs typeface="Arial" charset="0"/>
            </a:endParaRPr>
          </a:p>
        </p:txBody>
      </p:sp>
      <p:pic>
        <p:nvPicPr>
          <p:cNvPr id="7174" name="Obrázek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50163" y="333375"/>
            <a:ext cx="107791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554942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7528800" cy="576064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/>
              <a:t>Manipulační prostředky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484784"/>
            <a:ext cx="7920880" cy="4752528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cs-CZ" sz="3200" u="sng" dirty="0">
                <a:latin typeface="Arial" pitchFamily="34" charset="0"/>
                <a:cs typeface="Arial" pitchFamily="34" charset="0"/>
              </a:rPr>
              <a:t>Montážní </a:t>
            </a:r>
            <a:r>
              <a:rPr lang="cs-CZ" sz="3200" u="sng" dirty="0" smtClean="0">
                <a:latin typeface="Arial" pitchFamily="34" charset="0"/>
                <a:cs typeface="Arial" pitchFamily="34" charset="0"/>
              </a:rPr>
              <a:t>pomůcky</a:t>
            </a:r>
          </a:p>
          <a:p>
            <a:pPr marL="68580" indent="0">
              <a:buNone/>
            </a:pPr>
            <a:r>
              <a:rPr lang="cs-CZ" sz="1900" dirty="0">
                <a:latin typeface="Arial" pitchFamily="34" charset="0"/>
                <a:cs typeface="Arial" pitchFamily="34" charset="0"/>
              </a:rPr>
              <a:t>Mezi základní montážní pomůcky při montáži ocelových konstrukcí řadíme všechny konstrukčně jednoduché prostředky, které manipulaci s materiálem ulehčují nebo ji vůbec umožňují.</a:t>
            </a:r>
          </a:p>
          <a:p>
            <a:pPr marL="6858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Patří zde především: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	lana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	řetězy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	pružné pásy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	háky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	kladky, kladnice a kladkostroje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	traverzy, závěsy, vahadla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	magnety</a:t>
            </a:r>
          </a:p>
          <a:p>
            <a:pPr marL="68580" indent="0" algn="ctr">
              <a:buNone/>
            </a:pPr>
            <a:endParaRPr lang="cs-CZ" u="sng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9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268760"/>
            <a:ext cx="7848872" cy="5040560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cs-CZ" sz="2800" b="1" u="sng" cap="all" dirty="0">
                <a:latin typeface="Arial" pitchFamily="34" charset="0"/>
                <a:cs typeface="Arial" pitchFamily="34" charset="0"/>
              </a:rPr>
              <a:t>lana</a:t>
            </a:r>
          </a:p>
          <a:p>
            <a:pPr marL="6858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Lana patří mezi základní manipulační prostředky a jsou důležitou montážní pomůckou.</a:t>
            </a:r>
          </a:p>
          <a:p>
            <a:pPr marL="6858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Lana – podle materiálu, ze kterého jsou vyrobena rozlišujeme: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konopná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lana z plastů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smíšená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ocelová</a:t>
            </a: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11560" y="692696"/>
            <a:ext cx="7528800" cy="5760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Manipulační prostředky</a:t>
            </a:r>
            <a:endParaRPr lang="cs-CZ" sz="3200" dirty="0"/>
          </a:p>
        </p:txBody>
      </p:sp>
      <p:pic>
        <p:nvPicPr>
          <p:cNvPr id="1026" name="Picture 2" descr="0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068960"/>
            <a:ext cx="2705100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0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263648"/>
            <a:ext cx="973832" cy="2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koncovk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56" y="4470648"/>
            <a:ext cx="549910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113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 txBox="1">
            <a:spLocks/>
          </p:cNvSpPr>
          <p:nvPr/>
        </p:nvSpPr>
        <p:spPr>
          <a:xfrm>
            <a:off x="827584" y="678810"/>
            <a:ext cx="7528800" cy="66195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Manipulační prostředky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683568" y="1618987"/>
            <a:ext cx="7848872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u="sng" cap="all" dirty="0" smtClean="0">
                <a:latin typeface="Arial" pitchFamily="34" charset="0"/>
                <a:cs typeface="Arial" pitchFamily="34" charset="0"/>
              </a:rPr>
              <a:t>Řetězy</a:t>
            </a:r>
            <a:endParaRPr lang="cs-CZ" sz="2800" b="1" u="sng" cap="all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Z řetězů se pro vázací a manipulační účely používají svařované, článkové řetězy.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Nejsou náročné na údržbu, snášejí nečisté, vlhké i horké prostředí. Jako jediné se smějí používat k převážení horkých břemen. 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winner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52737"/>
            <a:ext cx="2814575" cy="1782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TAB2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319" y="3645024"/>
            <a:ext cx="4824065" cy="2739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105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 txBox="1">
            <a:spLocks/>
          </p:cNvSpPr>
          <p:nvPr/>
        </p:nvSpPr>
        <p:spPr>
          <a:xfrm>
            <a:off x="611560" y="692696"/>
            <a:ext cx="7528800" cy="64807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/>
              <a:t>Manipulační prostředky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755576" y="1340768"/>
            <a:ext cx="7848872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PRUŽNÉ PÁSY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Jsou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vyrobeny z polyamidových, vysoce pevnostních kordů a jsou vhodné k převážení břemen hranolovitého tvaru nebo většího množství uskladněných břemen.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Zvedací popruhy jsou 1- a 2- vrstvé, na přání s povrchovou úpravou (potažené).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Koncové smyčky se vyrábějí s cca 1/2 šířky popruhu a jsou zesíleny polyesterovou tkaninou, potaženou PU. 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Přednosti zvedacích popruhů: žádné nabobtnávání za mokra jako např. kůže a nízký součinitel tření. 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3077" name="Picture 5" descr="tnb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260" y="5199973"/>
            <a:ext cx="6375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3686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268760"/>
            <a:ext cx="7992888" cy="3888432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cs-CZ" sz="2800" b="1" u="sng" cap="all" dirty="0">
                <a:latin typeface="Arial" pitchFamily="34" charset="0"/>
                <a:cs typeface="Arial" pitchFamily="34" charset="0"/>
              </a:rPr>
              <a:t>Háky</a:t>
            </a:r>
          </a:p>
          <a:p>
            <a:pPr marL="6858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Na háky zavěšujeme vázacími prostředky břemena. Háky rozdělujeme na kované a lamelové.</a:t>
            </a:r>
          </a:p>
          <a:p>
            <a:r>
              <a:rPr lang="cs-CZ" sz="2000" u="sng" dirty="0">
                <a:latin typeface="Arial" pitchFamily="34" charset="0"/>
                <a:cs typeface="Arial" pitchFamily="34" charset="0"/>
              </a:rPr>
              <a:t>Lamelové háky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(sešroubované nebo snýtované lamely) se používají jen v těžkých provozech.</a:t>
            </a:r>
          </a:p>
          <a:p>
            <a:r>
              <a:rPr lang="cs-CZ" sz="2000" u="sng" dirty="0" smtClean="0">
                <a:latin typeface="Arial" pitchFamily="34" charset="0"/>
                <a:cs typeface="Arial" pitchFamily="34" charset="0"/>
              </a:rPr>
              <a:t>Kované </a:t>
            </a:r>
            <a:r>
              <a:rPr lang="cs-CZ" sz="2000" u="sng" dirty="0">
                <a:latin typeface="Arial" pitchFamily="34" charset="0"/>
                <a:cs typeface="Arial" pitchFamily="34" charset="0"/>
              </a:rPr>
              <a:t>háky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které se dělí na :</a:t>
            </a:r>
          </a:p>
          <a:p>
            <a:pPr lvl="0">
              <a:buFont typeface="Arial" pitchFamily="34" charset="0"/>
              <a:buChar char="•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Jednoduché</a:t>
            </a:r>
          </a:p>
          <a:p>
            <a:pPr lvl="0">
              <a:buFont typeface="Arial" pitchFamily="34" charset="0"/>
              <a:buChar char="•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Dvojité </a:t>
            </a:r>
          </a:p>
          <a:p>
            <a:pPr lvl="0">
              <a:buFont typeface="Arial" pitchFamily="34" charset="0"/>
              <a:buChar char="•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Třmeny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6858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Jednoduché háky se vyrábějí do maximální hmotnosti 100 000 kg. </a:t>
            </a: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11560" y="692696"/>
            <a:ext cx="7528800" cy="57606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Manipulační prostředky</a:t>
            </a:r>
            <a:endParaRPr lang="cs-CZ" sz="3200" dirty="0"/>
          </a:p>
        </p:txBody>
      </p:sp>
      <p:pic>
        <p:nvPicPr>
          <p:cNvPr id="4098" name="Picture 2" descr="f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013176"/>
            <a:ext cx="1803400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624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 txBox="1">
            <a:spLocks/>
          </p:cNvSpPr>
          <p:nvPr/>
        </p:nvSpPr>
        <p:spPr>
          <a:xfrm>
            <a:off x="611560" y="692696"/>
            <a:ext cx="7528800" cy="46805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Manipulační prostředky</a:t>
            </a:r>
            <a:endParaRPr lang="cs-CZ" sz="3200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611560" y="1160748"/>
            <a:ext cx="7920880" cy="5292588"/>
          </a:xfrm>
        </p:spPr>
        <p:txBody>
          <a:bodyPr>
            <a:noAutofit/>
          </a:bodyPr>
          <a:lstStyle/>
          <a:p>
            <a:pPr marL="68580" indent="0" algn="ctr">
              <a:buNone/>
            </a:pPr>
            <a:r>
              <a:rPr lang="cs-CZ" sz="2800" b="1" u="sng" cap="all" dirty="0">
                <a:latin typeface="Arial" pitchFamily="34" charset="0"/>
                <a:cs typeface="Arial" pitchFamily="34" charset="0"/>
              </a:rPr>
              <a:t>kladky, kladnice a kladkostroje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Kladka je jednoduchý stroj, který usnadňuje práci při zdvihání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břemene</a:t>
            </a:r>
          </a:p>
          <a:p>
            <a:r>
              <a:rPr lang="cs-CZ" sz="2000" dirty="0">
                <a:latin typeface="Arial" pitchFamily="34" charset="0"/>
                <a:cs typeface="Arial" pitchFamily="34" charset="0"/>
              </a:rPr>
              <a:t>Kladkostroj je jednoduché přenosné zdvihadlo, které se využívá pro usnadnění práce při zdvihu břemene. Při spojení více kladek do kladkostroje šetří zvedací sílu a to tolikrát násobně, kolik je počet kladek v kladkostroji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16" y="3557189"/>
            <a:ext cx="16637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Kladkostroj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3976116"/>
            <a:ext cx="6097157" cy="1829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880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tnt21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149080"/>
            <a:ext cx="2584251" cy="2535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024744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200" dirty="0"/>
              <a:t>Manipulační </a:t>
            </a:r>
            <a:r>
              <a:rPr lang="cs-CZ" sz="3200" dirty="0" smtClean="0"/>
              <a:t>prostředky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83568" y="1124744"/>
            <a:ext cx="7776863" cy="3816424"/>
          </a:xfrm>
        </p:spPr>
        <p:txBody>
          <a:bodyPr>
            <a:normAutofit fontScale="85000" lnSpcReduction="20000"/>
          </a:bodyPr>
          <a:lstStyle/>
          <a:p>
            <a:pPr marL="68580" indent="0" algn="ctr">
              <a:buNone/>
            </a:pPr>
            <a:r>
              <a:rPr lang="cs-CZ" sz="2800" b="1" u="sng" cap="all" dirty="0"/>
              <a:t>Traverzy, závěsy, vahadla</a:t>
            </a:r>
          </a:p>
          <a:p>
            <a:r>
              <a:rPr lang="cs-CZ" sz="2300" dirty="0">
                <a:latin typeface="Arial" pitchFamily="34" charset="0"/>
                <a:cs typeface="Arial" pitchFamily="34" charset="0"/>
              </a:rPr>
              <a:t>Traverza slouží k převážení dlouhých a objemných břemen.</a:t>
            </a:r>
          </a:p>
          <a:p>
            <a:r>
              <a:rPr lang="cs-CZ" sz="2300" dirty="0">
                <a:latin typeface="Arial" pitchFamily="34" charset="0"/>
                <a:cs typeface="Arial" pitchFamily="34" charset="0"/>
              </a:rPr>
              <a:t>Rozpětí háků traverzy s pojistkami může být přestavitelné. Svařované přestavitelné objímky s háky mají v daných roztečích zajištěné polohy</a:t>
            </a:r>
            <a:r>
              <a:rPr lang="cs-CZ" sz="23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300" dirty="0">
                <a:latin typeface="Arial" pitchFamily="34" charset="0"/>
                <a:cs typeface="Arial" pitchFamily="34" charset="0"/>
              </a:rPr>
              <a:t>Závěs je vlastně traverza bez příčníku. Je vhodný pro neobjemná břemena, které se zavěšují lany na sadu háků, které mohou být udělány i tak, že se na ně břemena přímo pokládají, bez použití </a:t>
            </a:r>
            <a:r>
              <a:rPr lang="cs-CZ" sz="2300" dirty="0" err="1">
                <a:latin typeface="Arial" pitchFamily="34" charset="0"/>
                <a:cs typeface="Arial" pitchFamily="34" charset="0"/>
              </a:rPr>
              <a:t>vazacích</a:t>
            </a:r>
            <a:r>
              <a:rPr lang="cs-CZ" sz="2300" dirty="0">
                <a:latin typeface="Arial" pitchFamily="34" charset="0"/>
                <a:cs typeface="Arial" pitchFamily="34" charset="0"/>
              </a:rPr>
              <a:t> prostředků. </a:t>
            </a:r>
          </a:p>
          <a:p>
            <a:r>
              <a:rPr lang="cs-CZ" sz="2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300" dirty="0">
                <a:latin typeface="Arial" pitchFamily="34" charset="0"/>
                <a:cs typeface="Arial" pitchFamily="34" charset="0"/>
              </a:rPr>
              <a:t>Vahadlo je vlastně totožné s traverzou nebo závěsem, pouze je zde rozdíl v tom, že se oka </a:t>
            </a:r>
            <a:r>
              <a:rPr lang="cs-CZ" sz="2300" dirty="0" err="1">
                <a:latin typeface="Arial" pitchFamily="34" charset="0"/>
                <a:cs typeface="Arial" pitchFamily="34" charset="0"/>
              </a:rPr>
              <a:t>vazacích</a:t>
            </a:r>
            <a:r>
              <a:rPr lang="cs-CZ" sz="2300" dirty="0">
                <a:latin typeface="Arial" pitchFamily="34" charset="0"/>
                <a:cs typeface="Arial" pitchFamily="34" charset="0"/>
              </a:rPr>
              <a:t> prostředků zavěšují přímo do výřezů na vahadle.</a:t>
            </a:r>
          </a:p>
          <a:p>
            <a:r>
              <a:rPr lang="cs-CZ" sz="2300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cs-CZ" sz="2000" dirty="0">
              <a:latin typeface="Arial" pitchFamily="34" charset="0"/>
              <a:cs typeface="Arial" pitchFamily="34" charset="0"/>
            </a:endParaRPr>
          </a:p>
          <a:p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02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 txBox="1">
            <a:spLocks/>
          </p:cNvSpPr>
          <p:nvPr/>
        </p:nvSpPr>
        <p:spPr>
          <a:xfrm>
            <a:off x="611560" y="692696"/>
            <a:ext cx="7528800" cy="46805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Manipulační prostředky</a:t>
            </a:r>
            <a:endParaRPr lang="cs-CZ" sz="3200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611560" y="1160748"/>
            <a:ext cx="7920880" cy="5292588"/>
          </a:xfrm>
        </p:spPr>
        <p:txBody>
          <a:bodyPr>
            <a:noAutofit/>
          </a:bodyPr>
          <a:lstStyle/>
          <a:p>
            <a:pPr marL="68580" indent="0" algn="ctr">
              <a:buNone/>
            </a:pPr>
            <a:r>
              <a:rPr lang="cs-CZ" sz="2800" b="1" u="sng" cap="all" dirty="0">
                <a:latin typeface="Arial" pitchFamily="34" charset="0"/>
                <a:cs typeface="Arial" pitchFamily="34" charset="0"/>
              </a:rPr>
              <a:t>Magnety</a:t>
            </a:r>
          </a:p>
          <a:p>
            <a:pPr marL="6858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Magnety používáme pro rychlé a bezpečné zvedání ocelového šrotu, drobných kusových předmětů ale i pro zdvihání dlouhých předmětů a plechů. Nosnost je dle použití druhu magnetu od několika kilogramů po několik tun.</a:t>
            </a:r>
          </a:p>
          <a:p>
            <a:pPr marL="6858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 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2710" y="3645024"/>
            <a:ext cx="6286500" cy="199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051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/>
          <p:cNvSpPr txBox="1">
            <a:spLocks/>
          </p:cNvSpPr>
          <p:nvPr/>
        </p:nvSpPr>
        <p:spPr>
          <a:xfrm>
            <a:off x="759380" y="551028"/>
            <a:ext cx="7528800" cy="573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Manipulační prostředky</a:t>
            </a:r>
            <a:endParaRPr lang="cs-CZ" sz="3200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683568" y="1487132"/>
            <a:ext cx="7776863" cy="4750180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cs-CZ" sz="2800" b="1" u="sng" dirty="0">
                <a:latin typeface="Arial" pitchFamily="34" charset="0"/>
                <a:cs typeface="Arial" pitchFamily="34" charset="0"/>
              </a:rPr>
              <a:t>Montážní mechanismy</a:t>
            </a:r>
            <a:r>
              <a:rPr lang="cs-CZ" sz="1900" dirty="0">
                <a:latin typeface="Arial" pitchFamily="34" charset="0"/>
                <a:cs typeface="Arial" pitchFamily="34" charset="0"/>
              </a:rPr>
              <a:t> </a:t>
            </a:r>
          </a:p>
          <a:p>
            <a:pPr marL="6858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Montážní mechanismy a montážní stroje jsou konstrukčně složitější, využívají obvykle nějakého mechanického převodu a motorového pohonu.</a:t>
            </a:r>
          </a:p>
          <a:p>
            <a:pPr marL="6858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Mezi montážní mechanismy řadíme: </a:t>
            </a:r>
          </a:p>
          <a:p>
            <a:pPr marL="6858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-	Vrátky a navijáky</a:t>
            </a:r>
          </a:p>
          <a:p>
            <a:pPr marL="6858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-	Zdviháky</a:t>
            </a:r>
          </a:p>
          <a:p>
            <a:pPr marL="6858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-	Pomocná montážní lešení a plošiny</a:t>
            </a:r>
          </a:p>
          <a:p>
            <a:pPr marL="6858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- 	Montážní jeřáby</a:t>
            </a:r>
          </a:p>
          <a:p>
            <a:pPr marL="6858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 </a:t>
            </a:r>
          </a:p>
          <a:p>
            <a:pPr marL="685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407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/>
          <p:cNvSpPr txBox="1">
            <a:spLocks/>
          </p:cNvSpPr>
          <p:nvPr/>
        </p:nvSpPr>
        <p:spPr>
          <a:xfrm>
            <a:off x="759380" y="551028"/>
            <a:ext cx="7528800" cy="573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Manipulační prostředky</a:t>
            </a:r>
            <a:endParaRPr lang="cs-CZ" sz="3200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635348" y="1154801"/>
            <a:ext cx="7776863" cy="4750180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Vrátky a navijáky</a:t>
            </a:r>
            <a:r>
              <a:rPr lang="cs-CZ" sz="1900" dirty="0">
                <a:latin typeface="Arial" pitchFamily="34" charset="0"/>
                <a:cs typeface="Arial" pitchFamily="34" charset="0"/>
              </a:rPr>
              <a:t> </a:t>
            </a:r>
          </a:p>
          <a:p>
            <a:pPr marL="68580" indent="0">
              <a:buNone/>
            </a:pPr>
            <a:r>
              <a:rPr lang="cs-CZ" sz="1800" dirty="0">
                <a:latin typeface="Arial" pitchFamily="34" charset="0"/>
                <a:cs typeface="Arial" pitchFamily="34" charset="0"/>
              </a:rPr>
              <a:t>Slovem vrátek označujeme jednoduchý dopravní stroj z kategorie zdvihadel, příbuzný jeřábu nebo výtahu. 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800" dirty="0" smtClean="0">
                <a:latin typeface="Arial" pitchFamily="34" charset="0"/>
                <a:cs typeface="Arial" pitchFamily="34" charset="0"/>
              </a:rPr>
              <a:t>Ruční 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vrátky – se používají k zvedání břemen při montážních pracích a stavbách tam, kde není elektrický proud.. Nejčastěji používáme vrátky s tahem v laně 10, 25 a 50 </a:t>
            </a:r>
            <a:r>
              <a:rPr lang="cs-CZ" sz="1800" dirty="0" err="1">
                <a:latin typeface="Arial" pitchFamily="34" charset="0"/>
                <a:cs typeface="Arial" pitchFamily="34" charset="0"/>
              </a:rPr>
              <a:t>kN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. K zajištění proti samovolnému uvolnění je používána lamelová brzda, která je navíc ovládaná rohatkou a západkou. </a:t>
            </a:r>
          </a:p>
          <a:p>
            <a:r>
              <a:rPr lang="cs-CZ" sz="1800" dirty="0">
                <a:latin typeface="Arial" pitchFamily="34" charset="0"/>
                <a:cs typeface="Arial" pitchFamily="34" charset="0"/>
              </a:rPr>
              <a:t>Motorové vrátky jsou vyrobeny jako vlečné elektrické vrátky nebo jako vrátky poháněné spalovacím motorem.</a:t>
            </a:r>
          </a:p>
          <a:p>
            <a:pPr marL="68580" indent="0">
              <a:buNone/>
            </a:pPr>
            <a:r>
              <a:rPr lang="cs-CZ" sz="1800" dirty="0">
                <a:latin typeface="Arial" pitchFamily="34" charset="0"/>
                <a:cs typeface="Arial" pitchFamily="34" charset="0"/>
              </a:rPr>
              <a:t>Z důvodu bezpečnosti provozu je vždy nutno zařízení typu vrátek nebo naviják řádně ukotvit.</a:t>
            </a:r>
          </a:p>
          <a:p>
            <a:pPr marL="68580" indent="0">
              <a:buNone/>
            </a:pPr>
            <a:r>
              <a:rPr lang="cs-CZ" sz="1800" dirty="0">
                <a:latin typeface="Arial" pitchFamily="34" charset="0"/>
                <a:cs typeface="Arial" pitchFamily="34" charset="0"/>
              </a:rPr>
              <a:t> </a:t>
            </a:r>
          </a:p>
          <a:p>
            <a:pPr marL="68580" indent="0">
              <a:buNone/>
            </a:pP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711700"/>
            <a:ext cx="2857500" cy="21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716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/>
          <p:cNvSpPr txBox="1">
            <a:spLocks/>
          </p:cNvSpPr>
          <p:nvPr/>
        </p:nvSpPr>
        <p:spPr>
          <a:xfrm>
            <a:off x="759380" y="551028"/>
            <a:ext cx="7528800" cy="573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Manipulační prostředky</a:t>
            </a:r>
            <a:endParaRPr lang="cs-CZ" sz="3200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683568" y="1487132"/>
            <a:ext cx="7776863" cy="2877972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Zdviháky</a:t>
            </a:r>
            <a:endParaRPr lang="cs-CZ" sz="1900" dirty="0">
              <a:latin typeface="Arial" pitchFamily="34" charset="0"/>
              <a:cs typeface="Arial" pitchFamily="34" charset="0"/>
            </a:endParaRPr>
          </a:p>
          <a:p>
            <a:pPr marL="6858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Slouží k občasnému zdvižení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břemene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do maximální výšky 1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m</a:t>
            </a:r>
          </a:p>
          <a:p>
            <a:pPr marL="6858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Dělení: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Hřebenový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Šroubový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Hydraulický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Pneumatický</a:t>
            </a:r>
          </a:p>
          <a:p>
            <a:pPr marL="68580" indent="0"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155579"/>
            <a:ext cx="2068513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509120"/>
            <a:ext cx="1808163" cy="144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4584" y="3688382"/>
            <a:ext cx="1478392" cy="2270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872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/>
          <p:cNvSpPr txBox="1">
            <a:spLocks/>
          </p:cNvSpPr>
          <p:nvPr/>
        </p:nvSpPr>
        <p:spPr>
          <a:xfrm>
            <a:off x="759380" y="551028"/>
            <a:ext cx="7528800" cy="573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Manipulační prostředky</a:t>
            </a:r>
            <a:endParaRPr lang="cs-CZ" sz="3200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683568" y="1487132"/>
            <a:ext cx="7776863" cy="4750180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Montážní jeřáby</a:t>
            </a:r>
            <a:r>
              <a:rPr lang="cs-CZ" sz="1900" dirty="0">
                <a:latin typeface="Arial" pitchFamily="34" charset="0"/>
                <a:cs typeface="Arial" pitchFamily="34" charset="0"/>
              </a:rPr>
              <a:t> </a:t>
            </a:r>
            <a:endParaRPr lang="cs-CZ" sz="1900" dirty="0" smtClean="0">
              <a:latin typeface="Arial" pitchFamily="34" charset="0"/>
              <a:cs typeface="Arial" pitchFamily="34" charset="0"/>
            </a:endParaRPr>
          </a:p>
          <a:p>
            <a:pPr marL="68580" indent="0">
              <a:buNone/>
            </a:pPr>
            <a:r>
              <a:rPr lang="cs-CZ" sz="1800" b="1" dirty="0">
                <a:latin typeface="Arial" pitchFamily="34" charset="0"/>
                <a:cs typeface="Arial" pitchFamily="34" charset="0"/>
              </a:rPr>
              <a:t>Jeřáb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 je dopravní stroj z kategorie zdvihadel, který zdvíhá a poté přemisťuje těžké předměty respektive břemena, obvykle (ale ne vždy) pomocí kladnice a háku na laně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Konzolové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Věžové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Pojízdné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Portálové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Mostové</a:t>
            </a:r>
          </a:p>
          <a:p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68580" indent="0">
              <a:buNone/>
            </a:pPr>
            <a:endParaRPr lang="cs-CZ" dirty="0"/>
          </a:p>
        </p:txBody>
      </p:sp>
      <p:pic>
        <p:nvPicPr>
          <p:cNvPr id="10242" name="Picture 2" descr="http://upload.wikimedia.org/wikipedia/commons/thumb/7/7f/Autojerab-AD30.jpg/220px-Autojerab-AD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9386" y="4149080"/>
            <a:ext cx="2746531" cy="1822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upload.wikimedia.org/wikipedia/commons/thumb/5/58/Tower.crane.bristol.arp.jpg/220px-Tower.crane.bristol.ar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729987"/>
            <a:ext cx="3011486" cy="2231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8142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340768"/>
            <a:ext cx="7920880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Použité zdroje: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Němec</a:t>
            </a:r>
            <a:r>
              <a:rPr lang="cs-CZ" dirty="0">
                <a:latin typeface="Arial" pitchFamily="34" charset="0"/>
                <a:cs typeface="Arial" pitchFamily="34" charset="0"/>
              </a:rPr>
              <a:t>, K.: Montážní práce ve strojírenství,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SNTL1967</a:t>
            </a:r>
          </a:p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Voharek,L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.: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Skripta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Profesmodul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2011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Obrázky: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http</a:t>
            </a:r>
            <a:r>
              <a:rPr lang="cs-CZ" dirty="0">
                <a:latin typeface="Arial" pitchFamily="34" charset="0"/>
                <a:cs typeface="Arial" pitchFamily="34" charset="0"/>
              </a:rPr>
              <a:t>://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cs.wikipedia.org/wiki/Mostov%C3%BD_je%C5%99%C3%A1b</a:t>
            </a:r>
          </a:p>
          <a:p>
            <a:r>
              <a:rPr lang="cs-CZ" dirty="0">
                <a:latin typeface="Arial" pitchFamily="34" charset="0"/>
                <a:cs typeface="Arial" pitchFamily="34" charset="0"/>
                <a:hlinkClick r:id="rId2"/>
              </a:rPr>
              <a:t>http://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2"/>
              </a:rPr>
              <a:t>upload.wikimedia.org/wikipedia/commons/thumb/7/7f/Autojerab-AD30.jpg/220px-Autojerab-AD30.jpg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>
                <a:latin typeface="Arial" pitchFamily="34" charset="0"/>
                <a:cs typeface="Arial" pitchFamily="34" charset="0"/>
                <a:hlinkClick r:id="rId3"/>
              </a:rPr>
              <a:t>http://</a:t>
            </a:r>
            <a:r>
              <a:rPr lang="cs-CZ" dirty="0" smtClean="0">
                <a:latin typeface="Arial" pitchFamily="34" charset="0"/>
                <a:cs typeface="Arial" pitchFamily="34" charset="0"/>
                <a:hlinkClick r:id="rId3"/>
              </a:rPr>
              <a:t>cs.wikipedia.org/wiki/Vr%C3%A1tek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>
                <a:latin typeface="Arial" pitchFamily="34" charset="0"/>
                <a:cs typeface="Arial" pitchFamily="34" charset="0"/>
                <a:hlinkClick r:id="rId4"/>
              </a:rPr>
              <a:t>http</a:t>
            </a:r>
            <a:r>
              <a:rPr lang="cs-CZ">
                <a:latin typeface="Arial" pitchFamily="34" charset="0"/>
                <a:cs typeface="Arial" pitchFamily="34" charset="0"/>
                <a:hlinkClick r:id="rId4"/>
              </a:rPr>
              <a:t>://</a:t>
            </a:r>
            <a:r>
              <a:rPr lang="cs-CZ" smtClean="0">
                <a:latin typeface="Arial" pitchFamily="34" charset="0"/>
                <a:cs typeface="Arial" pitchFamily="34" charset="0"/>
                <a:hlinkClick r:id="rId4"/>
              </a:rPr>
              <a:t>www.monteco.cz/shop/produkty/2284/1867.jpg</a:t>
            </a:r>
            <a:endParaRPr lang="cs-CZ" smtClean="0">
              <a:latin typeface="Arial" pitchFamily="34" charset="0"/>
              <a:cs typeface="Arial" pitchFamily="34" charset="0"/>
            </a:endParaRPr>
          </a:p>
          <a:p>
            <a:endParaRPr lang="cs-CZ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759380" y="551028"/>
            <a:ext cx="7528800" cy="5737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dirty="0" smtClean="0"/>
              <a:t>Manipulační prostředky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21127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303</TotalTime>
  <Words>326</Words>
  <Application>Microsoft Office PowerPoint</Application>
  <PresentationFormat>Předvádění na obrazovce (4:3)</PresentationFormat>
  <Paragraphs>113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Austin</vt:lpstr>
      <vt:lpstr>Manipulační prostředky</vt:lpstr>
      <vt:lpstr>Výukový materiál</vt:lpstr>
      <vt:lpstr>Prezentace aplikace PowerPoint</vt:lpstr>
      <vt:lpstr>Manipulační prostředky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Manipulační prostředky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Soustružení</dc:title>
  <dc:creator>Leopold Voharek</dc:creator>
  <cp:lastModifiedBy>Leopold Voharek</cp:lastModifiedBy>
  <cp:revision>35</cp:revision>
  <dcterms:created xsi:type="dcterms:W3CDTF">2012-03-26T17:56:50Z</dcterms:created>
  <dcterms:modified xsi:type="dcterms:W3CDTF">2013-06-04T05:26:09Z</dcterms:modified>
</cp:coreProperties>
</file>